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0" r:id="rId3"/>
    <p:sldId id="281" r:id="rId4"/>
    <p:sldId id="257" r:id="rId5"/>
    <p:sldId id="258" r:id="rId6"/>
    <p:sldId id="261" r:id="rId7"/>
    <p:sldId id="260" r:id="rId8"/>
    <p:sldId id="259" r:id="rId9"/>
    <p:sldId id="277" r:id="rId10"/>
    <p:sldId id="285" r:id="rId11"/>
    <p:sldId id="267" r:id="rId12"/>
    <p:sldId id="275" r:id="rId13"/>
    <p:sldId id="264" r:id="rId14"/>
    <p:sldId id="262" r:id="rId15"/>
    <p:sldId id="263" r:id="rId16"/>
    <p:sldId id="266" r:id="rId17"/>
    <p:sldId id="265" r:id="rId18"/>
    <p:sldId id="269" r:id="rId19"/>
    <p:sldId id="276" r:id="rId20"/>
    <p:sldId id="270" r:id="rId21"/>
    <p:sldId id="273" r:id="rId22"/>
    <p:sldId id="274" r:id="rId23"/>
    <p:sldId id="278" r:id="rId24"/>
    <p:sldId id="279" r:id="rId25"/>
    <p:sldId id="283" r:id="rId26"/>
    <p:sldId id="282" r:id="rId27"/>
    <p:sldId id="284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 varScale="1">
        <p:scale>
          <a:sx n="82" d="100"/>
          <a:sy n="82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81CA803-3629-4A68-A5B8-7B0397FF91FA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51892F8-8BFD-4E24-9C3D-DB8C2B2D01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826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4F2F7F3-6501-4EEF-9872-95730ACB3475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B3C17B6-052B-4D71-ABB4-47D0D5AFC9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70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17B6-052B-4D71-ABB4-47D0D5AFC9B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635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7CA459-2237-49B0-AE29-DC49C0FEAAD8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4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67CA459-2237-49B0-AE29-DC49C0FEAAD8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9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5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4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4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4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4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7CA459-2237-49B0-AE29-DC49C0FEAAD8}" type="datetimeFigureOut">
              <a:rPr lang="en-CA" smtClean="0"/>
              <a:t>04/09/2012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4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3056384"/>
          </a:xfrm>
        </p:spPr>
        <p:txBody>
          <a:bodyPr>
            <a:noAutofit/>
          </a:bodyPr>
          <a:lstStyle/>
          <a:p>
            <a:r>
              <a:rPr lang="en-CA" sz="4400" b="1" dirty="0" smtClean="0"/>
              <a:t/>
            </a:r>
            <a:br>
              <a:rPr lang="en-CA" sz="4400" b="1" dirty="0" smtClean="0"/>
            </a:br>
            <a:r>
              <a:rPr lang="en-CA" sz="4400" b="1" dirty="0" smtClean="0"/>
              <a:t/>
            </a:r>
            <a:br>
              <a:rPr lang="en-CA" sz="4400" b="1" dirty="0" smtClean="0"/>
            </a:br>
            <a:r>
              <a:rPr lang="en-CA" sz="4400" b="1" dirty="0"/>
              <a:t/>
            </a:r>
            <a:br>
              <a:rPr lang="en-CA" sz="4400" b="1" dirty="0"/>
            </a:br>
            <a:r>
              <a:rPr lang="en-CA" sz="5400" b="1" dirty="0" smtClean="0">
                <a:solidFill>
                  <a:srgbClr val="0070C0"/>
                </a:solidFill>
              </a:rPr>
              <a:t>Peer Instruction</a:t>
            </a:r>
            <a:r>
              <a:rPr lang="en-CA" sz="5400" dirty="0" smtClean="0">
                <a:solidFill>
                  <a:srgbClr val="0070C0"/>
                </a:solidFill>
              </a:rPr>
              <a:t>: </a:t>
            </a:r>
            <a:r>
              <a:rPr lang="en-CA" sz="4400" dirty="0" smtClean="0">
                <a:solidFill>
                  <a:srgbClr val="0070C0"/>
                </a:solidFill>
              </a:rPr>
              <a:t/>
            </a:r>
            <a:br>
              <a:rPr lang="en-CA" sz="4400" dirty="0" smtClean="0">
                <a:solidFill>
                  <a:srgbClr val="0070C0"/>
                </a:solidFill>
              </a:rPr>
            </a:br>
            <a:r>
              <a:rPr lang="en-CA" sz="4400" dirty="0" smtClean="0">
                <a:solidFill>
                  <a:srgbClr val="0070C0"/>
                </a:solidFill>
              </a:rPr>
              <a:t>      An Instructional Strategy</a:t>
            </a:r>
            <a:br>
              <a:rPr lang="en-CA" sz="4400" dirty="0" smtClean="0">
                <a:solidFill>
                  <a:srgbClr val="0070C0"/>
                </a:solidFill>
              </a:rPr>
            </a:br>
            <a:endParaRPr lang="en-CA" sz="4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49" y="2686050"/>
            <a:ext cx="3775299" cy="182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9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1600" b="1" dirty="0" smtClean="0"/>
              <a:t>HSSSE </a:t>
            </a:r>
            <a:r>
              <a:rPr lang="en-CA" sz="1600" b="1" dirty="0"/>
              <a:t>2009 Respondents’ Views on Degree of Excitement/Engagement of Various Pedagogical </a:t>
            </a:r>
            <a:r>
              <a:rPr lang="en-CA" sz="1600" b="1" dirty="0" smtClean="0"/>
              <a:t>Methods (N = 42,754) </a:t>
            </a:r>
            <a:endParaRPr lang="en-CA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2563"/>
            <a:ext cx="7848871" cy="45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5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i="1" dirty="0" smtClean="0">
                <a:solidFill>
                  <a:srgbClr val="0070C0"/>
                </a:solidFill>
              </a:rPr>
              <a:t>Introducing </a:t>
            </a:r>
            <a:r>
              <a:rPr lang="en-CA" i="1" dirty="0">
                <a:solidFill>
                  <a:srgbClr val="0070C0"/>
                </a:solidFill>
              </a:rPr>
              <a:t>a</a:t>
            </a:r>
            <a:r>
              <a:rPr lang="en-CA" i="1" dirty="0" smtClean="0">
                <a:solidFill>
                  <a:srgbClr val="0070C0"/>
                </a:solidFill>
              </a:rPr>
              <a:t> concept…</a:t>
            </a:r>
            <a:endParaRPr lang="en-CA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12047" cy="467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>
                <a:solidFill>
                  <a:srgbClr val="0070C0"/>
                </a:solidFill>
              </a:rPr>
              <a:t>Retrieval practise and feedback…</a:t>
            </a:r>
            <a:endParaRPr lang="en-CA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Imagine you just started a new sales job.  Your boss tells you that you have a choice on how to be paid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/>
            </a:pPr>
            <a:r>
              <a:rPr lang="en-CA" dirty="0" smtClean="0"/>
              <a:t>A $120,000/year salary with no commissions</a:t>
            </a:r>
          </a:p>
          <a:p>
            <a:pPr marL="514350" indent="-514350">
              <a:buAutoNum type="arabicPeriod"/>
            </a:pPr>
            <a:r>
              <a:rPr lang="en-CA" dirty="0" smtClean="0"/>
              <a:t>A $70,000/salary with commissions that might result in more than $120,000/year</a:t>
            </a:r>
          </a:p>
          <a:p>
            <a:pPr marL="514350" indent="-514350">
              <a:buAutoNum type="arabicPeriod"/>
            </a:pPr>
            <a:r>
              <a:rPr lang="en-CA" dirty="0" smtClean="0"/>
              <a:t>A penny on the first day, 2 on the second day, </a:t>
            </a:r>
            <a:r>
              <a:rPr lang="en-CA" dirty="0"/>
              <a:t>4</a:t>
            </a:r>
            <a:r>
              <a:rPr lang="en-CA" dirty="0" smtClean="0"/>
              <a:t> on the third day,  8 on the fourth day, and so on for a full year</a:t>
            </a:r>
          </a:p>
          <a:p>
            <a:pPr marL="514350" indent="-514350">
              <a:buAutoNum type="arabicPeriod"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How would you choose to be paid?</a:t>
            </a:r>
          </a:p>
          <a:p>
            <a:pPr marL="514350" indent="-51435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73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There is no ‘perfect’ concept question, but each question should</a:t>
            </a:r>
            <a:r>
              <a:rPr lang="en-CA" baseline="30000" dirty="0">
                <a:solidFill>
                  <a:srgbClr val="0070C0"/>
                </a:solidFill>
              </a:rPr>
              <a:t>*</a:t>
            </a:r>
            <a:r>
              <a:rPr lang="en-CA" dirty="0" smtClean="0">
                <a:solidFill>
                  <a:srgbClr val="0070C0"/>
                </a:solidFill>
              </a:rPr>
              <a:t>…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Focus on a </a:t>
            </a:r>
            <a:r>
              <a:rPr lang="en-CA" u="sng" dirty="0" smtClean="0"/>
              <a:t>single</a:t>
            </a:r>
            <a:r>
              <a:rPr lang="en-CA" dirty="0" smtClean="0"/>
              <a:t> important concept, ideally corresponding to a common student difficulty</a:t>
            </a:r>
          </a:p>
          <a:p>
            <a:pPr marL="514350" indent="-514350">
              <a:buAutoNum type="arabicPeriod"/>
            </a:pPr>
            <a:r>
              <a:rPr lang="en-CA" dirty="0" smtClean="0"/>
              <a:t>Require thought, not just plugging numbers into equations</a:t>
            </a:r>
          </a:p>
          <a:p>
            <a:pPr marL="514350" indent="-514350">
              <a:buAutoNum type="arabicPeriod"/>
            </a:pPr>
            <a:r>
              <a:rPr lang="en-CA" dirty="0" smtClean="0"/>
              <a:t>Provide plausible incorrect answers</a:t>
            </a:r>
          </a:p>
          <a:p>
            <a:pPr marL="514350" indent="-514350">
              <a:buAutoNum type="arabicPeriod"/>
            </a:pPr>
            <a:r>
              <a:rPr lang="en-CA" dirty="0" smtClean="0"/>
              <a:t>Be unambiguously worded</a:t>
            </a:r>
          </a:p>
          <a:p>
            <a:pPr marL="514350" indent="-514350">
              <a:buAutoNum type="arabicPeriod"/>
            </a:pPr>
            <a:r>
              <a:rPr lang="en-CA" dirty="0" smtClean="0"/>
              <a:t>Be neither too easy or too difficult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aseline="30000" dirty="0" smtClean="0"/>
              <a:t>*</a:t>
            </a:r>
            <a:r>
              <a:rPr lang="en-CA" dirty="0" smtClean="0"/>
              <a:t> </a:t>
            </a:r>
            <a:r>
              <a:rPr lang="en-CA" sz="1600" dirty="0" smtClean="0"/>
              <a:t>From ‘Peer Instruction:  Engaging Students One-on-One,  All at Once’</a:t>
            </a:r>
            <a:endParaRPr lang="en-CA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37614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9" y="104775"/>
            <a:ext cx="5772151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A poor concept question….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Which of the following is the correct unit for energy?</a:t>
            </a:r>
          </a:p>
          <a:p>
            <a:pPr marL="514350" indent="-514350">
              <a:buAutoNum type="arabicPeriod"/>
            </a:pPr>
            <a:r>
              <a:rPr lang="en-CA" dirty="0" smtClean="0"/>
              <a:t>m/s</a:t>
            </a:r>
          </a:p>
          <a:p>
            <a:pPr marL="514350" indent="-514350">
              <a:buAutoNum type="arabicPeriod"/>
            </a:pPr>
            <a:r>
              <a:rPr lang="en-CA" dirty="0"/>
              <a:t>k</a:t>
            </a:r>
            <a:r>
              <a:rPr lang="en-CA" dirty="0" smtClean="0"/>
              <a:t>g m/s</a:t>
            </a:r>
          </a:p>
          <a:p>
            <a:pPr marL="514350" indent="-514350">
              <a:buAutoNum type="arabicPeriod"/>
            </a:pPr>
            <a:r>
              <a:rPr lang="en-CA" dirty="0"/>
              <a:t>k</a:t>
            </a:r>
            <a:r>
              <a:rPr lang="en-CA" dirty="0" smtClean="0"/>
              <a:t>g m/s</a:t>
            </a:r>
            <a:r>
              <a:rPr lang="en-CA" baseline="30000" dirty="0" smtClean="0"/>
              <a:t>2</a:t>
            </a:r>
          </a:p>
          <a:p>
            <a:pPr marL="514350" indent="-514350">
              <a:buAutoNum type="arabicPeriod"/>
            </a:pPr>
            <a:r>
              <a:rPr lang="en-CA" dirty="0"/>
              <a:t>k</a:t>
            </a:r>
            <a:r>
              <a:rPr lang="en-CA" dirty="0" smtClean="0"/>
              <a:t>g m</a:t>
            </a:r>
            <a:r>
              <a:rPr lang="en-CA" baseline="30000" dirty="0" smtClean="0"/>
              <a:t>2</a:t>
            </a:r>
            <a:r>
              <a:rPr lang="en-CA" dirty="0" smtClean="0"/>
              <a:t>/s</a:t>
            </a:r>
            <a:r>
              <a:rPr lang="en-CA" baseline="30000" dirty="0" smtClean="0"/>
              <a:t>2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64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2" y="2"/>
            <a:ext cx="4793332" cy="63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5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869113" cy="389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4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/>
            </a:r>
            <a:br>
              <a:rPr lang="en-CA" dirty="0" smtClean="0">
                <a:solidFill>
                  <a:srgbClr val="0070C0"/>
                </a:solidFill>
              </a:rPr>
            </a:br>
            <a:r>
              <a:rPr lang="en-CA" dirty="0">
                <a:solidFill>
                  <a:srgbClr val="0070C0"/>
                </a:solidFill>
              </a:rPr>
              <a:t/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dirty="0">
                <a:solidFill>
                  <a:srgbClr val="0070C0"/>
                </a:solidFill>
              </a:rPr>
              <a:t/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dirty="0" smtClean="0">
                <a:solidFill>
                  <a:srgbClr val="0070C0"/>
                </a:solidFill>
              </a:rPr>
              <a:t>“Why </a:t>
            </a:r>
            <a:r>
              <a:rPr lang="en-CA" dirty="0">
                <a:solidFill>
                  <a:srgbClr val="0070C0"/>
                </a:solidFill>
              </a:rPr>
              <a:t>Bother</a:t>
            </a:r>
            <a:r>
              <a:rPr lang="en-CA" dirty="0" smtClean="0">
                <a:solidFill>
                  <a:srgbClr val="0070C0"/>
                </a:solidFill>
              </a:rPr>
              <a:t>?”</a:t>
            </a:r>
            <a:r>
              <a:rPr lang="en-CA" dirty="0">
                <a:solidFill>
                  <a:srgbClr val="0070C0"/>
                </a:solidFill>
              </a:rPr>
              <a:t/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dirty="0" smtClean="0">
                <a:solidFill>
                  <a:srgbClr val="0070C0"/>
                </a:solidFill>
              </a:rPr>
              <a:t>Does Peer Instruction Improve Learning?</a:t>
            </a:r>
            <a:br>
              <a:rPr lang="en-CA" dirty="0" smtClean="0">
                <a:solidFill>
                  <a:srgbClr val="0070C0"/>
                </a:solidFill>
              </a:rPr>
            </a:b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7048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25658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6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g-fp.prenhall.com/bigcovers/0135654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2808312" cy="4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2420888"/>
            <a:ext cx="904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dirty="0"/>
              <a:t>=</a:t>
            </a:r>
          </a:p>
        </p:txBody>
      </p:sp>
      <p:pic>
        <p:nvPicPr>
          <p:cNvPr id="3076" name="Picture 4" descr="http://theactiveclass.com/files/2011/01/600px-Two-people-talking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09" y="1904724"/>
            <a:ext cx="2885880" cy="28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561" y="5085184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Use this…</a:t>
            </a:r>
            <a:endParaRPr lang="en-CA" sz="4000" dirty="0"/>
          </a:p>
        </p:txBody>
      </p:sp>
      <p:sp>
        <p:nvSpPr>
          <p:cNvPr id="5" name="Rectangle 4"/>
          <p:cNvSpPr/>
          <p:nvPr/>
        </p:nvSpPr>
        <p:spPr>
          <a:xfrm>
            <a:off x="4721530" y="5085184"/>
            <a:ext cx="4088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4000" dirty="0">
                <a:solidFill>
                  <a:prstClr val="black"/>
                </a:solidFill>
              </a:rPr>
              <a:t>… to develop this</a:t>
            </a:r>
          </a:p>
        </p:txBody>
      </p:sp>
    </p:spTree>
    <p:extLst>
      <p:ext uri="{BB962C8B-B14F-4D97-AF65-F5344CB8AC3E}">
        <p14:creationId xmlns:p14="http://schemas.microsoft.com/office/powerpoint/2010/main" val="18035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320480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32859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Introducing the concept…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9632" y="908720"/>
            <a:ext cx="5904656" cy="5472608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44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Retrieval practice and feedback….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176464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6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315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 fontScale="90000"/>
          </a:bodyPr>
          <a:lstStyle/>
          <a:p>
            <a:r>
              <a:rPr lang="en-CA" sz="4000" dirty="0" smtClean="0">
                <a:solidFill>
                  <a:srgbClr val="0070C0"/>
                </a:solidFill>
              </a:rPr>
              <a:t>Your Turn! </a:t>
            </a:r>
            <a:br>
              <a:rPr lang="en-CA" sz="4000" dirty="0" smtClean="0">
                <a:solidFill>
                  <a:srgbClr val="0070C0"/>
                </a:solidFill>
              </a:rPr>
            </a:br>
            <a:r>
              <a:rPr lang="en-CA" sz="4000" dirty="0" smtClean="0">
                <a:solidFill>
                  <a:srgbClr val="0070C0"/>
                </a:solidFill>
              </a:rPr>
              <a:t>Making a Concept Question</a:t>
            </a:r>
            <a:endParaRPr lang="en-CA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3600" dirty="0" smtClean="0"/>
              <a:t>Work with a partner</a:t>
            </a:r>
          </a:p>
          <a:p>
            <a:r>
              <a:rPr lang="en-CA" sz="3600" dirty="0" smtClean="0"/>
              <a:t>Take a question from the handout provided and develop a Concept Question on Newton’s 3</a:t>
            </a:r>
            <a:r>
              <a:rPr lang="en-CA" sz="3600" baseline="30000" dirty="0" smtClean="0"/>
              <a:t>rd</a:t>
            </a:r>
            <a:r>
              <a:rPr lang="en-CA" sz="3600" dirty="0" smtClean="0"/>
              <a:t> Law</a:t>
            </a:r>
          </a:p>
          <a:p>
            <a:r>
              <a:rPr lang="en-CA" sz="3600" dirty="0" smtClean="0"/>
              <a:t>Be prepared to present it to another group for fun and feedback!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60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>
                <a:solidFill>
                  <a:srgbClr val="0070C0"/>
                </a:solidFill>
                <a:latin typeface="+mj-lt"/>
              </a:rPr>
              <a:t>Ranking Tasks in </a:t>
            </a:r>
            <a:r>
              <a:rPr lang="en-CA" sz="4000" b="1" dirty="0" smtClean="0">
                <a:solidFill>
                  <a:srgbClr val="0070C0"/>
                </a:solidFill>
                <a:latin typeface="+mj-lt"/>
              </a:rPr>
              <a:t>Physics:</a:t>
            </a:r>
          </a:p>
          <a:p>
            <a:pPr marL="0" indent="0">
              <a:buNone/>
            </a:pPr>
            <a:r>
              <a:rPr lang="en-CA" sz="4000" dirty="0">
                <a:latin typeface="+mj-lt"/>
              </a:rPr>
              <a:t>	</a:t>
            </a:r>
            <a:r>
              <a:rPr lang="en-CA" sz="4000" dirty="0" smtClean="0">
                <a:latin typeface="+mj-lt"/>
              </a:rPr>
              <a:t>	</a:t>
            </a:r>
            <a:r>
              <a:rPr lang="en-CA" sz="4000" dirty="0" smtClean="0">
                <a:solidFill>
                  <a:srgbClr val="0070C0"/>
                </a:solidFill>
                <a:latin typeface="+mj-lt"/>
              </a:rPr>
              <a:t>An Instructional Tactic</a:t>
            </a:r>
          </a:p>
          <a:p>
            <a:pPr marL="0" indent="0">
              <a:buNone/>
            </a:pPr>
            <a:endParaRPr lang="en-CA" sz="40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en-CA" sz="4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3051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8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ig-fp.prenhall.com/bigcovers/013144851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5412"/>
            <a:ext cx="459105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>
                <a:solidFill>
                  <a:srgbClr val="0070C0"/>
                </a:solidFill>
              </a:rPr>
              <a:t>What are Ranking Tasks?	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R</a:t>
            </a:r>
            <a:r>
              <a:rPr lang="en-CA" dirty="0" smtClean="0">
                <a:latin typeface="+mj-lt"/>
              </a:rPr>
              <a:t>etrieval practise and feedback for the kids</a:t>
            </a:r>
          </a:p>
          <a:p>
            <a:pPr marL="0" indent="0">
              <a:buNone/>
            </a:pPr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Invokes comparing and classifying, two </a:t>
            </a:r>
            <a:r>
              <a:rPr lang="en-CA" u="sng" dirty="0" smtClean="0">
                <a:latin typeface="+mj-lt"/>
              </a:rPr>
              <a:t>VERY</a:t>
            </a:r>
            <a:r>
              <a:rPr lang="en-CA" dirty="0" smtClean="0">
                <a:latin typeface="+mj-lt"/>
              </a:rPr>
              <a:t> powerful instructional strategies*</a:t>
            </a:r>
          </a:p>
          <a:p>
            <a:pPr marL="0" indent="0">
              <a:buNone/>
            </a:pPr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Time required: 5-10 minutes/question</a:t>
            </a:r>
          </a:p>
          <a:p>
            <a:endParaRPr lang="en-CA" dirty="0">
              <a:latin typeface="+mj-lt"/>
            </a:endParaRPr>
          </a:p>
          <a:p>
            <a:pPr marL="0" indent="0">
              <a:buNone/>
            </a:pPr>
            <a:r>
              <a:rPr lang="en-CA" baseline="30000" dirty="0" smtClean="0">
                <a:latin typeface="+mj-lt"/>
              </a:rPr>
              <a:t>*</a:t>
            </a:r>
            <a:r>
              <a:rPr lang="en-CA" sz="1400" dirty="0" smtClean="0">
                <a:latin typeface="+mj-lt"/>
              </a:rPr>
              <a:t>R. </a:t>
            </a:r>
            <a:r>
              <a:rPr lang="en-CA" sz="1400" dirty="0" err="1" smtClean="0">
                <a:latin typeface="+mj-lt"/>
              </a:rPr>
              <a:t>Marzano</a:t>
            </a:r>
            <a:r>
              <a:rPr lang="en-CA" sz="1400" dirty="0" smtClean="0">
                <a:latin typeface="+mj-lt"/>
              </a:rPr>
              <a:t>, “</a:t>
            </a:r>
            <a:r>
              <a:rPr lang="en-CA" sz="1400" i="1" dirty="0" smtClean="0">
                <a:latin typeface="+mj-lt"/>
              </a:rPr>
              <a:t>Classroom Instruction that Works” </a:t>
            </a:r>
            <a:r>
              <a:rPr lang="en-CA" sz="1400" dirty="0" smtClean="0">
                <a:latin typeface="+mj-lt"/>
              </a:rPr>
              <a:t>(ASCD, 2001)</a:t>
            </a:r>
            <a:endParaRPr lang="en-CA" sz="1400" baseline="30000" dirty="0" smtClean="0">
              <a:latin typeface="+mj-lt"/>
            </a:endParaRPr>
          </a:p>
          <a:p>
            <a:pPr marL="0" indent="0">
              <a:buNone/>
            </a:pP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93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Introducing the Concept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248472" cy="443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3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Retrieval Practise and feedback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25627"/>
            <a:ext cx="8229600" cy="4937760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384376" cy="481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8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i="1" dirty="0" smtClean="0"/>
              <a:t>“Learning how to learn cannot be left to the students.  It must be taught.” </a:t>
            </a:r>
            <a:r>
              <a:rPr lang="en-CA" sz="4000" i="1" baseline="30000" dirty="0" smtClean="0"/>
              <a:t>*</a:t>
            </a:r>
          </a:p>
          <a:p>
            <a:pPr marL="0" indent="0">
              <a:buNone/>
            </a:pPr>
            <a:endParaRPr lang="en-CA" sz="4000" i="1" baseline="30000" dirty="0"/>
          </a:p>
          <a:p>
            <a:pPr marL="0" indent="0">
              <a:buNone/>
            </a:pPr>
            <a:endParaRPr lang="en-CA" sz="4000" i="1" baseline="30000" dirty="0" smtClean="0"/>
          </a:p>
          <a:p>
            <a:pPr marL="0" indent="0">
              <a:buNone/>
            </a:pPr>
            <a:r>
              <a:rPr lang="en-CA" sz="4000" baseline="30000" dirty="0" smtClean="0"/>
              <a:t>*</a:t>
            </a:r>
            <a:r>
              <a:rPr lang="en-CA" sz="1600" dirty="0" smtClean="0"/>
              <a:t>Tools for Learning:  A Guide to Teaching Study Skills (ASCD 1990)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8177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104456" cy="585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0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176464" cy="590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467421" cy="479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Retrieval Practise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71800" y="2204864"/>
            <a:ext cx="5915000" cy="3952096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51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Remember…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“ Memory is a residue of thinking”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686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416424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sz="4400" dirty="0" smtClean="0">
                <a:solidFill>
                  <a:srgbClr val="0070C0"/>
                </a:solidFill>
              </a:rPr>
              <a:t>What is Peer Instruction?</a:t>
            </a:r>
            <a:br>
              <a:rPr lang="en-CA" sz="4400" dirty="0" smtClean="0">
                <a:solidFill>
                  <a:srgbClr val="0070C0"/>
                </a:solidFill>
              </a:rPr>
            </a:br>
            <a:r>
              <a:rPr lang="en-CA" b="1" dirty="0"/>
              <a:t/>
            </a:r>
            <a:br>
              <a:rPr lang="en-CA" b="1" dirty="0"/>
            </a:br>
            <a:r>
              <a:rPr lang="en-CA" dirty="0" smtClean="0"/>
              <a:t>A structured questioning process that involves the participation of </a:t>
            </a:r>
            <a:r>
              <a:rPr lang="en-CA" i="1" u="sng" dirty="0" smtClean="0"/>
              <a:t>every</a:t>
            </a:r>
            <a:r>
              <a:rPr lang="en-CA" dirty="0" smtClean="0"/>
              <a:t> student</a:t>
            </a:r>
            <a:r>
              <a:rPr lang="en-CA" b="1" dirty="0" smtClean="0"/>
              <a:t/>
            </a:r>
            <a:br>
              <a:rPr lang="en-CA" b="1" dirty="0" smtClean="0"/>
            </a:b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2203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>
                <a:solidFill>
                  <a:srgbClr val="0070C0"/>
                </a:solidFill>
              </a:rPr>
              <a:t>How does Peer Instruction work?</a:t>
            </a:r>
            <a:endParaRPr lang="en-CA" sz="3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latin typeface="+mj-lt"/>
              </a:rPr>
              <a:t>Let’s do one together!</a:t>
            </a:r>
          </a:p>
          <a:p>
            <a:endParaRPr lang="en-CA" sz="4000" dirty="0" smtClean="0">
              <a:latin typeface="+mj-lt"/>
            </a:endParaRPr>
          </a:p>
          <a:p>
            <a:pPr marL="0" indent="0">
              <a:buNone/>
            </a:pPr>
            <a:r>
              <a:rPr lang="en-CA" sz="4000" dirty="0" smtClean="0">
                <a:latin typeface="+mj-lt"/>
              </a:rPr>
              <a:t>You will need…</a:t>
            </a:r>
          </a:p>
          <a:p>
            <a:r>
              <a:rPr lang="en-CA" sz="4000" dirty="0" smtClean="0">
                <a:latin typeface="+mj-lt"/>
              </a:rPr>
              <a:t>A set of flash cards </a:t>
            </a:r>
          </a:p>
          <a:p>
            <a:r>
              <a:rPr lang="en-CA" sz="4000" dirty="0" smtClean="0">
                <a:latin typeface="+mj-lt"/>
              </a:rPr>
              <a:t>A set of “good” questions</a:t>
            </a:r>
          </a:p>
          <a:p>
            <a:r>
              <a:rPr lang="en-CA" sz="4000" dirty="0" smtClean="0">
                <a:latin typeface="+mj-lt"/>
              </a:rPr>
              <a:t>A </a:t>
            </a:r>
            <a:r>
              <a:rPr lang="en-CA" sz="4000" b="1" dirty="0" smtClean="0">
                <a:latin typeface="+mj-lt"/>
              </a:rPr>
              <a:t>firm</a:t>
            </a:r>
            <a:r>
              <a:rPr lang="en-CA" sz="4000" dirty="0" smtClean="0">
                <a:latin typeface="+mj-lt"/>
              </a:rPr>
              <a:t> belief that all students like to think!</a:t>
            </a:r>
          </a:p>
          <a:p>
            <a:endParaRPr lang="en-CA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21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The Process…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sz="2800" dirty="0" smtClean="0">
                <a:latin typeface="+mj-lt"/>
              </a:rPr>
              <a:t>Pose the Question (1 minute)</a:t>
            </a:r>
          </a:p>
          <a:p>
            <a:pPr marL="514350" indent="-514350">
              <a:buAutoNum type="arabicPeriod"/>
            </a:pPr>
            <a:r>
              <a:rPr lang="en-CA" sz="2800" dirty="0" smtClean="0">
                <a:latin typeface="+mj-lt"/>
              </a:rPr>
              <a:t>Give students time to think 	(1-2 minutes)</a:t>
            </a:r>
          </a:p>
          <a:p>
            <a:pPr marL="514350" indent="-514350">
              <a:buAutoNum type="arabicPeriod"/>
            </a:pPr>
            <a:r>
              <a:rPr lang="en-CA" sz="2800" dirty="0" smtClean="0">
                <a:latin typeface="+mj-lt"/>
              </a:rPr>
              <a:t>Neighbouring students discuss answer </a:t>
            </a:r>
          </a:p>
          <a:p>
            <a:pPr marL="0" indent="0">
              <a:buNone/>
            </a:pPr>
            <a:r>
              <a:rPr lang="en-CA" sz="2800" dirty="0">
                <a:latin typeface="+mj-lt"/>
              </a:rPr>
              <a:t> </a:t>
            </a:r>
            <a:r>
              <a:rPr lang="en-CA" sz="2800" dirty="0" smtClean="0">
                <a:latin typeface="+mj-lt"/>
              </a:rPr>
              <a:t>    (2-3 minutes)</a:t>
            </a:r>
          </a:p>
          <a:p>
            <a:pPr marL="514350" indent="-514350">
              <a:buAutoNum type="arabicPeriod" startAt="4"/>
            </a:pPr>
            <a:r>
              <a:rPr lang="en-CA" sz="2800" dirty="0" smtClean="0">
                <a:latin typeface="+mj-lt"/>
              </a:rPr>
              <a:t>Students report answers with flash cards and tally of answers (30 seconds)</a:t>
            </a:r>
          </a:p>
          <a:p>
            <a:pPr marL="514350" indent="-514350">
              <a:buAutoNum type="arabicPeriod" startAt="4"/>
            </a:pPr>
            <a:r>
              <a:rPr lang="en-CA" sz="2800" dirty="0" smtClean="0">
                <a:latin typeface="+mj-lt"/>
              </a:rPr>
              <a:t>Student(s) explain how they know they are right and teacher explanation (2+ minutes)</a:t>
            </a:r>
          </a:p>
          <a:p>
            <a:pPr marL="514350" indent="-514350">
              <a:buAutoNum type="arabicPeriod" startAt="4"/>
            </a:pPr>
            <a:endParaRPr lang="en-CA" sz="2800" dirty="0" smtClean="0">
              <a:latin typeface="+mj-lt"/>
            </a:endParaRPr>
          </a:p>
          <a:p>
            <a:pPr marL="0" indent="0">
              <a:buNone/>
            </a:pPr>
            <a:r>
              <a:rPr lang="en-CA" sz="2800" b="1" dirty="0" smtClean="0">
                <a:latin typeface="+mj-lt"/>
              </a:rPr>
              <a:t>Total Time</a:t>
            </a:r>
            <a:r>
              <a:rPr lang="en-CA" sz="2800" dirty="0" smtClean="0">
                <a:latin typeface="+mj-lt"/>
              </a:rPr>
              <a:t>…. 6 to 10 minutes per question</a:t>
            </a:r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2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The script…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6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CA" dirty="0" smtClean="0">
                <a:latin typeface="+mj-lt"/>
              </a:rPr>
              <a:t>Pose the problem (overhead or data projector)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+mj-lt"/>
              </a:rPr>
              <a:t>Read the problem to the class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+mj-lt"/>
              </a:rPr>
              <a:t>“</a:t>
            </a:r>
            <a:r>
              <a:rPr lang="en-CA" i="1" dirty="0" smtClean="0">
                <a:latin typeface="+mj-lt"/>
              </a:rPr>
              <a:t>Silently to yourself</a:t>
            </a:r>
            <a:r>
              <a:rPr lang="en-CA" dirty="0" smtClean="0">
                <a:latin typeface="+mj-lt"/>
              </a:rPr>
              <a:t>, y</a:t>
            </a:r>
            <a:r>
              <a:rPr lang="en-CA" i="1" dirty="0" smtClean="0">
                <a:latin typeface="+mj-lt"/>
              </a:rPr>
              <a:t>ou have one minute to figure out the best answer.  Try not to guess.  Remember, if you can explain it, you understand it” (and no “table talk”)</a:t>
            </a:r>
          </a:p>
          <a:p>
            <a:pPr marL="514350" indent="-514350">
              <a:buAutoNum type="arabicParenR"/>
            </a:pPr>
            <a:r>
              <a:rPr lang="en-CA" i="1" dirty="0" smtClean="0">
                <a:latin typeface="+mj-lt"/>
              </a:rPr>
              <a:t>“Time’s up! Turn to your partner.  The person with the short hair will explain their answer to the long haired person.  Long hair will listen and, if he/she agrees, will paraphrase back the answer they just heard or will disagree and argue accordingly. Try to reach consensus if you can. You have one minute.”</a:t>
            </a:r>
          </a:p>
          <a:p>
            <a:pPr marL="514350" indent="-514350">
              <a:buAutoNum type="arabicParenR"/>
            </a:pPr>
            <a:r>
              <a:rPr lang="en-CA" i="1" dirty="0" smtClean="0">
                <a:latin typeface="+mj-lt"/>
              </a:rPr>
              <a:t>“OK, flash me! Show me what you got!”</a:t>
            </a:r>
            <a:endParaRPr lang="en-CA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7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>
                <a:solidFill>
                  <a:srgbClr val="0070C0"/>
                </a:solidFill>
              </a:rPr>
              <a:t>Warm up!</a:t>
            </a:r>
            <a:endParaRPr lang="en-CA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Think about something you are really good at.  It could be a skill you are proud of especially if it has advanced your career.  Which </a:t>
            </a:r>
            <a:r>
              <a:rPr lang="en-CA" i="1" dirty="0" smtClean="0"/>
              <a:t>best</a:t>
            </a:r>
            <a:r>
              <a:rPr lang="en-CA" dirty="0" smtClean="0"/>
              <a:t> describes how you became good at it?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/>
            </a:pPr>
            <a:r>
              <a:rPr lang="en-CA" dirty="0" smtClean="0"/>
              <a:t>Trial and error</a:t>
            </a:r>
          </a:p>
          <a:p>
            <a:pPr marL="514350" indent="-514350">
              <a:buAutoNum type="arabicPeriod"/>
            </a:pPr>
            <a:r>
              <a:rPr lang="en-CA" dirty="0" smtClean="0"/>
              <a:t>Apprenticeship</a:t>
            </a:r>
          </a:p>
          <a:p>
            <a:pPr marL="514350" indent="-514350">
              <a:buAutoNum type="arabicPeriod"/>
            </a:pPr>
            <a:r>
              <a:rPr lang="en-CA" dirty="0" smtClean="0"/>
              <a:t>Lectures</a:t>
            </a:r>
          </a:p>
          <a:p>
            <a:pPr marL="514350" indent="-514350">
              <a:buAutoNum type="arabicPeriod"/>
            </a:pPr>
            <a:r>
              <a:rPr lang="en-CA" dirty="0" smtClean="0"/>
              <a:t>Family and friends</a:t>
            </a:r>
          </a:p>
          <a:p>
            <a:pPr marL="514350" indent="-514350">
              <a:buAutoNum type="arabicPeriod"/>
            </a:pPr>
            <a:r>
              <a:rPr lang="en-CA" dirty="0" smtClean="0"/>
              <a:t>Practicing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0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Average Retention Rate from Different Teaching Methods</a:t>
            </a:r>
            <a:r>
              <a:rPr lang="en-CA" baseline="30000" dirty="0" smtClean="0">
                <a:solidFill>
                  <a:srgbClr val="0070C0"/>
                </a:solidFill>
              </a:rPr>
              <a:t>*</a:t>
            </a:r>
            <a:r>
              <a:rPr lang="en-CA" dirty="0" smtClean="0">
                <a:solidFill>
                  <a:srgbClr val="0070C0"/>
                </a:solidFill>
              </a:rPr>
              <a:t> 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92500" lnSpcReduction="10000"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sz="1300" baseline="30000" dirty="0" smtClean="0"/>
              <a:t>*</a:t>
            </a:r>
            <a:r>
              <a:rPr lang="en-CA" sz="1300" dirty="0" smtClean="0"/>
              <a:t>D.A. Sousa, </a:t>
            </a:r>
            <a:r>
              <a:rPr lang="en-CA" sz="1300" i="1" dirty="0" smtClean="0"/>
              <a:t>How the Brain Learns, p. 95 </a:t>
            </a:r>
            <a:r>
              <a:rPr lang="en-CA" sz="1300" dirty="0" smtClean="0"/>
              <a:t>(2006)</a:t>
            </a:r>
            <a:endParaRPr lang="en-CA" sz="1300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9" y="1340768"/>
            <a:ext cx="5822974" cy="436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133" y="3340837"/>
            <a:ext cx="168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Peer Instruction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4941168"/>
            <a:ext cx="168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Peer Instruction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580112" y="4869160"/>
            <a:ext cx="360040" cy="256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47057" y="3379151"/>
            <a:ext cx="759348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63688" y="5525572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Ranking Tasks</a:t>
            </a:r>
            <a:endParaRPr lang="en-CA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06712" y="5310500"/>
            <a:ext cx="357176" cy="350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8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9815</TotalTime>
  <Words>616</Words>
  <Application>Microsoft Office PowerPoint</Application>
  <PresentationFormat>On-screen Show (4:3)</PresentationFormat>
  <Paragraphs>104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Origin</vt:lpstr>
      <vt:lpstr>   Peer Instruction:        An Instructional Strategy </vt:lpstr>
      <vt:lpstr>PowerPoint Presentation</vt:lpstr>
      <vt:lpstr>PowerPoint Presentation</vt:lpstr>
      <vt:lpstr>    What is Peer Instruction?  A structured questioning process that involves the participation of every student </vt:lpstr>
      <vt:lpstr>How does Peer Instruction work?</vt:lpstr>
      <vt:lpstr>The Process…</vt:lpstr>
      <vt:lpstr>The script…</vt:lpstr>
      <vt:lpstr>Warm up!</vt:lpstr>
      <vt:lpstr>Average Retention Rate from Different Teaching Methods* </vt:lpstr>
      <vt:lpstr>HSSSE 2009 Respondents’ Views on Degree of Excitement/Engagement of Various Pedagogical Methods (N = 42,754) </vt:lpstr>
      <vt:lpstr>Introducing a concept…</vt:lpstr>
      <vt:lpstr>Retrieval practise and feedback…</vt:lpstr>
      <vt:lpstr>There is no ‘perfect’ concept question, but each question should*…</vt:lpstr>
      <vt:lpstr>PowerPoint Presentation</vt:lpstr>
      <vt:lpstr>A poor concept question….</vt:lpstr>
      <vt:lpstr>PowerPoint Presentation</vt:lpstr>
      <vt:lpstr>PowerPoint Presentation</vt:lpstr>
      <vt:lpstr>   “Why Bother?” Does Peer Instruction Improve Learning? </vt:lpstr>
      <vt:lpstr>PowerPoint Presentation</vt:lpstr>
      <vt:lpstr>PowerPoint Presentation</vt:lpstr>
      <vt:lpstr>Introducing the concept…</vt:lpstr>
      <vt:lpstr>Retrieval practice and feedback….</vt:lpstr>
      <vt:lpstr>PowerPoint Presentation</vt:lpstr>
      <vt:lpstr>Your Turn!  Making a Concept Question</vt:lpstr>
      <vt:lpstr>PowerPoint Presentation</vt:lpstr>
      <vt:lpstr>PowerPoint Presentation</vt:lpstr>
      <vt:lpstr>What are Ranking Tasks?  </vt:lpstr>
      <vt:lpstr>Introducing the Concept</vt:lpstr>
      <vt:lpstr>Retrieval Practise and feedback</vt:lpstr>
      <vt:lpstr>PowerPoint Presentation</vt:lpstr>
      <vt:lpstr>PowerPoint Presentation</vt:lpstr>
      <vt:lpstr>Retrieval Practise</vt:lpstr>
      <vt:lpstr>Remember…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Instruction:    A Learning Strategy</dc:title>
  <dc:creator>wagner</dc:creator>
  <cp:lastModifiedBy>Wagner</cp:lastModifiedBy>
  <cp:revision>66</cp:revision>
  <cp:lastPrinted>2012-07-17T17:00:03Z</cp:lastPrinted>
  <dcterms:created xsi:type="dcterms:W3CDTF">2012-07-03T23:20:35Z</dcterms:created>
  <dcterms:modified xsi:type="dcterms:W3CDTF">2012-09-05T01:32:31Z</dcterms:modified>
</cp:coreProperties>
</file>