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4" r:id="rId7"/>
    <p:sldId id="286" r:id="rId8"/>
    <p:sldId id="266" r:id="rId9"/>
    <p:sldId id="267" r:id="rId10"/>
    <p:sldId id="268" r:id="rId11"/>
    <p:sldId id="269" r:id="rId12"/>
    <p:sldId id="270" r:id="rId13"/>
    <p:sldId id="271" r:id="rId14"/>
    <p:sldId id="272" r:id="rId15"/>
    <p:sldId id="273" r:id="rId16"/>
    <p:sldId id="274" r:id="rId17"/>
    <p:sldId id="275" r:id="rId18"/>
    <p:sldId id="287" r:id="rId19"/>
    <p:sldId id="276" r:id="rId20"/>
    <p:sldId id="277" r:id="rId21"/>
    <p:sldId id="300" r:id="rId22"/>
    <p:sldId id="278" r:id="rId23"/>
    <p:sldId id="279" r:id="rId24"/>
    <p:sldId id="285" r:id="rId25"/>
    <p:sldId id="280" r:id="rId26"/>
    <p:sldId id="281" r:id="rId27"/>
    <p:sldId id="301" r:id="rId28"/>
    <p:sldId id="282" r:id="rId29"/>
    <p:sldId id="283" r:id="rId30"/>
    <p:sldId id="288" r:id="rId31"/>
    <p:sldId id="289" r:id="rId32"/>
    <p:sldId id="290" r:id="rId33"/>
    <p:sldId id="302" r:id="rId34"/>
    <p:sldId id="284" r:id="rId35"/>
    <p:sldId id="291" r:id="rId36"/>
    <p:sldId id="292" r:id="rId37"/>
    <p:sldId id="293" r:id="rId38"/>
    <p:sldId id="294" r:id="rId39"/>
    <p:sldId id="295" r:id="rId40"/>
    <p:sldId id="296" r:id="rId41"/>
    <p:sldId id="297" r:id="rId42"/>
    <p:sldId id="299"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het.colorado.edu/en/simulation/rutherford-scattering"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het.colorado.edu/en/simulation/alpha-decay"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phet.colorado.edu/en/simulation/states-of-matter-basics"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Particle Models</a:t>
            </a:r>
            <a:endParaRPr lang="en-CA"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638800"/>
          </a:xfrm>
        </p:spPr>
        <p:txBody>
          <a:bodyPr>
            <a:normAutofit fontScale="90000"/>
          </a:bodyPr>
          <a:lstStyle/>
          <a:p>
            <a:pPr lvl="0"/>
            <a:r>
              <a:rPr lang="en-CA" b="1" dirty="0" smtClean="0"/>
              <a:t>Constant Proportions</a:t>
            </a:r>
            <a:r>
              <a:rPr lang="en-CA" dirty="0" smtClean="0"/>
              <a:t>: </a:t>
            </a:r>
            <a:br>
              <a:rPr lang="en-CA" dirty="0" smtClean="0"/>
            </a:br>
            <a:r>
              <a:rPr lang="en-CA" dirty="0" smtClean="0"/>
              <a:t>Divide the mass of the large pieces by the mass of the small ones. Record your results on the board.</a:t>
            </a:r>
            <a:br>
              <a:rPr lang="en-CA" dirty="0" smtClean="0"/>
            </a:br>
            <a:r>
              <a:rPr lang="en-CA" dirty="0" smtClean="0"/>
              <a:t>Which groups have the same particles? </a:t>
            </a:r>
            <a:br>
              <a:rPr lang="en-CA" dirty="0" smtClean="0"/>
            </a:br>
            <a:r>
              <a:rPr lang="en-CA" dirty="0" smtClean="0"/>
              <a:t>How are compounds different from mixtures?</a:t>
            </a:r>
            <a:endParaRPr lang="en-C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638800"/>
          </a:xfrm>
        </p:spPr>
        <p:txBody>
          <a:bodyPr>
            <a:normAutofit/>
          </a:bodyPr>
          <a:lstStyle/>
          <a:p>
            <a:pPr lvl="0"/>
            <a:r>
              <a:rPr lang="en-CA" b="1" dirty="0" smtClean="0"/>
              <a:t>Multiple Proportions</a:t>
            </a:r>
            <a:r>
              <a:rPr lang="en-CA" dirty="0" smtClean="0"/>
              <a:t>: </a:t>
            </a:r>
            <a:br>
              <a:rPr lang="en-CA" dirty="0" smtClean="0"/>
            </a:br>
            <a:r>
              <a:rPr lang="en-CA" dirty="0" smtClean="0"/>
              <a:t>Compare compound A to the others by dividing the larger ratio by the smaller one. Repeat for compound D.</a:t>
            </a:r>
            <a:br>
              <a:rPr lang="en-CA" dirty="0" smtClean="0"/>
            </a:br>
            <a:r>
              <a:rPr lang="en-CA" dirty="0" smtClean="0"/>
              <a:t>Which values are very close to a whole number? Why?</a:t>
            </a:r>
            <a:endParaRPr lang="en-CA"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685800" y="685800"/>
          <a:ext cx="7848602" cy="5409922"/>
        </p:xfrm>
        <a:graphic>
          <a:graphicData uri="http://schemas.openxmlformats.org/drawingml/2006/table">
            <a:tbl>
              <a:tblPr/>
              <a:tblGrid>
                <a:gridCol w="761523"/>
                <a:gridCol w="979539"/>
                <a:gridCol w="978772"/>
                <a:gridCol w="1088548"/>
                <a:gridCol w="875138"/>
                <a:gridCol w="875138"/>
                <a:gridCol w="875138"/>
                <a:gridCol w="1414806"/>
              </a:tblGrid>
              <a:tr h="484909">
                <a:tc>
                  <a:txBody>
                    <a:bodyPr/>
                    <a:lstStyle/>
                    <a:p>
                      <a:pPr>
                        <a:lnSpc>
                          <a:spcPct val="115000"/>
                        </a:lnSpc>
                        <a:spcAft>
                          <a:spcPts val="0"/>
                        </a:spcAft>
                      </a:pPr>
                      <a:r>
                        <a:rPr lang="en-CA" sz="1600">
                          <a:latin typeface="Times New Roman"/>
                          <a:ea typeface="Calibri"/>
                          <a:cs typeface="Times New Roman"/>
                        </a:rPr>
                        <a:t>Sample</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big + little</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big  pieces</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little pieces</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big/little</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A vs.__</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C vs.__</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compound</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A</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46</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34</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12</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u="sng">
                          <a:latin typeface="Times New Roman"/>
                          <a:ea typeface="Calibri"/>
                          <a:cs typeface="Times New Roman"/>
                        </a:rPr>
                        <a:t>2.83</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highlight>
                            <a:srgbClr val="FFFF00"/>
                          </a:highlight>
                          <a:latin typeface="Times New Roman"/>
                          <a:ea typeface="Calibri"/>
                          <a:cs typeface="Times New Roman"/>
                        </a:rPr>
                        <a:t>1.00 ~ 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2.32</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latin typeface="Times New Roman"/>
                          <a:ea typeface="Calibri"/>
                          <a:cs typeface="Times New Roman"/>
                        </a:rPr>
                        <a:t>15 (8B + 2B) </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B</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56</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27</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29</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0.931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595959"/>
                          </a:solidFill>
                          <a:highlight>
                            <a:srgbClr val="FFFF00"/>
                          </a:highlight>
                          <a:latin typeface="Times New Roman"/>
                          <a:ea typeface="Calibri"/>
                          <a:cs typeface="Times New Roman"/>
                        </a:rPr>
                        <a:t>3.04 ~3</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2.50</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595959"/>
                          </a:solidFill>
                          <a:latin typeface="Times New Roman"/>
                          <a:ea typeface="Calibri"/>
                          <a:cs typeface="Times New Roman"/>
                        </a:rPr>
                        <a:t>12(8B + 3x2B)</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C</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40</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22</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18</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1.22</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2.32</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highlight>
                            <a:srgbClr val="FFFF00"/>
                          </a:highlight>
                          <a:latin typeface="Times New Roman"/>
                          <a:ea typeface="Calibri"/>
                          <a:cs typeface="Times New Roman"/>
                        </a:rPr>
                        <a:t>1.00 ~ 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10 (8B + 6B)</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D</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71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27</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C00000"/>
                          </a:solidFill>
                          <a:latin typeface="Times New Roman"/>
                          <a:ea typeface="Calibri"/>
                          <a:cs typeface="Times New Roman"/>
                        </a:rPr>
                        <a:t>44</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u="sng">
                          <a:solidFill>
                            <a:srgbClr val="C00000"/>
                          </a:solidFill>
                          <a:latin typeface="Times New Roman"/>
                          <a:ea typeface="Calibri"/>
                          <a:cs typeface="Times New Roman"/>
                        </a:rPr>
                        <a:t>0.614</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C00000"/>
                          </a:solidFill>
                          <a:latin typeface="Times New Roman"/>
                          <a:ea typeface="Calibri"/>
                          <a:cs typeface="Times New Roman"/>
                        </a:rPr>
                        <a:t>4.63</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C00000"/>
                          </a:solidFill>
                          <a:highlight>
                            <a:srgbClr val="FFFF00"/>
                          </a:highlight>
                          <a:latin typeface="Times New Roman"/>
                          <a:ea typeface="Calibri"/>
                          <a:cs typeface="Times New Roman"/>
                        </a:rPr>
                        <a:t>1.99 ~ 2</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C00000"/>
                          </a:solidFill>
                          <a:latin typeface="Times New Roman"/>
                          <a:ea typeface="Calibri"/>
                          <a:cs typeface="Times New Roman"/>
                        </a:rPr>
                        <a:t>12 (8B + 2x6B)</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E</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91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45</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16</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u="sng">
                          <a:latin typeface="Times New Roman"/>
                          <a:ea typeface="Calibri"/>
                          <a:cs typeface="Times New Roman"/>
                        </a:rPr>
                        <a:t>2.81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highlight>
                            <a:srgbClr val="FFFF00"/>
                          </a:highlight>
                          <a:latin typeface="Times New Roman"/>
                          <a:ea typeface="Calibri"/>
                          <a:cs typeface="Times New Roman"/>
                        </a:rPr>
                        <a:t>1.01 ~ 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2.30</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latin typeface="Times New Roman"/>
                          <a:ea typeface="Calibri"/>
                          <a:cs typeface="Times New Roman"/>
                        </a:rPr>
                        <a:t>20 (8B + 2B)</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F</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91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38</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53</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0.717</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595959"/>
                          </a:solidFill>
                          <a:highlight>
                            <a:srgbClr val="FFFF00"/>
                          </a:highlight>
                          <a:latin typeface="Times New Roman"/>
                          <a:ea typeface="Calibri"/>
                          <a:cs typeface="Times New Roman"/>
                        </a:rPr>
                        <a:t>3.95 ~ 4</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595959"/>
                          </a:solidFill>
                          <a:latin typeface="Times New Roman"/>
                          <a:ea typeface="Calibri"/>
                          <a:cs typeface="Times New Roman"/>
                        </a:rPr>
                        <a:t>3.24</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595959"/>
                          </a:solidFill>
                          <a:latin typeface="Times New Roman"/>
                          <a:ea typeface="Calibri"/>
                          <a:cs typeface="Times New Roman"/>
                        </a:rPr>
                        <a:t>16(8B + 4x2B)</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G</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68</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20</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48</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0.417</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6.79</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FF0000"/>
                          </a:solidFill>
                          <a:highlight>
                            <a:srgbClr val="FFFF00"/>
                          </a:highlight>
                          <a:latin typeface="Times New Roman"/>
                          <a:ea typeface="Calibri"/>
                          <a:cs typeface="Times New Roman"/>
                        </a:rPr>
                        <a:t>2.93 ~ 3</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9 (8B + 3x6B)</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H</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4A442A"/>
                          </a:solidFill>
                          <a:latin typeface="Times New Roman"/>
                          <a:ea typeface="Calibri"/>
                          <a:cs typeface="Times New Roman"/>
                        </a:rPr>
                        <a:t>70</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4A442A"/>
                          </a:solidFill>
                          <a:latin typeface="Times New Roman"/>
                          <a:ea typeface="Calibri"/>
                          <a:cs typeface="Times New Roman"/>
                        </a:rPr>
                        <a:t>41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4A442A"/>
                          </a:solidFill>
                          <a:latin typeface="Times New Roman"/>
                          <a:ea typeface="Calibri"/>
                          <a:cs typeface="Times New Roman"/>
                        </a:rPr>
                        <a:t>29</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4A442A"/>
                          </a:solidFill>
                          <a:latin typeface="Times New Roman"/>
                          <a:ea typeface="Calibri"/>
                          <a:cs typeface="Times New Roman"/>
                        </a:rPr>
                        <a:t>1.41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4A442A"/>
                          </a:solidFill>
                          <a:highlight>
                            <a:srgbClr val="FFFF00"/>
                          </a:highlight>
                          <a:latin typeface="Times New Roman"/>
                          <a:ea typeface="Calibri"/>
                          <a:cs typeface="Times New Roman"/>
                        </a:rPr>
                        <a:t>2.01 ~ 2</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4A442A"/>
                          </a:solidFill>
                          <a:latin typeface="Times New Roman"/>
                          <a:ea typeface="Calibri"/>
                          <a:cs typeface="Times New Roman"/>
                        </a:rPr>
                        <a:t>1.16</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4A442A"/>
                          </a:solidFill>
                          <a:latin typeface="Times New Roman"/>
                          <a:ea typeface="Calibri"/>
                          <a:cs typeface="Times New Roman"/>
                        </a:rPr>
                        <a:t>13 (8B + 2x2B)</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I</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63</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24</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FF0000"/>
                          </a:solidFill>
                          <a:latin typeface="Times New Roman"/>
                          <a:ea typeface="Calibri"/>
                          <a:cs typeface="Times New Roman"/>
                        </a:rPr>
                        <a:t>39</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u="sng">
                          <a:solidFill>
                            <a:srgbClr val="C00000"/>
                          </a:solidFill>
                          <a:latin typeface="Times New Roman"/>
                          <a:ea typeface="Calibri"/>
                          <a:cs typeface="Times New Roman"/>
                        </a:rPr>
                        <a:t>0.615</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solidFill>
                            <a:srgbClr val="C00000"/>
                          </a:solidFill>
                          <a:latin typeface="Times New Roman"/>
                          <a:ea typeface="Calibri"/>
                          <a:cs typeface="Times New Roman"/>
                        </a:rPr>
                        <a:t>4.60</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C00000"/>
                          </a:solidFill>
                          <a:highlight>
                            <a:srgbClr val="FFFF00"/>
                          </a:highlight>
                          <a:latin typeface="Times New Roman"/>
                          <a:ea typeface="Calibri"/>
                          <a:cs typeface="Times New Roman"/>
                        </a:rPr>
                        <a:t>1.98 ~ 2</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solidFill>
                            <a:srgbClr val="C00000"/>
                          </a:solidFill>
                          <a:latin typeface="Times New Roman"/>
                          <a:ea typeface="Calibri"/>
                          <a:cs typeface="Times New Roman"/>
                        </a:rPr>
                        <a:t>11 (8B + 2x6B)</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4909">
                <a:tc>
                  <a:txBody>
                    <a:bodyPr/>
                    <a:lstStyle/>
                    <a:p>
                      <a:pPr>
                        <a:lnSpc>
                          <a:spcPct val="115000"/>
                        </a:lnSpc>
                        <a:spcAft>
                          <a:spcPts val="0"/>
                        </a:spcAft>
                      </a:pPr>
                      <a:r>
                        <a:rPr lang="en-CA" sz="1600">
                          <a:latin typeface="Times New Roman"/>
                          <a:ea typeface="Calibri"/>
                          <a:cs typeface="Times New Roman"/>
                        </a:rPr>
                        <a:t>J</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41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30</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11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u="sng">
                          <a:latin typeface="Times New Roman"/>
                          <a:ea typeface="Calibri"/>
                          <a:cs typeface="Times New Roman"/>
                        </a:rPr>
                        <a:t>2.73</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a:highlight>
                            <a:srgbClr val="FFFF00"/>
                          </a:highlight>
                          <a:latin typeface="Times New Roman"/>
                          <a:ea typeface="Calibri"/>
                          <a:cs typeface="Times New Roman"/>
                        </a:rPr>
                        <a:t>1.04 ~ 1</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a:latin typeface="Times New Roman"/>
                          <a:ea typeface="Calibri"/>
                          <a:cs typeface="Times New Roman"/>
                        </a:rPr>
                        <a:t>2.24</a:t>
                      </a:r>
                      <a:endParaRPr lang="en-CA" sz="160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CA" sz="1600" b="1" dirty="0">
                          <a:latin typeface="Times New Roman"/>
                          <a:ea typeface="Calibri"/>
                          <a:cs typeface="Times New Roman"/>
                        </a:rPr>
                        <a:t>13 (8B + 2B)</a:t>
                      </a:r>
                      <a:endParaRPr lang="en-CA" sz="1600" dirty="0">
                        <a:latin typeface="Calibri"/>
                        <a:ea typeface="Calibri"/>
                        <a:cs typeface="Times New Roman"/>
                      </a:endParaRPr>
                    </a:p>
                  </a:txBody>
                  <a:tcPr marL="64546" marR="64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638800"/>
          </a:xfrm>
        </p:spPr>
        <p:txBody>
          <a:bodyPr>
            <a:normAutofit/>
          </a:bodyPr>
          <a:lstStyle/>
          <a:p>
            <a:pPr lvl="0"/>
            <a:r>
              <a:rPr lang="en-CA" b="1" u="sng" dirty="0" smtClean="0"/>
              <a:t>Grade 9 or 12</a:t>
            </a:r>
            <a:r>
              <a:rPr lang="en-CA" b="1" dirty="0" smtClean="0"/>
              <a:t> </a:t>
            </a:r>
            <a:br>
              <a:rPr lang="en-CA" b="1" dirty="0" smtClean="0"/>
            </a:br>
            <a:r>
              <a:rPr lang="en-CA" b="1" u="sng" dirty="0" smtClean="0"/>
              <a:t>Rutherford’s gold foil experiment</a:t>
            </a:r>
            <a:r>
              <a:rPr lang="en-CA" dirty="0" smtClean="0"/>
              <a:t>:  Rutherford shot small positive particles – called alpha particles - at a thin gold foil. Most went through. About 1 in 8,000 came back. </a:t>
            </a:r>
            <a:endParaRPr lang="en-CA"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3962400"/>
          </a:xfrm>
        </p:spPr>
        <p:txBody>
          <a:bodyPr>
            <a:normAutofit/>
          </a:bodyPr>
          <a:lstStyle/>
          <a:p>
            <a:pPr lvl="0"/>
            <a:r>
              <a:rPr lang="en-CA" dirty="0" smtClean="0"/>
              <a:t>Model the experiment by releasing a ball on a track that is &gt; 30 cm away from the curved base of a wine glass. Try to get the ball to come straight back onto the track.  </a:t>
            </a:r>
            <a:endParaRPr lang="en-CA" dirty="0"/>
          </a:p>
        </p:txBody>
      </p:sp>
      <p:pic>
        <p:nvPicPr>
          <p:cNvPr id="29698" name="Picture 2" descr="Image result for wine glass stem"/>
          <p:cNvPicPr>
            <a:picLocks noChangeAspect="1" noChangeArrowheads="1"/>
          </p:cNvPicPr>
          <p:nvPr/>
        </p:nvPicPr>
        <p:blipFill>
          <a:blip r:embed="rId2" cstate="print"/>
          <a:srcRect/>
          <a:stretch>
            <a:fillRect/>
          </a:stretch>
        </p:blipFill>
        <p:spPr bwMode="auto">
          <a:xfrm>
            <a:off x="609600" y="4419600"/>
            <a:ext cx="1600200" cy="1600200"/>
          </a:xfrm>
          <a:prstGeom prst="rect">
            <a:avLst/>
          </a:prstGeom>
          <a:noFill/>
        </p:spPr>
      </p:pic>
      <p:sp>
        <p:nvSpPr>
          <p:cNvPr id="4" name="Rectangle 3"/>
          <p:cNvSpPr/>
          <p:nvPr/>
        </p:nvSpPr>
        <p:spPr>
          <a:xfrm rot="21204912">
            <a:off x="4267200" y="5715000"/>
            <a:ext cx="3733800" cy="762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Oval 4"/>
          <p:cNvSpPr/>
          <p:nvPr/>
        </p:nvSpPr>
        <p:spPr>
          <a:xfrm>
            <a:off x="7315200" y="5105400"/>
            <a:ext cx="457200" cy="457200"/>
          </a:xfrm>
          <a:prstGeom prst="ellipse">
            <a:avLst/>
          </a:prstGeom>
          <a:gradFill flip="none" rotWithShape="1">
            <a:gsLst>
              <a:gs pos="0">
                <a:schemeClr val="bg1"/>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cxnSp>
        <p:nvCxnSpPr>
          <p:cNvPr id="7" name="Straight Connector 6"/>
          <p:cNvCxnSpPr/>
          <p:nvPr/>
        </p:nvCxnSpPr>
        <p:spPr>
          <a:xfrm>
            <a:off x="609600" y="6019800"/>
            <a:ext cx="8001000"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7620000" y="5638800"/>
            <a:ext cx="762000" cy="381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00"/>
            <a:ext cx="8382000" cy="5638800"/>
          </a:xfrm>
        </p:spPr>
        <p:txBody>
          <a:bodyPr>
            <a:normAutofit fontScale="90000"/>
          </a:bodyPr>
          <a:lstStyle/>
          <a:p>
            <a:r>
              <a:rPr lang="en-CA" dirty="0" smtClean="0"/>
              <a:t>What did you have to do to succeed?</a:t>
            </a:r>
            <a:br>
              <a:rPr lang="en-CA" dirty="0" smtClean="0"/>
            </a:br>
            <a:r>
              <a:rPr lang="en-CA" dirty="0" smtClean="0"/>
              <a:t/>
            </a:r>
            <a:br>
              <a:rPr lang="en-CA" dirty="0" smtClean="0"/>
            </a:br>
            <a:r>
              <a:rPr lang="en-CA" dirty="0" smtClean="0"/>
              <a:t>What aspects of the challenge were like Rutherford’s experiment?</a:t>
            </a:r>
            <a:br>
              <a:rPr lang="en-CA" dirty="0" smtClean="0"/>
            </a:br>
            <a:r>
              <a:rPr lang="en-CA" dirty="0" smtClean="0"/>
              <a:t/>
            </a:r>
            <a:br>
              <a:rPr lang="en-CA" dirty="0" smtClean="0"/>
            </a:br>
            <a:r>
              <a:rPr lang="en-CA" dirty="0" smtClean="0"/>
              <a:t>What aspects of the challenge were very different from Rutherford’s experiment? </a:t>
            </a:r>
            <a:br>
              <a:rPr lang="en-CA" dirty="0" smtClean="0"/>
            </a:br>
            <a:endParaRPr lang="en-C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09600"/>
            <a:ext cx="8382000" cy="5638800"/>
          </a:xfrm>
        </p:spPr>
        <p:txBody>
          <a:bodyPr>
            <a:normAutofit fontScale="90000"/>
          </a:bodyPr>
          <a:lstStyle/>
          <a:p>
            <a:r>
              <a:rPr lang="en-CA" dirty="0" smtClean="0"/>
              <a:t>Make a set of three tableaux that show the very different behaviours of alpha particles with identical velocities  heading toward a gold nucleus. </a:t>
            </a:r>
            <a:br>
              <a:rPr lang="en-CA" dirty="0" smtClean="0"/>
            </a:br>
            <a:r>
              <a:rPr lang="en-CA" dirty="0" smtClean="0"/>
              <a:t/>
            </a:r>
            <a:br>
              <a:rPr lang="en-CA" dirty="0" smtClean="0"/>
            </a:br>
            <a:r>
              <a:rPr lang="en-CA" dirty="0" smtClean="0"/>
              <a:t>Show the particles when they are very far from the nucleus, at their closest position and a short distance after this. </a:t>
            </a:r>
            <a:br>
              <a:rPr lang="en-CA" dirty="0" smtClean="0"/>
            </a:br>
            <a:endParaRPr lang="en-CA"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495800"/>
            <a:ext cx="8382000" cy="1905000"/>
          </a:xfrm>
        </p:spPr>
        <p:txBody>
          <a:bodyPr>
            <a:normAutofit fontScale="90000"/>
          </a:bodyPr>
          <a:lstStyle/>
          <a:p>
            <a:r>
              <a:rPr lang="en-CA" dirty="0" smtClean="0"/>
              <a:t>Sketch the paths of three alpha particles. Include arrows to indicate their speeds at various points. Make sure that energy is conserved. </a:t>
            </a:r>
            <a:br>
              <a:rPr lang="en-CA" dirty="0" smtClean="0"/>
            </a:br>
            <a:endParaRPr lang="en-CA" dirty="0"/>
          </a:p>
        </p:txBody>
      </p:sp>
      <p:grpSp>
        <p:nvGrpSpPr>
          <p:cNvPr id="1026" name="Group 2"/>
          <p:cNvGrpSpPr>
            <a:grpSpLocks/>
          </p:cNvGrpSpPr>
          <p:nvPr/>
        </p:nvGrpSpPr>
        <p:grpSpPr bwMode="auto">
          <a:xfrm>
            <a:off x="990600" y="533400"/>
            <a:ext cx="6972300" cy="3390900"/>
            <a:chOff x="1714" y="4385"/>
            <a:chExt cx="10982" cy="5340"/>
          </a:xfrm>
        </p:grpSpPr>
        <p:grpSp>
          <p:nvGrpSpPr>
            <p:cNvPr id="1027" name="Group 3"/>
            <p:cNvGrpSpPr>
              <a:grpSpLocks/>
            </p:cNvGrpSpPr>
            <p:nvPr/>
          </p:nvGrpSpPr>
          <p:grpSpPr bwMode="auto">
            <a:xfrm>
              <a:off x="1714" y="5708"/>
              <a:ext cx="10365" cy="2655"/>
              <a:chOff x="1515" y="9948"/>
              <a:chExt cx="10365" cy="2655"/>
            </a:xfrm>
          </p:grpSpPr>
          <p:grpSp>
            <p:nvGrpSpPr>
              <p:cNvPr id="1028" name="Group 4"/>
              <p:cNvGrpSpPr>
                <a:grpSpLocks/>
              </p:cNvGrpSpPr>
              <p:nvPr/>
            </p:nvGrpSpPr>
            <p:grpSpPr bwMode="auto">
              <a:xfrm>
                <a:off x="8625" y="9948"/>
                <a:ext cx="2655" cy="2655"/>
                <a:chOff x="7680" y="2385"/>
                <a:chExt cx="2655" cy="2655"/>
              </a:xfrm>
            </p:grpSpPr>
            <p:sp>
              <p:nvSpPr>
                <p:cNvPr id="1029" name="Oval 5"/>
                <p:cNvSpPr>
                  <a:spLocks noChangeArrowheads="1"/>
                </p:cNvSpPr>
                <p:nvPr/>
              </p:nvSpPr>
              <p:spPr bwMode="auto">
                <a:xfrm>
                  <a:off x="8235" y="2940"/>
                  <a:ext cx="1560" cy="1560"/>
                </a:xfrm>
                <a:prstGeom prst="ellips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CA"/>
                </a:p>
              </p:txBody>
            </p:sp>
            <p:sp>
              <p:nvSpPr>
                <p:cNvPr id="1030" name="Oval 6"/>
                <p:cNvSpPr>
                  <a:spLocks noChangeArrowheads="1"/>
                </p:cNvSpPr>
                <p:nvPr/>
              </p:nvSpPr>
              <p:spPr bwMode="auto">
                <a:xfrm>
                  <a:off x="7680" y="2385"/>
                  <a:ext cx="2655" cy="2655"/>
                </a:xfrm>
                <a:prstGeom prst="ellips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CA"/>
                </a:p>
              </p:txBody>
            </p:sp>
            <p:sp>
              <p:nvSpPr>
                <p:cNvPr id="1031" name="Oval 7"/>
                <p:cNvSpPr>
                  <a:spLocks noChangeArrowheads="1"/>
                </p:cNvSpPr>
                <p:nvPr/>
              </p:nvSpPr>
              <p:spPr bwMode="auto">
                <a:xfrm>
                  <a:off x="8715" y="3465"/>
                  <a:ext cx="570" cy="570"/>
                </a:xfrm>
                <a:prstGeom prst="ellips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CA"/>
                </a:p>
              </p:txBody>
            </p:sp>
          </p:grpSp>
          <p:cxnSp>
            <p:nvCxnSpPr>
              <p:cNvPr id="1032" name="AutoShape 8"/>
              <p:cNvCxnSpPr>
                <a:cxnSpLocks noChangeShapeType="1"/>
              </p:cNvCxnSpPr>
              <p:nvPr/>
            </p:nvCxnSpPr>
            <p:spPr bwMode="auto">
              <a:xfrm>
                <a:off x="1620" y="12603"/>
                <a:ext cx="10260" cy="0"/>
              </a:xfrm>
              <a:prstGeom prst="straightConnector1">
                <a:avLst/>
              </a:prstGeom>
              <a:noFill/>
              <a:ln w="9525">
                <a:solidFill>
                  <a:srgbClr val="000000"/>
                </a:solidFill>
                <a:prstDash val="dash"/>
                <a:round/>
                <a:headEnd/>
                <a:tailEnd/>
              </a:ln>
            </p:spPr>
          </p:cxnSp>
          <p:cxnSp>
            <p:nvCxnSpPr>
              <p:cNvPr id="1033" name="AutoShape 9"/>
              <p:cNvCxnSpPr>
                <a:cxnSpLocks noChangeShapeType="1"/>
              </p:cNvCxnSpPr>
              <p:nvPr/>
            </p:nvCxnSpPr>
            <p:spPr bwMode="auto">
              <a:xfrm>
                <a:off x="1620" y="11970"/>
                <a:ext cx="10260" cy="0"/>
              </a:xfrm>
              <a:prstGeom prst="straightConnector1">
                <a:avLst/>
              </a:prstGeom>
              <a:noFill/>
              <a:ln w="9525">
                <a:solidFill>
                  <a:srgbClr val="000000"/>
                </a:solidFill>
                <a:prstDash val="dash"/>
                <a:round/>
                <a:headEnd/>
                <a:tailEnd/>
              </a:ln>
            </p:spPr>
          </p:cxnSp>
          <p:cxnSp>
            <p:nvCxnSpPr>
              <p:cNvPr id="1034" name="AutoShape 10"/>
              <p:cNvCxnSpPr>
                <a:cxnSpLocks noChangeShapeType="1"/>
              </p:cNvCxnSpPr>
              <p:nvPr/>
            </p:nvCxnSpPr>
            <p:spPr bwMode="auto">
              <a:xfrm>
                <a:off x="1515" y="11325"/>
                <a:ext cx="10260" cy="0"/>
              </a:xfrm>
              <a:prstGeom prst="straightConnector1">
                <a:avLst/>
              </a:prstGeom>
              <a:noFill/>
              <a:ln w="9525">
                <a:solidFill>
                  <a:srgbClr val="000000"/>
                </a:solidFill>
                <a:prstDash val="dash"/>
                <a:round/>
                <a:headEnd/>
                <a:tailEnd/>
              </a:ln>
            </p:spPr>
          </p:cxnSp>
        </p:grpSp>
        <p:sp>
          <p:nvSpPr>
            <p:cNvPr id="1035" name="Oval 11"/>
            <p:cNvSpPr>
              <a:spLocks noChangeArrowheads="1"/>
            </p:cNvSpPr>
            <p:nvPr/>
          </p:nvSpPr>
          <p:spPr bwMode="auto">
            <a:xfrm>
              <a:off x="8095" y="5025"/>
              <a:ext cx="4085" cy="4085"/>
            </a:xfrm>
            <a:prstGeom prst="ellips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CA"/>
            </a:p>
          </p:txBody>
        </p:sp>
        <p:sp>
          <p:nvSpPr>
            <p:cNvPr id="1036" name="Oval 12"/>
            <p:cNvSpPr>
              <a:spLocks noChangeArrowheads="1"/>
            </p:cNvSpPr>
            <p:nvPr/>
          </p:nvSpPr>
          <p:spPr bwMode="auto">
            <a:xfrm>
              <a:off x="7356" y="4385"/>
              <a:ext cx="5340" cy="5340"/>
            </a:xfrm>
            <a:prstGeom prst="ellips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CA"/>
            </a:p>
          </p:txBody>
        </p:sp>
      </p:grpSp>
      <p:grpSp>
        <p:nvGrpSpPr>
          <p:cNvPr id="3" name="Group 2"/>
          <p:cNvGrpSpPr>
            <a:grpSpLocks/>
          </p:cNvGrpSpPr>
          <p:nvPr/>
        </p:nvGrpSpPr>
        <p:grpSpPr bwMode="auto">
          <a:xfrm>
            <a:off x="990600" y="2286000"/>
            <a:ext cx="6429375" cy="1420812"/>
            <a:chOff x="1714" y="8762"/>
            <a:chExt cx="10125" cy="2238"/>
          </a:xfrm>
        </p:grpSpPr>
        <p:cxnSp>
          <p:nvCxnSpPr>
            <p:cNvPr id="4" name="AutoShape 3"/>
            <p:cNvCxnSpPr>
              <a:cxnSpLocks noChangeShapeType="1"/>
            </p:cNvCxnSpPr>
            <p:nvPr/>
          </p:nvCxnSpPr>
          <p:spPr bwMode="auto">
            <a:xfrm>
              <a:off x="1714" y="8781"/>
              <a:ext cx="2501" cy="0"/>
            </a:xfrm>
            <a:prstGeom prst="straightConnector1">
              <a:avLst/>
            </a:prstGeom>
            <a:noFill/>
            <a:ln w="19050">
              <a:solidFill>
                <a:srgbClr val="FF0000"/>
              </a:solidFill>
              <a:round/>
              <a:headEnd/>
              <a:tailEnd type="triangle" w="med" len="med"/>
            </a:ln>
          </p:spPr>
        </p:cxnSp>
        <p:cxnSp>
          <p:nvCxnSpPr>
            <p:cNvPr id="5" name="AutoShape 4"/>
            <p:cNvCxnSpPr>
              <a:cxnSpLocks noChangeShapeType="1"/>
            </p:cNvCxnSpPr>
            <p:nvPr/>
          </p:nvCxnSpPr>
          <p:spPr bwMode="auto">
            <a:xfrm flipV="1">
              <a:off x="5194" y="8762"/>
              <a:ext cx="1586" cy="19"/>
            </a:xfrm>
            <a:prstGeom prst="straightConnector1">
              <a:avLst/>
            </a:prstGeom>
            <a:noFill/>
            <a:ln w="19050">
              <a:solidFill>
                <a:srgbClr val="FF0000"/>
              </a:solidFill>
              <a:round/>
              <a:headEnd/>
              <a:tailEnd type="triangle" w="med" len="med"/>
            </a:ln>
          </p:spPr>
        </p:cxnSp>
        <p:cxnSp>
          <p:nvCxnSpPr>
            <p:cNvPr id="6" name="AutoShape 5"/>
            <p:cNvCxnSpPr>
              <a:cxnSpLocks noChangeShapeType="1"/>
            </p:cNvCxnSpPr>
            <p:nvPr/>
          </p:nvCxnSpPr>
          <p:spPr bwMode="auto">
            <a:xfrm>
              <a:off x="8095" y="8782"/>
              <a:ext cx="815" cy="1"/>
            </a:xfrm>
            <a:prstGeom prst="straightConnector1">
              <a:avLst/>
            </a:prstGeom>
            <a:noFill/>
            <a:ln w="19050">
              <a:solidFill>
                <a:srgbClr val="FF0000"/>
              </a:solidFill>
              <a:round/>
              <a:headEnd/>
              <a:tailEnd type="triangle" w="med" len="med"/>
            </a:ln>
          </p:spPr>
        </p:cxnSp>
        <p:cxnSp>
          <p:nvCxnSpPr>
            <p:cNvPr id="7" name="AutoShape 6"/>
            <p:cNvCxnSpPr>
              <a:cxnSpLocks noChangeShapeType="1"/>
            </p:cNvCxnSpPr>
            <p:nvPr/>
          </p:nvCxnSpPr>
          <p:spPr bwMode="auto">
            <a:xfrm>
              <a:off x="9379" y="8780"/>
              <a:ext cx="206" cy="0"/>
            </a:xfrm>
            <a:prstGeom prst="straightConnector1">
              <a:avLst/>
            </a:prstGeom>
            <a:noFill/>
            <a:ln w="19050">
              <a:solidFill>
                <a:srgbClr val="FF0000"/>
              </a:solidFill>
              <a:round/>
              <a:headEnd/>
              <a:tailEnd type="triangle" w="med" len="med"/>
            </a:ln>
          </p:spPr>
        </p:cxnSp>
        <p:cxnSp>
          <p:nvCxnSpPr>
            <p:cNvPr id="8" name="AutoShape 7"/>
            <p:cNvCxnSpPr>
              <a:cxnSpLocks noChangeShapeType="1"/>
            </p:cNvCxnSpPr>
            <p:nvPr/>
          </p:nvCxnSpPr>
          <p:spPr bwMode="auto">
            <a:xfrm>
              <a:off x="1714" y="10063"/>
              <a:ext cx="2501" cy="0"/>
            </a:xfrm>
            <a:prstGeom prst="straightConnector1">
              <a:avLst/>
            </a:prstGeom>
            <a:noFill/>
            <a:ln w="19050">
              <a:solidFill>
                <a:srgbClr val="FF0000"/>
              </a:solidFill>
              <a:round/>
              <a:headEnd/>
              <a:tailEnd type="triangle" w="med" len="med"/>
            </a:ln>
          </p:spPr>
        </p:cxnSp>
        <p:cxnSp>
          <p:nvCxnSpPr>
            <p:cNvPr id="9" name="AutoShape 8"/>
            <p:cNvCxnSpPr>
              <a:cxnSpLocks noChangeShapeType="1"/>
            </p:cNvCxnSpPr>
            <p:nvPr/>
          </p:nvCxnSpPr>
          <p:spPr bwMode="auto">
            <a:xfrm flipV="1">
              <a:off x="5194" y="10040"/>
              <a:ext cx="1856" cy="23"/>
            </a:xfrm>
            <a:prstGeom prst="straightConnector1">
              <a:avLst/>
            </a:prstGeom>
            <a:noFill/>
            <a:ln w="19050">
              <a:solidFill>
                <a:srgbClr val="FF0000"/>
              </a:solidFill>
              <a:round/>
              <a:headEnd/>
              <a:tailEnd type="triangle" w="med" len="med"/>
            </a:ln>
          </p:spPr>
        </p:cxnSp>
        <p:cxnSp>
          <p:nvCxnSpPr>
            <p:cNvPr id="10" name="AutoShape 9"/>
            <p:cNvCxnSpPr>
              <a:cxnSpLocks noChangeShapeType="1"/>
            </p:cNvCxnSpPr>
            <p:nvPr/>
          </p:nvCxnSpPr>
          <p:spPr bwMode="auto">
            <a:xfrm>
              <a:off x="7639" y="10064"/>
              <a:ext cx="1271" cy="127"/>
            </a:xfrm>
            <a:prstGeom prst="straightConnector1">
              <a:avLst/>
            </a:prstGeom>
            <a:noFill/>
            <a:ln w="19050">
              <a:solidFill>
                <a:srgbClr val="FF0000"/>
              </a:solidFill>
              <a:round/>
              <a:headEnd/>
              <a:tailEnd type="triangle" w="med" len="med"/>
            </a:ln>
          </p:spPr>
        </p:cxnSp>
        <p:cxnSp>
          <p:nvCxnSpPr>
            <p:cNvPr id="11" name="AutoShape 10"/>
            <p:cNvCxnSpPr>
              <a:cxnSpLocks noChangeShapeType="1"/>
            </p:cNvCxnSpPr>
            <p:nvPr/>
          </p:nvCxnSpPr>
          <p:spPr bwMode="auto">
            <a:xfrm>
              <a:off x="9480" y="10191"/>
              <a:ext cx="810" cy="240"/>
            </a:xfrm>
            <a:prstGeom prst="straightConnector1">
              <a:avLst/>
            </a:prstGeom>
            <a:noFill/>
            <a:ln w="19050">
              <a:solidFill>
                <a:srgbClr val="FF0000"/>
              </a:solidFill>
              <a:round/>
              <a:headEnd/>
              <a:tailEnd type="triangle" w="med" len="med"/>
            </a:ln>
          </p:spPr>
        </p:cxnSp>
        <p:cxnSp>
          <p:nvCxnSpPr>
            <p:cNvPr id="12" name="AutoShape 11"/>
            <p:cNvCxnSpPr>
              <a:cxnSpLocks noChangeShapeType="1"/>
            </p:cNvCxnSpPr>
            <p:nvPr/>
          </p:nvCxnSpPr>
          <p:spPr bwMode="auto">
            <a:xfrm>
              <a:off x="10635" y="10528"/>
              <a:ext cx="1204" cy="472"/>
            </a:xfrm>
            <a:prstGeom prst="straightConnector1">
              <a:avLst/>
            </a:prstGeom>
            <a:noFill/>
            <a:ln w="19050">
              <a:solidFill>
                <a:srgbClr val="FF0000"/>
              </a:solidFill>
              <a:round/>
              <a:headEnd/>
              <a:tailEnd type="triangle" w="med" len="med"/>
            </a:ln>
          </p:spPr>
        </p:cxnSp>
        <p:cxnSp>
          <p:nvCxnSpPr>
            <p:cNvPr id="13" name="AutoShape 12"/>
            <p:cNvCxnSpPr>
              <a:cxnSpLocks noChangeShapeType="1"/>
            </p:cNvCxnSpPr>
            <p:nvPr/>
          </p:nvCxnSpPr>
          <p:spPr bwMode="auto">
            <a:xfrm>
              <a:off x="1714" y="9430"/>
              <a:ext cx="2501" cy="0"/>
            </a:xfrm>
            <a:prstGeom prst="straightConnector1">
              <a:avLst/>
            </a:prstGeom>
            <a:noFill/>
            <a:ln w="19050">
              <a:solidFill>
                <a:srgbClr val="FF0000"/>
              </a:solidFill>
              <a:round/>
              <a:headEnd/>
              <a:tailEnd type="triangle" w="med" len="med"/>
            </a:ln>
          </p:spPr>
        </p:cxnSp>
        <p:cxnSp>
          <p:nvCxnSpPr>
            <p:cNvPr id="14" name="AutoShape 13"/>
            <p:cNvCxnSpPr>
              <a:cxnSpLocks noChangeShapeType="1"/>
            </p:cNvCxnSpPr>
            <p:nvPr/>
          </p:nvCxnSpPr>
          <p:spPr bwMode="auto">
            <a:xfrm>
              <a:off x="5194" y="9430"/>
              <a:ext cx="1661" cy="0"/>
            </a:xfrm>
            <a:prstGeom prst="straightConnector1">
              <a:avLst/>
            </a:prstGeom>
            <a:noFill/>
            <a:ln w="19050">
              <a:solidFill>
                <a:srgbClr val="FF0000"/>
              </a:solidFill>
              <a:round/>
              <a:headEnd/>
              <a:tailEnd type="triangle" w="med" len="med"/>
            </a:ln>
          </p:spPr>
        </p:cxnSp>
        <p:cxnSp>
          <p:nvCxnSpPr>
            <p:cNvPr id="15" name="AutoShape 14"/>
            <p:cNvCxnSpPr>
              <a:cxnSpLocks noChangeShapeType="1"/>
            </p:cNvCxnSpPr>
            <p:nvPr/>
          </p:nvCxnSpPr>
          <p:spPr bwMode="auto">
            <a:xfrm>
              <a:off x="7356" y="9430"/>
              <a:ext cx="1239" cy="93"/>
            </a:xfrm>
            <a:prstGeom prst="straightConnector1">
              <a:avLst/>
            </a:prstGeom>
            <a:noFill/>
            <a:ln w="19050">
              <a:solidFill>
                <a:srgbClr val="FF0000"/>
              </a:solidFill>
              <a:round/>
              <a:headEnd/>
              <a:tailEnd type="triangle" w="med" len="med"/>
            </a:ln>
          </p:spPr>
        </p:cxnSp>
        <p:cxnSp>
          <p:nvCxnSpPr>
            <p:cNvPr id="16" name="AutoShape 15"/>
            <p:cNvCxnSpPr>
              <a:cxnSpLocks noChangeShapeType="1"/>
            </p:cNvCxnSpPr>
            <p:nvPr/>
          </p:nvCxnSpPr>
          <p:spPr bwMode="auto">
            <a:xfrm>
              <a:off x="10429" y="10063"/>
              <a:ext cx="206" cy="724"/>
            </a:xfrm>
            <a:prstGeom prst="straightConnector1">
              <a:avLst/>
            </a:prstGeom>
            <a:noFill/>
            <a:ln w="19050">
              <a:solidFill>
                <a:srgbClr val="FF0000"/>
              </a:solidFill>
              <a:round/>
              <a:headEnd/>
              <a:tailEnd type="triangle" w="med" len="med"/>
            </a:ln>
          </p:spPr>
        </p:cxnSp>
        <p:cxnSp>
          <p:nvCxnSpPr>
            <p:cNvPr id="17" name="AutoShape 16"/>
            <p:cNvCxnSpPr>
              <a:cxnSpLocks noChangeShapeType="1"/>
            </p:cNvCxnSpPr>
            <p:nvPr/>
          </p:nvCxnSpPr>
          <p:spPr bwMode="auto">
            <a:xfrm>
              <a:off x="9585" y="9540"/>
              <a:ext cx="450" cy="185"/>
            </a:xfrm>
            <a:prstGeom prst="straightConnector1">
              <a:avLst/>
            </a:prstGeom>
            <a:noFill/>
            <a:ln w="19050">
              <a:solidFill>
                <a:srgbClr val="FF0000"/>
              </a:solidFill>
              <a:round/>
              <a:headEnd/>
              <a:tailEnd type="triangle" w="med" len="med"/>
            </a:ln>
          </p:spPr>
        </p:cxnSp>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229600" cy="1143000"/>
          </a:xfrm>
        </p:spPr>
        <p:txBody>
          <a:bodyPr>
            <a:normAutofit fontScale="90000"/>
          </a:bodyPr>
          <a:lstStyle/>
          <a:p>
            <a:r>
              <a:rPr lang="en-CA" dirty="0" smtClean="0"/>
              <a:t>Check your diagram using </a:t>
            </a:r>
            <a:r>
              <a:rPr lang="en-CA" sz="2700" u="sng" dirty="0" smtClean="0">
                <a:hlinkClick r:id="rId2"/>
              </a:rPr>
              <a:t>phet.colorado.edu/en/simulation/</a:t>
            </a:r>
            <a:r>
              <a:rPr lang="en-CA" sz="2700" u="sng" dirty="0" err="1" smtClean="0">
                <a:hlinkClick r:id="rId2"/>
              </a:rPr>
              <a:t>rutherford</a:t>
            </a:r>
            <a:r>
              <a:rPr lang="en-CA" sz="2700" u="sng" dirty="0" smtClean="0">
                <a:hlinkClick r:id="rId2"/>
              </a:rPr>
              <a:t>-scattering</a:t>
            </a:r>
            <a:r>
              <a:rPr lang="en-CA" sz="2700" b="1" dirty="0" smtClean="0"/>
              <a:t> </a:t>
            </a:r>
            <a:endParaRPr lang="en-CA" dirty="0"/>
          </a:p>
        </p:txBody>
      </p:sp>
      <p:pic>
        <p:nvPicPr>
          <p:cNvPr id="2050" name="Picture 2"/>
          <p:cNvPicPr>
            <a:picLocks noChangeAspect="1" noChangeArrowheads="1"/>
          </p:cNvPicPr>
          <p:nvPr/>
        </p:nvPicPr>
        <p:blipFill>
          <a:blip r:embed="rId3" cstate="print"/>
          <a:srcRect/>
          <a:stretch>
            <a:fillRect/>
          </a:stretch>
        </p:blipFill>
        <p:spPr bwMode="auto">
          <a:xfrm>
            <a:off x="990600" y="1828800"/>
            <a:ext cx="7364769" cy="46061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b="1" u="sng" dirty="0" smtClean="0"/>
              <a:t>Grade 9: Molecular Bonds </a:t>
            </a:r>
            <a:r>
              <a:rPr lang="en-CA" dirty="0" smtClean="0"/>
              <a:t/>
            </a:r>
            <a:br>
              <a:rPr lang="en-CA" dirty="0" smtClean="0"/>
            </a:br>
            <a:r>
              <a:rPr lang="en-CA" dirty="0" smtClean="0"/>
              <a:t> </a:t>
            </a:r>
            <a:br>
              <a:rPr lang="en-CA" dirty="0" smtClean="0"/>
            </a:br>
            <a:r>
              <a:rPr lang="en-CA" dirty="0" smtClean="0"/>
              <a:t>The non-metal elements just need a few extra electrons to become stable. The way they do this is by ‘sharing’ electrons. </a:t>
            </a:r>
            <a:br>
              <a:rPr lang="en-CA" dirty="0" smtClean="0"/>
            </a:br>
            <a:endParaRPr lang="en-CA"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638800"/>
          </a:xfrm>
        </p:spPr>
        <p:txBody>
          <a:bodyPr>
            <a:normAutofit/>
          </a:bodyPr>
          <a:lstStyle/>
          <a:p>
            <a:r>
              <a:rPr lang="en-CA" dirty="0" smtClean="0"/>
              <a:t>As s</a:t>
            </a:r>
            <a:r>
              <a:rPr lang="en-CA" dirty="0" smtClean="0">
                <a:ea typeface="Calibri"/>
              </a:rPr>
              <a:t>tudents go through the high school curriculum they learn about many different models of matter. </a:t>
            </a:r>
            <a:br>
              <a:rPr lang="en-CA" dirty="0" smtClean="0">
                <a:ea typeface="Calibri"/>
              </a:rPr>
            </a:br>
            <a:r>
              <a:rPr lang="en-CA" dirty="0" smtClean="0">
                <a:ea typeface="Calibri"/>
              </a:rPr>
              <a:t/>
            </a:r>
            <a:br>
              <a:rPr lang="en-CA" dirty="0" smtClean="0">
                <a:ea typeface="Calibri"/>
              </a:rPr>
            </a:br>
            <a:r>
              <a:rPr lang="en-CA" dirty="0" smtClean="0">
                <a:ea typeface="Calibri"/>
              </a:rPr>
              <a:t>List as many as you can on the whiteboard</a:t>
            </a:r>
            <a:r>
              <a:rPr lang="en-CA" dirty="0" smtClean="0"/>
              <a:t>. </a:t>
            </a:r>
            <a:endParaRPr lang="en-CA"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dirty="0" smtClean="0"/>
              <a:t>Imagine that you and your fellow students are hydrogen atoms.  You each have a pen in your right hand to represent your one electron. Each student wants one more electron so it will be like helium. </a:t>
            </a:r>
            <a:br>
              <a:rPr lang="en-CA" dirty="0" smtClean="0"/>
            </a:br>
            <a:endParaRPr lang="en-CA"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dirty="0" smtClean="0"/>
              <a:t>Turn to a neighbour and grab their ‘electron’ with your left hand without letting go of your one electron. What happens? </a:t>
            </a:r>
            <a:br>
              <a:rPr lang="en-CA" dirty="0" smtClean="0"/>
            </a:br>
            <a:endParaRPr lang="en-CA"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dirty="0" smtClean="0"/>
              <a:t>How would you act out the formation of molecular bonds between atoms of </a:t>
            </a:r>
            <a:r>
              <a:rPr lang="en-CA" dirty="0" err="1" smtClean="0"/>
              <a:t>Cl</a:t>
            </a:r>
            <a:r>
              <a:rPr lang="en-CA" dirty="0" smtClean="0"/>
              <a:t>, O or N? </a:t>
            </a:r>
            <a:br>
              <a:rPr lang="en-CA" dirty="0" smtClean="0"/>
            </a:br>
            <a:endParaRPr lang="en-CA"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dirty="0" smtClean="0"/>
              <a:t>How would you act out the formation of molecular bonds between atoms of </a:t>
            </a:r>
            <a:r>
              <a:rPr lang="en-CA" dirty="0" err="1" smtClean="0"/>
              <a:t>Cl</a:t>
            </a:r>
            <a:r>
              <a:rPr lang="en-CA" dirty="0" smtClean="0"/>
              <a:t>, O or N? </a:t>
            </a:r>
            <a:br>
              <a:rPr lang="en-CA" dirty="0" smtClean="0"/>
            </a:br>
            <a:endParaRPr lang="en-CA"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dirty="0" smtClean="0"/>
              <a:t>Molecular bonds are very strong but molecules have very low boiling points. Explain why by silently acting out what happens when these compounds boil.</a:t>
            </a:r>
            <a:br>
              <a:rPr lang="en-CA" dirty="0" smtClean="0"/>
            </a:br>
            <a:endParaRPr lang="en-CA"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b="1" u="sng" dirty="0" smtClean="0"/>
              <a:t>Grade 9 Ionic Bonds</a:t>
            </a:r>
            <a:r>
              <a:rPr lang="en-CA" b="1" dirty="0" smtClean="0"/>
              <a:t>:</a:t>
            </a:r>
            <a:r>
              <a:rPr lang="en-CA" dirty="0" smtClean="0"/>
              <a:t> </a:t>
            </a:r>
            <a:br>
              <a:rPr lang="en-CA" dirty="0" smtClean="0"/>
            </a:br>
            <a:r>
              <a:rPr lang="en-CA" dirty="0" smtClean="0"/>
              <a:t>These form between metals that want to lose electrons and non-metals that want to gain electrons.</a:t>
            </a:r>
            <a:br>
              <a:rPr lang="en-CA" dirty="0" smtClean="0"/>
            </a:br>
            <a:endParaRPr lang="en-CA"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dirty="0" smtClean="0"/>
              <a:t>You are going to model the formation of sodium chloride. Each student will be randomly assigned to be either sodium or chlorine. </a:t>
            </a:r>
            <a:br>
              <a:rPr lang="en-CA" dirty="0" smtClean="0"/>
            </a:br>
            <a:r>
              <a:rPr lang="en-CA" dirty="0" smtClean="0"/>
              <a:t/>
            </a:r>
            <a:br>
              <a:rPr lang="en-CA" dirty="0" smtClean="0"/>
            </a:br>
            <a:endParaRPr lang="en-CA"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dirty="0" smtClean="0"/>
              <a:t/>
            </a:r>
            <a:br>
              <a:rPr lang="en-CA" dirty="0" smtClean="0"/>
            </a:br>
            <a:r>
              <a:rPr lang="en-CA" dirty="0" smtClean="0"/>
              <a:t/>
            </a:r>
            <a:br>
              <a:rPr lang="en-CA" dirty="0" smtClean="0"/>
            </a:br>
            <a:r>
              <a:rPr lang="en-CA" dirty="0" smtClean="0"/>
              <a:t>Sodium atoms have an electron card that they want to get rid of and chlorine atoms want to get one of these. Find someone to react with and transfer the electron. </a:t>
            </a:r>
            <a:br>
              <a:rPr lang="en-CA" dirty="0" smtClean="0"/>
            </a:br>
            <a:endParaRPr lang="en-CA"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dirty="0" smtClean="0"/>
              <a:t>Now the sodium students are positive and want to surround themselves with four chlorine students. The chlorine students are negative and want to surround themselves with four sodium students. What happens?</a:t>
            </a:r>
            <a:br>
              <a:rPr lang="en-CA" dirty="0" smtClean="0"/>
            </a:br>
            <a:endParaRPr lang="en-CA"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r>
              <a:rPr lang="en-CA" dirty="0" smtClean="0"/>
              <a:t>Draw the 2-D arrangement of sodium and chlorine ions in a solid. How will the 3-D version be different?</a:t>
            </a:r>
            <a:br>
              <a:rPr lang="en-CA" dirty="0" smtClean="0"/>
            </a:br>
            <a:endParaRPr lang="en-CA"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638800"/>
          </a:xfrm>
        </p:spPr>
        <p:txBody>
          <a:bodyPr>
            <a:normAutofit fontScale="90000"/>
          </a:bodyPr>
          <a:lstStyle/>
          <a:p>
            <a:pPr lvl="0"/>
            <a:r>
              <a:rPr lang="en-CA" b="1" u="sng" dirty="0" smtClean="0"/>
              <a:t>Grade 9 (Review): The Particle Model of Matter </a:t>
            </a:r>
            <a:r>
              <a:rPr lang="en-CA" dirty="0" smtClean="0"/>
              <a:t/>
            </a:r>
            <a:br>
              <a:rPr lang="en-CA" dirty="0" smtClean="0"/>
            </a:br>
            <a:r>
              <a:rPr lang="en-CA" dirty="0" smtClean="0"/>
              <a:t/>
            </a:r>
            <a:br>
              <a:rPr lang="en-CA" dirty="0" smtClean="0"/>
            </a:br>
            <a:r>
              <a:rPr lang="en-CA" dirty="0" smtClean="0"/>
              <a:t>The particle model uses differences in separation and speed to explain the properties of solids, liquids and gases. </a:t>
            </a:r>
            <a:br>
              <a:rPr lang="en-CA" dirty="0" smtClean="0"/>
            </a:br>
            <a:r>
              <a:rPr lang="en-CA" dirty="0" smtClean="0">
                <a:latin typeface="Times New Roman"/>
                <a:ea typeface="Calibri"/>
              </a:rPr>
              <a:t/>
            </a:r>
            <a:br>
              <a:rPr lang="en-CA" dirty="0" smtClean="0">
                <a:latin typeface="Times New Roman"/>
                <a:ea typeface="Calibri"/>
              </a:rPr>
            </a:br>
            <a:endParaRPr lang="en-CA"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r>
              <a:rPr lang="en-CA" dirty="0" smtClean="0"/>
              <a:t/>
            </a:r>
            <a:br>
              <a:rPr lang="en-CA" dirty="0" smtClean="0"/>
            </a:br>
            <a:r>
              <a:rPr lang="en-CA" dirty="0" smtClean="0"/>
              <a:t>Sodium chloride forms crystals with flat faces and sharp edges. Why?</a:t>
            </a:r>
            <a:br>
              <a:rPr lang="en-CA" dirty="0" smtClean="0"/>
            </a:br>
            <a:endParaRPr lang="en-CA"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r>
              <a:rPr lang="en-CA" dirty="0" smtClean="0"/>
              <a:t/>
            </a:r>
            <a:br>
              <a:rPr lang="en-CA" dirty="0" smtClean="0"/>
            </a:br>
            <a:r>
              <a:rPr lang="en-CA" dirty="0" smtClean="0"/>
              <a:t/>
            </a:r>
            <a:br>
              <a:rPr lang="en-CA" dirty="0" smtClean="0"/>
            </a:br>
            <a:r>
              <a:rPr lang="en-CA" dirty="0" smtClean="0"/>
              <a:t>Ionic compounds will not conduct electricity unless they are melted or dissolved in water. Why?</a:t>
            </a:r>
            <a:br>
              <a:rPr lang="en-CA" dirty="0" smtClean="0"/>
            </a:br>
            <a:endParaRPr lang="en-CA"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r>
              <a:rPr lang="en-CA" dirty="0" smtClean="0"/>
              <a:t/>
            </a:r>
            <a:br>
              <a:rPr lang="en-CA" dirty="0" smtClean="0"/>
            </a:br>
            <a:r>
              <a:rPr lang="en-CA" dirty="0" smtClean="0"/>
              <a:t>Ionic compounds have much higher melting points than molecular compounds. Why?</a:t>
            </a:r>
            <a:endParaRPr lang="en-CA"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r>
              <a:rPr lang="en-CA" dirty="0" smtClean="0"/>
              <a:t/>
            </a:r>
            <a:br>
              <a:rPr lang="en-CA" dirty="0" smtClean="0"/>
            </a:br>
            <a:r>
              <a:rPr lang="en-CA" dirty="0" smtClean="0"/>
              <a:t>Ionic compounds are very brittle. Why?</a:t>
            </a:r>
            <a:endParaRPr lang="en-CA"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u="sng" dirty="0" smtClean="0"/>
              <a:t>Grade 12 Quantum Physics</a:t>
            </a:r>
            <a:r>
              <a:rPr lang="en-CA" dirty="0" smtClean="0"/>
              <a:t> </a:t>
            </a:r>
            <a:br>
              <a:rPr lang="en-CA" dirty="0" smtClean="0"/>
            </a:br>
            <a:r>
              <a:rPr lang="en-CA" u="sng" dirty="0" smtClean="0"/>
              <a:t>Wave-Particle Duality</a:t>
            </a:r>
            <a:r>
              <a:rPr lang="en-CA" dirty="0" smtClean="0"/>
              <a:t>: </a:t>
            </a:r>
            <a:br>
              <a:rPr lang="en-CA" dirty="0" smtClean="0"/>
            </a:br>
            <a:r>
              <a:rPr lang="en-CA" dirty="0" smtClean="0"/>
              <a:t/>
            </a:r>
            <a:br>
              <a:rPr lang="en-CA" dirty="0" smtClean="0"/>
            </a:br>
            <a:r>
              <a:rPr lang="en-CA" dirty="0" smtClean="0"/>
              <a:t>The Challenge of Quantum Reality (PI Resource)</a:t>
            </a:r>
            <a:br>
              <a:rPr lang="en-CA" dirty="0" smtClean="0"/>
            </a:br>
            <a:r>
              <a:rPr lang="en-CA" dirty="0" smtClean="0"/>
              <a:t/>
            </a:r>
            <a:br>
              <a:rPr lang="en-CA" dirty="0" smtClean="0"/>
            </a:br>
            <a:endParaRPr lang="en-CA"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u="sng" dirty="0" smtClean="0"/>
              <a:t>Grade 12 Quantum Physics</a:t>
            </a:r>
            <a:r>
              <a:rPr lang="en-CA" dirty="0" smtClean="0"/>
              <a:t> </a:t>
            </a:r>
            <a:br>
              <a:rPr lang="en-CA" dirty="0" smtClean="0"/>
            </a:br>
            <a:r>
              <a:rPr lang="en-CA" u="sng" dirty="0" smtClean="0"/>
              <a:t>The Quark Model</a:t>
            </a:r>
            <a:r>
              <a:rPr lang="en-CA" dirty="0" smtClean="0"/>
              <a:t>: </a:t>
            </a:r>
            <a:br>
              <a:rPr lang="en-CA" dirty="0" smtClean="0"/>
            </a:br>
            <a:r>
              <a:rPr lang="en-CA" dirty="0" smtClean="0"/>
              <a:t/>
            </a:r>
            <a:br>
              <a:rPr lang="en-CA" dirty="0" smtClean="0"/>
            </a:br>
            <a:r>
              <a:rPr lang="en-CA" dirty="0" smtClean="0"/>
              <a:t>Taming the Particle Zoo </a:t>
            </a:r>
            <a:br>
              <a:rPr lang="en-CA" dirty="0" smtClean="0"/>
            </a:br>
            <a:r>
              <a:rPr lang="en-CA" dirty="0" smtClean="0"/>
              <a:t>(PI Resource)</a:t>
            </a:r>
            <a:br>
              <a:rPr lang="en-CA" dirty="0" smtClean="0"/>
            </a:br>
            <a:r>
              <a:rPr lang="en-CA" dirty="0" smtClean="0"/>
              <a:t/>
            </a:r>
            <a:br>
              <a:rPr lang="en-CA" dirty="0" smtClean="0"/>
            </a:br>
            <a:endParaRPr lang="en-CA"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8382000" cy="5867400"/>
          </a:xfrm>
        </p:spPr>
        <p:txBody>
          <a:bodyPr>
            <a:normAutofit/>
          </a:bodyPr>
          <a:lstStyle/>
          <a:p>
            <a:pPr lvl="0"/>
            <a:r>
              <a:rPr lang="en-CA" u="sng" dirty="0" smtClean="0"/>
              <a:t>Grade 12 Quantum Physics</a:t>
            </a:r>
            <a:r>
              <a:rPr lang="en-CA" dirty="0" smtClean="0"/>
              <a:t> </a:t>
            </a:r>
            <a:br>
              <a:rPr lang="en-CA" dirty="0" smtClean="0"/>
            </a:br>
            <a:r>
              <a:rPr lang="en-CA" u="sng" dirty="0" smtClean="0"/>
              <a:t>The Randomness of Particle Decay</a:t>
            </a:r>
            <a:r>
              <a:rPr lang="en-CA" dirty="0" smtClean="0"/>
              <a:t>: </a:t>
            </a:r>
            <a:br>
              <a:rPr lang="en-CA" dirty="0" smtClean="0"/>
            </a:br>
            <a:r>
              <a:rPr lang="en-CA" dirty="0" smtClean="0"/>
              <a:t/>
            </a:r>
            <a:br>
              <a:rPr lang="en-CA" dirty="0" smtClean="0"/>
            </a:br>
            <a:r>
              <a:rPr lang="en-CA" dirty="0" smtClean="0"/>
              <a:t>Radioactive decay was discovered over a century ago. </a:t>
            </a:r>
            <a:br>
              <a:rPr lang="en-CA" dirty="0" smtClean="0"/>
            </a:br>
            <a:r>
              <a:rPr lang="en-CA" dirty="0" smtClean="0"/>
              <a:t>It is a quantum process. </a:t>
            </a:r>
            <a:br>
              <a:rPr lang="en-CA" dirty="0" smtClean="0"/>
            </a:br>
            <a:r>
              <a:rPr lang="en-CA" dirty="0" smtClean="0"/>
              <a:t/>
            </a:r>
            <a:br>
              <a:rPr lang="en-CA" dirty="0" smtClean="0"/>
            </a:br>
            <a:endParaRPr lang="en-CA"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82000" cy="6019800"/>
          </a:xfrm>
        </p:spPr>
        <p:txBody>
          <a:bodyPr>
            <a:normAutofit fontScale="90000"/>
          </a:bodyPr>
          <a:lstStyle/>
          <a:p>
            <a:pPr lvl="0"/>
            <a:r>
              <a:rPr lang="en-CA" dirty="0" smtClean="0"/>
              <a:t>Suppose you have 100 new computers and you graph how many are still working each following year. What will the graph look like?</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A		B 		C		D</a:t>
            </a:r>
            <a:endParaRPr lang="en-CA" dirty="0"/>
          </a:p>
        </p:txBody>
      </p:sp>
      <p:grpSp>
        <p:nvGrpSpPr>
          <p:cNvPr id="24" name="Group 23"/>
          <p:cNvGrpSpPr/>
          <p:nvPr/>
        </p:nvGrpSpPr>
        <p:grpSpPr>
          <a:xfrm>
            <a:off x="609600" y="2590800"/>
            <a:ext cx="7848600" cy="3152196"/>
            <a:chOff x="609600" y="2791404"/>
            <a:chExt cx="7848600" cy="3152196"/>
          </a:xfrm>
        </p:grpSpPr>
        <p:grpSp>
          <p:nvGrpSpPr>
            <p:cNvPr id="23" name="Group 22"/>
            <p:cNvGrpSpPr/>
            <p:nvPr/>
          </p:nvGrpSpPr>
          <p:grpSpPr>
            <a:xfrm>
              <a:off x="609600" y="3408675"/>
              <a:ext cx="7848600" cy="2534925"/>
              <a:chOff x="609600" y="3408675"/>
              <a:chExt cx="7848600" cy="2534925"/>
            </a:xfrm>
          </p:grpSpPr>
          <p:grpSp>
            <p:nvGrpSpPr>
              <p:cNvPr id="8" name="Group 7"/>
              <p:cNvGrpSpPr/>
              <p:nvPr/>
            </p:nvGrpSpPr>
            <p:grpSpPr>
              <a:xfrm>
                <a:off x="609600" y="4038600"/>
                <a:ext cx="1600200" cy="1295400"/>
                <a:chOff x="609600" y="3733800"/>
                <a:chExt cx="1600200" cy="1295400"/>
              </a:xfrm>
            </p:grpSpPr>
            <p:cxnSp>
              <p:nvCxnSpPr>
                <p:cNvPr id="4" name="Straight Arrow Connector 3"/>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Group 8"/>
              <p:cNvGrpSpPr/>
              <p:nvPr/>
            </p:nvGrpSpPr>
            <p:grpSpPr>
              <a:xfrm>
                <a:off x="2819400" y="4038600"/>
                <a:ext cx="1600200" cy="1295400"/>
                <a:chOff x="609600" y="3733800"/>
                <a:chExt cx="1600200" cy="1295400"/>
              </a:xfrm>
            </p:grpSpPr>
            <p:cxnSp>
              <p:nvCxnSpPr>
                <p:cNvPr id="10" name="Straight Arrow Connector 9"/>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 11"/>
              <p:cNvGrpSpPr/>
              <p:nvPr/>
            </p:nvGrpSpPr>
            <p:grpSpPr>
              <a:xfrm>
                <a:off x="4724400" y="4038600"/>
                <a:ext cx="1600200" cy="1295400"/>
                <a:chOff x="609600" y="3733800"/>
                <a:chExt cx="1600200" cy="1295400"/>
              </a:xfrm>
            </p:grpSpPr>
            <p:cxnSp>
              <p:nvCxnSpPr>
                <p:cNvPr id="13" name="Straight Arrow Connector 12"/>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5" name="Group 14"/>
              <p:cNvGrpSpPr/>
              <p:nvPr/>
            </p:nvGrpSpPr>
            <p:grpSpPr>
              <a:xfrm>
                <a:off x="6858000" y="4038600"/>
                <a:ext cx="1600200" cy="1295400"/>
                <a:chOff x="609600" y="3733800"/>
                <a:chExt cx="1600200" cy="1295400"/>
              </a:xfrm>
            </p:grpSpPr>
            <p:cxnSp>
              <p:nvCxnSpPr>
                <p:cNvPr id="16" name="Straight Arrow Connector 15"/>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9" name="Straight Connector 18"/>
              <p:cNvCxnSpPr/>
              <p:nvPr/>
            </p:nvCxnSpPr>
            <p:spPr>
              <a:xfrm>
                <a:off x="762000" y="4267200"/>
                <a:ext cx="1371600" cy="914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Arc 19"/>
              <p:cNvSpPr/>
              <p:nvPr/>
            </p:nvSpPr>
            <p:spPr>
              <a:xfrm>
                <a:off x="1752600" y="4114800"/>
                <a:ext cx="2438400" cy="1828800"/>
              </a:xfrm>
              <a:prstGeom prst="arc">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1" name="Arc 20"/>
              <p:cNvSpPr/>
              <p:nvPr/>
            </p:nvSpPr>
            <p:spPr>
              <a:xfrm rot="10980253">
                <a:off x="4871541" y="3408675"/>
                <a:ext cx="2438400" cy="1828800"/>
              </a:xfrm>
              <a:prstGeom prst="arc">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
          <p:nvSpPr>
            <p:cNvPr id="22" name="Arc 21"/>
            <p:cNvSpPr/>
            <p:nvPr/>
          </p:nvSpPr>
          <p:spPr>
            <a:xfrm rot="6333611">
              <a:off x="6084738" y="3096204"/>
              <a:ext cx="2438400" cy="1828800"/>
            </a:xfrm>
            <a:prstGeom prst="arc">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82000" cy="6019800"/>
          </a:xfrm>
        </p:spPr>
        <p:txBody>
          <a:bodyPr>
            <a:normAutofit/>
          </a:bodyPr>
          <a:lstStyle/>
          <a:p>
            <a:pPr lvl="0"/>
            <a:r>
              <a:rPr lang="en-CA" dirty="0" smtClean="0"/>
              <a:t>Suppose you have 100 grade 12 students and you graph how many are still alive each following year. What will the graph look like?</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A		B 		C		D</a:t>
            </a:r>
            <a:endParaRPr lang="en-CA" dirty="0"/>
          </a:p>
        </p:txBody>
      </p:sp>
      <p:grpSp>
        <p:nvGrpSpPr>
          <p:cNvPr id="3" name="Group 23"/>
          <p:cNvGrpSpPr/>
          <p:nvPr/>
        </p:nvGrpSpPr>
        <p:grpSpPr>
          <a:xfrm>
            <a:off x="609600" y="2791404"/>
            <a:ext cx="7848600" cy="3152196"/>
            <a:chOff x="609600" y="2791404"/>
            <a:chExt cx="7848600" cy="3152196"/>
          </a:xfrm>
        </p:grpSpPr>
        <p:grpSp>
          <p:nvGrpSpPr>
            <p:cNvPr id="6" name="Group 22"/>
            <p:cNvGrpSpPr/>
            <p:nvPr/>
          </p:nvGrpSpPr>
          <p:grpSpPr>
            <a:xfrm>
              <a:off x="609600" y="3408675"/>
              <a:ext cx="7848600" cy="2534925"/>
              <a:chOff x="609600" y="3408675"/>
              <a:chExt cx="7848600" cy="2534925"/>
            </a:xfrm>
          </p:grpSpPr>
          <p:grpSp>
            <p:nvGrpSpPr>
              <p:cNvPr id="7" name="Group 7"/>
              <p:cNvGrpSpPr/>
              <p:nvPr/>
            </p:nvGrpSpPr>
            <p:grpSpPr>
              <a:xfrm>
                <a:off x="609600" y="4038600"/>
                <a:ext cx="1600200" cy="1295400"/>
                <a:chOff x="609600" y="3733800"/>
                <a:chExt cx="1600200" cy="1295400"/>
              </a:xfrm>
            </p:grpSpPr>
            <p:cxnSp>
              <p:nvCxnSpPr>
                <p:cNvPr id="4" name="Straight Arrow Connector 3"/>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8"/>
              <p:cNvGrpSpPr/>
              <p:nvPr/>
            </p:nvGrpSpPr>
            <p:grpSpPr>
              <a:xfrm>
                <a:off x="2819400" y="4038600"/>
                <a:ext cx="1600200" cy="1295400"/>
                <a:chOff x="609600" y="3733800"/>
                <a:chExt cx="1600200" cy="1295400"/>
              </a:xfrm>
            </p:grpSpPr>
            <p:cxnSp>
              <p:nvCxnSpPr>
                <p:cNvPr id="10" name="Straight Arrow Connector 9"/>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Group 11"/>
              <p:cNvGrpSpPr/>
              <p:nvPr/>
            </p:nvGrpSpPr>
            <p:grpSpPr>
              <a:xfrm>
                <a:off x="4724400" y="4038600"/>
                <a:ext cx="1600200" cy="1295400"/>
                <a:chOff x="609600" y="3733800"/>
                <a:chExt cx="1600200" cy="1295400"/>
              </a:xfrm>
            </p:grpSpPr>
            <p:cxnSp>
              <p:nvCxnSpPr>
                <p:cNvPr id="13" name="Straight Arrow Connector 12"/>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 14"/>
              <p:cNvGrpSpPr/>
              <p:nvPr/>
            </p:nvGrpSpPr>
            <p:grpSpPr>
              <a:xfrm>
                <a:off x="6858000" y="4038600"/>
                <a:ext cx="1600200" cy="1295400"/>
                <a:chOff x="609600" y="3733800"/>
                <a:chExt cx="1600200" cy="1295400"/>
              </a:xfrm>
            </p:grpSpPr>
            <p:cxnSp>
              <p:nvCxnSpPr>
                <p:cNvPr id="16" name="Straight Arrow Connector 15"/>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9" name="Straight Connector 18"/>
              <p:cNvCxnSpPr/>
              <p:nvPr/>
            </p:nvCxnSpPr>
            <p:spPr>
              <a:xfrm>
                <a:off x="762000" y="4267200"/>
                <a:ext cx="1371600" cy="914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Arc 19"/>
              <p:cNvSpPr/>
              <p:nvPr/>
            </p:nvSpPr>
            <p:spPr>
              <a:xfrm>
                <a:off x="1752600" y="4114800"/>
                <a:ext cx="2438400" cy="1828800"/>
              </a:xfrm>
              <a:prstGeom prst="arc">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1" name="Arc 20"/>
              <p:cNvSpPr/>
              <p:nvPr/>
            </p:nvSpPr>
            <p:spPr>
              <a:xfrm rot="10980253">
                <a:off x="4871541" y="3408675"/>
                <a:ext cx="2438400" cy="1828800"/>
              </a:xfrm>
              <a:prstGeom prst="arc">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
          <p:nvSpPr>
            <p:cNvPr id="22" name="Arc 21"/>
            <p:cNvSpPr/>
            <p:nvPr/>
          </p:nvSpPr>
          <p:spPr>
            <a:xfrm rot="6333611">
              <a:off x="6084738" y="3096204"/>
              <a:ext cx="2438400" cy="1828800"/>
            </a:xfrm>
            <a:prstGeom prst="arc">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82000" cy="6019800"/>
          </a:xfrm>
        </p:spPr>
        <p:txBody>
          <a:bodyPr>
            <a:normAutofit/>
          </a:bodyPr>
          <a:lstStyle/>
          <a:p>
            <a:pPr lvl="0"/>
            <a:r>
              <a:rPr lang="en-CA" dirty="0" smtClean="0"/>
              <a:t>Suppose you have 100 radioactive atoms and you graph how many are still </a:t>
            </a:r>
            <a:r>
              <a:rPr lang="en-CA" dirty="0" err="1" smtClean="0"/>
              <a:t>undecayed</a:t>
            </a:r>
            <a:r>
              <a:rPr lang="en-CA" dirty="0" smtClean="0"/>
              <a:t> each following year. What will the graph look like?</a:t>
            </a:r>
            <a:br>
              <a:rPr lang="en-CA" dirty="0" smtClean="0"/>
            </a:br>
            <a:r>
              <a:rPr lang="en-CA" dirty="0" smtClean="0"/>
              <a:t/>
            </a:r>
            <a:br>
              <a:rPr lang="en-CA" dirty="0" smtClean="0"/>
            </a:br>
            <a:r>
              <a:rPr lang="en-CA" dirty="0" smtClean="0"/>
              <a:t/>
            </a:r>
            <a:br>
              <a:rPr lang="en-CA" dirty="0" smtClean="0"/>
            </a:br>
            <a:r>
              <a:rPr lang="en-CA" dirty="0" smtClean="0"/>
              <a:t/>
            </a:r>
            <a:br>
              <a:rPr lang="en-CA" dirty="0" smtClean="0"/>
            </a:br>
            <a:r>
              <a:rPr lang="en-CA" dirty="0" smtClean="0"/>
              <a:t>A		B 		C		D</a:t>
            </a:r>
            <a:endParaRPr lang="en-CA" dirty="0"/>
          </a:p>
        </p:txBody>
      </p:sp>
      <p:grpSp>
        <p:nvGrpSpPr>
          <p:cNvPr id="3" name="Group 23"/>
          <p:cNvGrpSpPr/>
          <p:nvPr/>
        </p:nvGrpSpPr>
        <p:grpSpPr>
          <a:xfrm>
            <a:off x="609600" y="2791404"/>
            <a:ext cx="7848600" cy="3152196"/>
            <a:chOff x="609600" y="2791404"/>
            <a:chExt cx="7848600" cy="3152196"/>
          </a:xfrm>
        </p:grpSpPr>
        <p:grpSp>
          <p:nvGrpSpPr>
            <p:cNvPr id="6" name="Group 22"/>
            <p:cNvGrpSpPr/>
            <p:nvPr/>
          </p:nvGrpSpPr>
          <p:grpSpPr>
            <a:xfrm>
              <a:off x="609600" y="3408675"/>
              <a:ext cx="7848600" cy="2534925"/>
              <a:chOff x="609600" y="3408675"/>
              <a:chExt cx="7848600" cy="2534925"/>
            </a:xfrm>
          </p:grpSpPr>
          <p:grpSp>
            <p:nvGrpSpPr>
              <p:cNvPr id="7" name="Group 7"/>
              <p:cNvGrpSpPr/>
              <p:nvPr/>
            </p:nvGrpSpPr>
            <p:grpSpPr>
              <a:xfrm>
                <a:off x="609600" y="4038600"/>
                <a:ext cx="1600200" cy="1295400"/>
                <a:chOff x="609600" y="3733800"/>
                <a:chExt cx="1600200" cy="1295400"/>
              </a:xfrm>
            </p:grpSpPr>
            <p:cxnSp>
              <p:nvCxnSpPr>
                <p:cNvPr id="4" name="Straight Arrow Connector 3"/>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8"/>
              <p:cNvGrpSpPr/>
              <p:nvPr/>
            </p:nvGrpSpPr>
            <p:grpSpPr>
              <a:xfrm>
                <a:off x="2819400" y="4038600"/>
                <a:ext cx="1600200" cy="1295400"/>
                <a:chOff x="609600" y="3733800"/>
                <a:chExt cx="1600200" cy="1295400"/>
              </a:xfrm>
            </p:grpSpPr>
            <p:cxnSp>
              <p:nvCxnSpPr>
                <p:cNvPr id="10" name="Straight Arrow Connector 9"/>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9" name="Group 11"/>
              <p:cNvGrpSpPr/>
              <p:nvPr/>
            </p:nvGrpSpPr>
            <p:grpSpPr>
              <a:xfrm>
                <a:off x="4724400" y="4038600"/>
                <a:ext cx="1600200" cy="1295400"/>
                <a:chOff x="609600" y="3733800"/>
                <a:chExt cx="1600200" cy="1295400"/>
              </a:xfrm>
            </p:grpSpPr>
            <p:cxnSp>
              <p:nvCxnSpPr>
                <p:cNvPr id="13" name="Straight Arrow Connector 12"/>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12" name="Group 14"/>
              <p:cNvGrpSpPr/>
              <p:nvPr/>
            </p:nvGrpSpPr>
            <p:grpSpPr>
              <a:xfrm>
                <a:off x="6858000" y="4038600"/>
                <a:ext cx="1600200" cy="1295400"/>
                <a:chOff x="609600" y="3733800"/>
                <a:chExt cx="1600200" cy="1295400"/>
              </a:xfrm>
            </p:grpSpPr>
            <p:cxnSp>
              <p:nvCxnSpPr>
                <p:cNvPr id="16" name="Straight Arrow Connector 15"/>
                <p:cNvCxnSpPr/>
                <p:nvPr/>
              </p:nvCxnSpPr>
              <p:spPr>
                <a:xfrm flipV="1">
                  <a:off x="609600" y="3733800"/>
                  <a:ext cx="0" cy="1295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609600" y="5029200"/>
                  <a:ext cx="16002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19" name="Straight Connector 18"/>
              <p:cNvCxnSpPr/>
              <p:nvPr/>
            </p:nvCxnSpPr>
            <p:spPr>
              <a:xfrm>
                <a:off x="762000" y="4267200"/>
                <a:ext cx="1371600" cy="914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Arc 19"/>
              <p:cNvSpPr/>
              <p:nvPr/>
            </p:nvSpPr>
            <p:spPr>
              <a:xfrm>
                <a:off x="1752600" y="4114800"/>
                <a:ext cx="2438400" cy="1828800"/>
              </a:xfrm>
              <a:prstGeom prst="arc">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sp>
            <p:nvSpPr>
              <p:cNvPr id="21" name="Arc 20"/>
              <p:cNvSpPr/>
              <p:nvPr/>
            </p:nvSpPr>
            <p:spPr>
              <a:xfrm rot="10980253">
                <a:off x="4871541" y="3408675"/>
                <a:ext cx="2438400" cy="1828800"/>
              </a:xfrm>
              <a:prstGeom prst="arc">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
          <p:nvSpPr>
            <p:cNvPr id="22" name="Arc 21"/>
            <p:cNvSpPr/>
            <p:nvPr/>
          </p:nvSpPr>
          <p:spPr>
            <a:xfrm rot="6333611">
              <a:off x="6084738" y="3096204"/>
              <a:ext cx="2438400" cy="1828800"/>
            </a:xfrm>
            <a:prstGeom prst="arc">
              <a:avLst/>
            </a:prstGeom>
            <a:ln w="2222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CA"/>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2971800"/>
          </a:xfrm>
        </p:spPr>
        <p:txBody>
          <a:bodyPr>
            <a:normAutofit/>
          </a:bodyPr>
          <a:lstStyle/>
          <a:p>
            <a:pPr lvl="0"/>
            <a:r>
              <a:rPr lang="en-CA" dirty="0" smtClean="0"/>
              <a:t>Draw the position and speeds of five particles to show how they differ for the three different states.</a:t>
            </a:r>
            <a:endParaRPr lang="en-CA" dirty="0"/>
          </a:p>
        </p:txBody>
      </p:sp>
      <p:sp>
        <p:nvSpPr>
          <p:cNvPr id="3" name="Rectangle 2"/>
          <p:cNvSpPr/>
          <p:nvPr/>
        </p:nvSpPr>
        <p:spPr>
          <a:xfrm>
            <a:off x="457200" y="3886200"/>
            <a:ext cx="2514600"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Rectangle 3"/>
          <p:cNvSpPr/>
          <p:nvPr/>
        </p:nvSpPr>
        <p:spPr>
          <a:xfrm>
            <a:off x="3276600" y="3886200"/>
            <a:ext cx="2514600"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Rectangle 4"/>
          <p:cNvSpPr/>
          <p:nvPr/>
        </p:nvSpPr>
        <p:spPr>
          <a:xfrm>
            <a:off x="6096000" y="3886200"/>
            <a:ext cx="2514600" cy="23622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82000" cy="6019800"/>
          </a:xfrm>
        </p:spPr>
        <p:txBody>
          <a:bodyPr>
            <a:normAutofit/>
          </a:bodyPr>
          <a:lstStyle/>
          <a:p>
            <a:r>
              <a:rPr lang="en-CA" dirty="0" smtClean="0"/>
              <a:t>The pattern of radioactive decay is very different because the decay is not a result of the atoms wearing down in some way. </a:t>
            </a:r>
            <a:br>
              <a:rPr lang="en-CA" dirty="0" smtClean="0"/>
            </a:br>
            <a:r>
              <a:rPr lang="en-CA" dirty="0" smtClean="0"/>
              <a:t/>
            </a:r>
            <a:br>
              <a:rPr lang="en-CA" dirty="0" smtClean="0"/>
            </a:br>
            <a:r>
              <a:rPr lang="en-CA" dirty="0" smtClean="0"/>
              <a:t>Instead, the process is completely random. That is why we know it is a quantum process.</a:t>
            </a:r>
            <a:endParaRPr lang="en-CA"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82000" cy="6019800"/>
          </a:xfrm>
        </p:spPr>
        <p:txBody>
          <a:bodyPr>
            <a:normAutofit fontScale="90000"/>
          </a:bodyPr>
          <a:lstStyle/>
          <a:p>
            <a:r>
              <a:rPr lang="en-CA" dirty="0" smtClean="0"/>
              <a:t>You will simulate radioactive decay with 100 dice. When the dice are rolled, a ‘one’ means that it has decayed and is removed. </a:t>
            </a:r>
            <a:br>
              <a:rPr lang="en-CA" dirty="0" smtClean="0"/>
            </a:br>
            <a:r>
              <a:rPr lang="en-CA" dirty="0" smtClean="0"/>
              <a:t/>
            </a:r>
            <a:br>
              <a:rPr lang="en-CA" dirty="0" smtClean="0"/>
            </a:br>
            <a:r>
              <a:rPr lang="en-CA" dirty="0" smtClean="0"/>
              <a:t>Predict how many </a:t>
            </a:r>
            <a:r>
              <a:rPr lang="en-CA" u="sng" dirty="0" err="1" smtClean="0"/>
              <a:t>undecayed</a:t>
            </a:r>
            <a:r>
              <a:rPr lang="en-CA" dirty="0" smtClean="0"/>
              <a:t> dice you will have after each round. What is its half-life?</a:t>
            </a:r>
            <a:br>
              <a:rPr lang="en-CA" dirty="0" smtClean="0"/>
            </a:br>
            <a:endParaRPr lang="en-CA"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82000" cy="6019800"/>
          </a:xfrm>
        </p:spPr>
        <p:txBody>
          <a:bodyPr>
            <a:normAutofit fontScale="90000"/>
          </a:bodyPr>
          <a:lstStyle/>
          <a:p>
            <a:pPr lvl="0"/>
            <a:r>
              <a:rPr lang="en-CA" dirty="0" smtClean="0"/>
              <a:t/>
            </a:r>
            <a:br>
              <a:rPr lang="en-CA" dirty="0" smtClean="0"/>
            </a:br>
            <a:r>
              <a:rPr lang="en-CA" dirty="0" smtClean="0"/>
              <a:t>Roll the dice. </a:t>
            </a:r>
            <a:r>
              <a:rPr lang="en-CA" smtClean="0"/>
              <a:t>Explain </a:t>
            </a:r>
            <a:r>
              <a:rPr lang="en-CA" dirty="0" smtClean="0"/>
              <a:t>the differences between your predictions and </a:t>
            </a:r>
            <a:r>
              <a:rPr lang="en-CA" smtClean="0"/>
              <a:t>the results.</a:t>
            </a:r>
            <a:r>
              <a:rPr lang="en-CA" dirty="0" smtClean="0"/>
              <a:t/>
            </a:r>
            <a:br>
              <a:rPr lang="en-CA" dirty="0" smtClean="0"/>
            </a:br>
            <a:r>
              <a:rPr lang="en-CA" dirty="0" smtClean="0"/>
              <a:t/>
            </a:r>
            <a:br>
              <a:rPr lang="en-CA" dirty="0" smtClean="0"/>
            </a:br>
            <a:r>
              <a:rPr lang="en-CA" dirty="0" smtClean="0"/>
              <a:t>How is this randomness different from the randomness of radioactive decay?</a:t>
            </a:r>
            <a:br>
              <a:rPr lang="en-CA" dirty="0" smtClean="0"/>
            </a:br>
            <a:r>
              <a:rPr lang="en-CA" dirty="0" smtClean="0"/>
              <a:t/>
            </a:r>
            <a:br>
              <a:rPr lang="en-CA" dirty="0" smtClean="0"/>
            </a:br>
            <a:r>
              <a:rPr lang="en-CA" dirty="0" smtClean="0"/>
              <a:t>How is this like the double slit experiment? </a:t>
            </a:r>
            <a:br>
              <a:rPr lang="en-CA" dirty="0" smtClean="0"/>
            </a:br>
            <a:r>
              <a:rPr lang="en-CA" dirty="0" smtClean="0"/>
              <a:t/>
            </a:r>
            <a:br>
              <a:rPr lang="en-CA" dirty="0" smtClean="0"/>
            </a:br>
            <a:endParaRPr lang="en-CA"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304800"/>
            <a:ext cx="8382000" cy="1981200"/>
          </a:xfrm>
        </p:spPr>
        <p:txBody>
          <a:bodyPr>
            <a:normAutofit fontScale="90000"/>
          </a:bodyPr>
          <a:lstStyle/>
          <a:p>
            <a:pPr lvl="0"/>
            <a:r>
              <a:rPr lang="en-CA" dirty="0" smtClean="0"/>
              <a:t>Explore the randomness and quantum tunneling of alpha decay. </a:t>
            </a:r>
            <a:r>
              <a:rPr lang="en-CA" sz="3100" u="sng" dirty="0" smtClean="0">
                <a:hlinkClick r:id="rId2"/>
              </a:rPr>
              <a:t>http://phet.colorado.edu/en/simulation/alpha-decay</a:t>
            </a:r>
            <a:endParaRPr lang="en-CA" sz="3100" dirty="0"/>
          </a:p>
        </p:txBody>
      </p:sp>
      <p:pic>
        <p:nvPicPr>
          <p:cNvPr id="3074" name="Picture 2" descr="C:\Users\Roberta\Documents\profDevelopment\OTF\2018\My Sessions\Particle Models\PhET decay.PNG"/>
          <p:cNvPicPr>
            <a:picLocks noChangeAspect="1" noChangeArrowheads="1"/>
          </p:cNvPicPr>
          <p:nvPr/>
        </p:nvPicPr>
        <p:blipFill>
          <a:blip r:embed="rId3" cstate="print"/>
          <a:srcRect/>
          <a:stretch>
            <a:fillRect/>
          </a:stretch>
        </p:blipFill>
        <p:spPr bwMode="auto">
          <a:xfrm>
            <a:off x="1143000" y="2254712"/>
            <a:ext cx="7030098" cy="460328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638800"/>
          </a:xfrm>
        </p:spPr>
        <p:txBody>
          <a:bodyPr>
            <a:normAutofit/>
          </a:bodyPr>
          <a:lstStyle/>
          <a:p>
            <a:pPr lvl="0"/>
            <a:r>
              <a:rPr lang="en-CA" dirty="0" smtClean="0"/>
              <a:t>Make a set of three tableaux that clearly how the differences between a solid, liquid and gas. </a:t>
            </a:r>
            <a:br>
              <a:rPr lang="en-CA" dirty="0" smtClean="0"/>
            </a:br>
            <a:r>
              <a:rPr lang="en-CA" dirty="0" smtClean="0"/>
              <a:t/>
            </a:r>
            <a:br>
              <a:rPr lang="en-CA" dirty="0" smtClean="0"/>
            </a:br>
            <a:r>
              <a:rPr lang="en-CA" dirty="0" smtClean="0"/>
              <a:t>Note: A tableaux is static and does not involve words. You may use props. </a:t>
            </a:r>
            <a:endParaRPr lang="en-CA"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638800"/>
          </a:xfrm>
        </p:spPr>
        <p:txBody>
          <a:bodyPr>
            <a:normAutofit/>
          </a:bodyPr>
          <a:lstStyle/>
          <a:p>
            <a:pPr lvl="0"/>
            <a:r>
              <a:rPr lang="en-CA" dirty="0" smtClean="0"/>
              <a:t>Explore the three provided materials.</a:t>
            </a:r>
            <a:br>
              <a:rPr lang="en-CA" dirty="0" smtClean="0"/>
            </a:br>
            <a:r>
              <a:rPr lang="en-CA" dirty="0" smtClean="0"/>
              <a:t>Which one best demonstrates the formation of</a:t>
            </a:r>
            <a:br>
              <a:rPr lang="en-CA" dirty="0" smtClean="0"/>
            </a:br>
            <a:r>
              <a:rPr lang="en-CA" dirty="0" smtClean="0"/>
              <a:t>crystals, viscosity or ductility? Which has the highest melting point? </a:t>
            </a:r>
            <a:endParaRPr lang="en-CA"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oberta\Documents\profDevelopment\OTF\2018\My Sessions\Particle Models\PhET Particle Simulation.PNG"/>
          <p:cNvPicPr>
            <a:picLocks noChangeAspect="1" noChangeArrowheads="1"/>
          </p:cNvPicPr>
          <p:nvPr/>
        </p:nvPicPr>
        <p:blipFill>
          <a:blip r:embed="rId2" cstate="print"/>
          <a:srcRect/>
          <a:stretch>
            <a:fillRect/>
          </a:stretch>
        </p:blipFill>
        <p:spPr bwMode="auto">
          <a:xfrm>
            <a:off x="609600" y="2133600"/>
            <a:ext cx="8001000" cy="4277458"/>
          </a:xfrm>
          <a:prstGeom prst="rect">
            <a:avLst/>
          </a:prstGeom>
          <a:noFill/>
        </p:spPr>
      </p:pic>
      <p:sp>
        <p:nvSpPr>
          <p:cNvPr id="2" name="Title 1"/>
          <p:cNvSpPr>
            <a:spLocks noGrp="1"/>
          </p:cNvSpPr>
          <p:nvPr>
            <p:ph type="ctrTitle"/>
          </p:nvPr>
        </p:nvSpPr>
        <p:spPr>
          <a:xfrm>
            <a:off x="685800" y="533400"/>
            <a:ext cx="7772400" cy="1676400"/>
          </a:xfrm>
        </p:spPr>
        <p:txBody>
          <a:bodyPr>
            <a:noAutofit/>
          </a:bodyPr>
          <a:lstStyle/>
          <a:p>
            <a:pPr lvl="0"/>
            <a:r>
              <a:rPr lang="en-CA" sz="3200" dirty="0" smtClean="0"/>
              <a:t>Explore </a:t>
            </a:r>
            <a:r>
              <a:rPr lang="en-CA" sz="2000" u="sng" dirty="0" smtClean="0">
                <a:hlinkClick r:id="rId3"/>
              </a:rPr>
              <a:t>phet.colorado.edu/en/simulation/states-of-matter-basics</a:t>
            </a:r>
            <a:r>
              <a:rPr lang="en-CA" sz="2000" dirty="0" smtClean="0"/>
              <a:t> </a:t>
            </a:r>
            <a:r>
              <a:rPr lang="en-CA" sz="3200" dirty="0" smtClean="0"/>
              <a:t/>
            </a:r>
            <a:br>
              <a:rPr lang="en-CA" sz="3200" dirty="0" smtClean="0"/>
            </a:br>
            <a:r>
              <a:rPr lang="en-CA" sz="3200" dirty="0" smtClean="0"/>
              <a:t>Why do the substances have different boiling/melting points?</a:t>
            </a:r>
            <a:endParaRPr lang="en-CA"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638800"/>
          </a:xfrm>
        </p:spPr>
        <p:txBody>
          <a:bodyPr>
            <a:normAutofit fontScale="90000"/>
          </a:bodyPr>
          <a:lstStyle/>
          <a:p>
            <a:pPr lvl="0"/>
            <a:r>
              <a:rPr lang="en-CA" b="1" u="sng" dirty="0" smtClean="0"/>
              <a:t>Grade</a:t>
            </a:r>
            <a:r>
              <a:rPr lang="en-CA" u="sng" dirty="0" smtClean="0"/>
              <a:t> </a:t>
            </a:r>
            <a:r>
              <a:rPr lang="en-CA" b="1" u="sng" dirty="0" smtClean="0"/>
              <a:t>9 or 10: The Lego (Atomic) Model of Matter</a:t>
            </a:r>
            <a:r>
              <a:rPr lang="en-CA" u="sng" dirty="0" smtClean="0"/>
              <a:t> </a:t>
            </a:r>
            <a:br>
              <a:rPr lang="en-CA" u="sng" dirty="0" smtClean="0"/>
            </a:br>
            <a:r>
              <a:rPr lang="en-CA" dirty="0" smtClean="0"/>
              <a:t>The </a:t>
            </a:r>
            <a:r>
              <a:rPr lang="en-CA" b="1" dirty="0" smtClean="0"/>
              <a:t>particle model</a:t>
            </a:r>
            <a:r>
              <a:rPr lang="en-CA" dirty="0" smtClean="0"/>
              <a:t> is able to explain physical properties and changes. However, it doesn’t explain what happens in a </a:t>
            </a:r>
            <a:r>
              <a:rPr lang="en-CA" b="1" dirty="0" smtClean="0"/>
              <a:t>chemical</a:t>
            </a:r>
            <a:r>
              <a:rPr lang="en-CA" dirty="0" smtClean="0"/>
              <a:t> reaction. The Lego model can explain three laws of chemical reactions. </a:t>
            </a:r>
            <a:endParaRPr lang="en-CA"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638800"/>
          </a:xfrm>
        </p:spPr>
        <p:txBody>
          <a:bodyPr>
            <a:normAutofit/>
          </a:bodyPr>
          <a:lstStyle/>
          <a:p>
            <a:pPr lvl="0"/>
            <a:r>
              <a:rPr lang="en-CA" b="1" dirty="0" smtClean="0"/>
              <a:t>Conservation of Mass</a:t>
            </a:r>
            <a:r>
              <a:rPr lang="en-CA" dirty="0" smtClean="0"/>
              <a:t>: </a:t>
            </a:r>
            <a:br>
              <a:rPr lang="en-CA" dirty="0" smtClean="0"/>
            </a:br>
            <a:r>
              <a:rPr lang="en-CA" dirty="0" smtClean="0"/>
              <a:t>Weigh your Lego particles. Separate them into large and small pieces and weigh the two piles. How does the mass of the reactant compare to the mass of the products? </a:t>
            </a:r>
            <a:endParaRPr lang="en-CA"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884</TotalTime>
  <Words>735</Words>
  <Application>Microsoft Office PowerPoint</Application>
  <PresentationFormat>On-screen Show (4:3)</PresentationFormat>
  <Paragraphs>130</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Office Theme</vt:lpstr>
      <vt:lpstr>Particle Models</vt:lpstr>
      <vt:lpstr>As students go through the high school curriculum they learn about many different models of matter.   List as many as you can on the whiteboard. </vt:lpstr>
      <vt:lpstr>Grade 9 (Review): The Particle Model of Matter   The particle model uses differences in separation and speed to explain the properties of solids, liquids and gases.   </vt:lpstr>
      <vt:lpstr>Draw the position and speeds of five particles to show how they differ for the three different states.</vt:lpstr>
      <vt:lpstr>Make a set of three tableaux that clearly how the differences between a solid, liquid and gas.   Note: A tableaux is static and does not involve words. You may use props. </vt:lpstr>
      <vt:lpstr>Explore the three provided materials. Which one best demonstrates the formation of crystals, viscosity or ductility? Which has the highest melting point? </vt:lpstr>
      <vt:lpstr>Explore phet.colorado.edu/en/simulation/states-of-matter-basics  Why do the substances have different boiling/melting points?</vt:lpstr>
      <vt:lpstr>Grade 9 or 10: The Lego (Atomic) Model of Matter  The particle model is able to explain physical properties and changes. However, it doesn’t explain what happens in a chemical reaction. The Lego model can explain three laws of chemical reactions. </vt:lpstr>
      <vt:lpstr>Conservation of Mass:  Weigh your Lego particles. Separate them into large and small pieces and weigh the two piles. How does the mass of the reactant compare to the mass of the products? </vt:lpstr>
      <vt:lpstr>Constant Proportions:  Divide the mass of the large pieces by the mass of the small ones. Record your results on the board. Which groups have the same particles?  How are compounds different from mixtures?</vt:lpstr>
      <vt:lpstr>Multiple Proportions:  Compare compound A to the others by dividing the larger ratio by the smaller one. Repeat for compound D. Which values are very close to a whole number? Why?</vt:lpstr>
      <vt:lpstr>Slide 12</vt:lpstr>
      <vt:lpstr>Grade 9 or 12  Rutherford’s gold foil experiment:  Rutherford shot small positive particles – called alpha particles - at a thin gold foil. Most went through. About 1 in 8,000 came back. </vt:lpstr>
      <vt:lpstr>Model the experiment by releasing a ball on a track that is &gt; 30 cm away from the curved base of a wine glass. Try to get the ball to come straight back onto the track.  </vt:lpstr>
      <vt:lpstr>What did you have to do to succeed?  What aspects of the challenge were like Rutherford’s experiment?  What aspects of the challenge were very different from Rutherford’s experiment?  </vt:lpstr>
      <vt:lpstr>Make a set of three tableaux that show the very different behaviours of alpha particles with identical velocities  heading toward a gold nucleus.   Show the particles when they are very far from the nucleus, at their closest position and a short distance after this.  </vt:lpstr>
      <vt:lpstr>Sketch the paths of three alpha particles. Include arrows to indicate their speeds at various points. Make sure that energy is conserved.  </vt:lpstr>
      <vt:lpstr>Check your diagram using phet.colorado.edu/en/simulation/rutherford-scattering </vt:lpstr>
      <vt:lpstr>Grade 9: Molecular Bonds    The non-metal elements just need a few extra electrons to become stable. The way they do this is by ‘sharing’ electrons.  </vt:lpstr>
      <vt:lpstr>Imagine that you and your fellow students are hydrogen atoms.  You each have a pen in your right hand to represent your one electron. Each student wants one more electron so it will be like helium.  </vt:lpstr>
      <vt:lpstr>Turn to a neighbour and grab their ‘electron’ with your left hand without letting go of your one electron. What happens?  </vt:lpstr>
      <vt:lpstr>How would you act out the formation of molecular bonds between atoms of Cl, O or N?  </vt:lpstr>
      <vt:lpstr>How would you act out the formation of molecular bonds between atoms of Cl, O or N?  </vt:lpstr>
      <vt:lpstr>Molecular bonds are very strong but molecules have very low boiling points. Explain why by silently acting out what happens when these compounds boil. </vt:lpstr>
      <vt:lpstr>Grade 9 Ionic Bonds:  These form between metals that want to lose electrons and non-metals that want to gain electrons. </vt:lpstr>
      <vt:lpstr>You are going to model the formation of sodium chloride. Each student will be randomly assigned to be either sodium or chlorine.   </vt:lpstr>
      <vt:lpstr>  Sodium atoms have an electron card that they want to get rid of and chlorine atoms want to get one of these. Find someone to react with and transfer the electron.  </vt:lpstr>
      <vt:lpstr>Now the sodium students are positive and want to surround themselves with four chlorine students. The chlorine students are negative and want to surround themselves with four sodium students. What happens? </vt:lpstr>
      <vt:lpstr>Draw the 2-D arrangement of sodium and chlorine ions in a solid. How will the 3-D version be different? </vt:lpstr>
      <vt:lpstr> Sodium chloride forms crystals with flat faces and sharp edges. Why? </vt:lpstr>
      <vt:lpstr>  Ionic compounds will not conduct electricity unless they are melted or dissolved in water. Why? </vt:lpstr>
      <vt:lpstr> Ionic compounds have much higher melting points than molecular compounds. Why?</vt:lpstr>
      <vt:lpstr> Ionic compounds are very brittle. Why?</vt:lpstr>
      <vt:lpstr>Grade 12 Quantum Physics  Wave-Particle Duality:   The Challenge of Quantum Reality (PI Resource)  </vt:lpstr>
      <vt:lpstr>Grade 12 Quantum Physics  The Quark Model:   Taming the Particle Zoo  (PI Resource)  </vt:lpstr>
      <vt:lpstr>Grade 12 Quantum Physics  The Randomness of Particle Decay:   Radioactive decay was discovered over a century ago.  It is a quantum process.   </vt:lpstr>
      <vt:lpstr>Suppose you have 100 new computers and you graph how many are still working each following year. What will the graph look like?    A  B   C  D</vt:lpstr>
      <vt:lpstr>Suppose you have 100 grade 12 students and you graph how many are still alive each following year. What will the graph look like?    A  B   C  D</vt:lpstr>
      <vt:lpstr>Suppose you have 100 radioactive atoms and you graph how many are still undecayed each following year. What will the graph look like?    A  B   C  D</vt:lpstr>
      <vt:lpstr>The pattern of radioactive decay is very different because the decay is not a result of the atoms wearing down in some way.   Instead, the process is completely random. That is why we know it is a quantum process.</vt:lpstr>
      <vt:lpstr>You will simulate radioactive decay with 100 dice. When the dice are rolled, a ‘one’ means that it has decayed and is removed.   Predict how many undecayed dice you will have after each round. What is its half-life? </vt:lpstr>
      <vt:lpstr> Roll the dice. Explain the differences between your predictions and the results.  How is this randomness different from the randomness of radioactive decay?  How is this like the double slit experiment?   </vt:lpstr>
      <vt:lpstr>Explore the randomness and quantum tunneling of alpha decay. http://phet.colorado.edu/en/simulation/alpha-decay</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Models of Matter</dc:title>
  <dc:creator>Roberta Tevlin</dc:creator>
  <cp:lastModifiedBy>Roberta Tevlin</cp:lastModifiedBy>
  <cp:revision>107</cp:revision>
  <dcterms:created xsi:type="dcterms:W3CDTF">2006-08-16T00:00:00Z</dcterms:created>
  <dcterms:modified xsi:type="dcterms:W3CDTF">2018-07-27T12:22:10Z</dcterms:modified>
</cp:coreProperties>
</file>