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44" r:id="rId2"/>
    <p:sldId id="284" r:id="rId3"/>
    <p:sldId id="260" r:id="rId4"/>
    <p:sldId id="341" r:id="rId5"/>
    <p:sldId id="266" r:id="rId6"/>
    <p:sldId id="331" r:id="rId7"/>
    <p:sldId id="261" r:id="rId8"/>
    <p:sldId id="332" r:id="rId9"/>
    <p:sldId id="274" r:id="rId10"/>
    <p:sldId id="338" r:id="rId11"/>
    <p:sldId id="275" r:id="rId12"/>
    <p:sldId id="278" r:id="rId13"/>
    <p:sldId id="276" r:id="rId14"/>
    <p:sldId id="280" r:id="rId15"/>
    <p:sldId id="282" r:id="rId16"/>
    <p:sldId id="283" r:id="rId17"/>
    <p:sldId id="279" r:id="rId18"/>
    <p:sldId id="281" r:id="rId19"/>
    <p:sldId id="257" r:id="rId20"/>
    <p:sldId id="301" r:id="rId21"/>
    <p:sldId id="302" r:id="rId22"/>
    <p:sldId id="303" r:id="rId23"/>
    <p:sldId id="287" r:id="rId24"/>
    <p:sldId id="289" r:id="rId25"/>
    <p:sldId id="333" r:id="rId26"/>
    <p:sldId id="334" r:id="rId27"/>
    <p:sldId id="335" r:id="rId28"/>
    <p:sldId id="290" r:id="rId29"/>
    <p:sldId id="292" r:id="rId30"/>
    <p:sldId id="291" r:id="rId31"/>
    <p:sldId id="295" r:id="rId32"/>
    <p:sldId id="298" r:id="rId33"/>
    <p:sldId id="299" r:id="rId34"/>
    <p:sldId id="304" r:id="rId35"/>
    <p:sldId id="258" r:id="rId36"/>
    <p:sldId id="342" r:id="rId37"/>
    <p:sldId id="286" r:id="rId38"/>
    <p:sldId id="306" r:id="rId39"/>
    <p:sldId id="307" r:id="rId40"/>
    <p:sldId id="305" r:id="rId41"/>
    <p:sldId id="308" r:id="rId42"/>
    <p:sldId id="309" r:id="rId43"/>
    <p:sldId id="312" r:id="rId44"/>
    <p:sldId id="313" r:id="rId45"/>
    <p:sldId id="316" r:id="rId46"/>
    <p:sldId id="343" r:id="rId47"/>
    <p:sldId id="314" r:id="rId48"/>
    <p:sldId id="259" r:id="rId49"/>
    <p:sldId id="285" r:id="rId50"/>
    <p:sldId id="320" r:id="rId51"/>
    <p:sldId id="328" r:id="rId52"/>
    <p:sldId id="323" r:id="rId53"/>
    <p:sldId id="340" r:id="rId54"/>
    <p:sldId id="324" r:id="rId55"/>
    <p:sldId id="325" r:id="rId56"/>
    <p:sldId id="345" r:id="rId57"/>
    <p:sldId id="34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A43AD-8931-4B32-8376-057B541FE4A4}" type="datetimeFigureOut">
              <a:rPr lang="en-CA" smtClean="0"/>
              <a:pPr/>
              <a:t>2018-07-27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52BBB-B0D0-4EF5-BA3D-FCAE9E3E469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52BBB-B0D0-4EF5-BA3D-FCAE9E3E469C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het.colorado.edu/en/simulation/legacy/greenhouse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kcvs.ca/site/projects/JS_files/Collisional_Heating/CollisionalHeating.html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oomberg.com/graphics/2015-whats-warming-the-world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skepticalscience.com/images/CO2-Emissions-vs-Levels.gif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.ch/publications_and_data/ar4/wg1/en/ch2s2-3.html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srl.noaa.gov/gmd/icdc7/proceedings/abstracts/keeling.rFF328Oral.pd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306&amp;v=5LvaGAEwxYs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kepticalscience.com/images/CO2-Emissions-vs-Levels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ss2.climatecentral.org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insonlibrary.com/geography/oceanography/dynamics/gulf.ht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hans_rosling_religions_and_babies/transcript?language=en" TargetMode="External"/><Relationship Id="rId2" Type="http://schemas.openxmlformats.org/officeDocument/2006/relationships/hyperlink" Target="https://www.telegraph.co.uk/science/2018/01/05/hole-ozone-layer-has-shrunk-thanks-ban-cfcs-nasa-confirms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plainingclimatechange.ca/Climate%20Change/javascript/Stabilization%20Wedges/stabilizationWedges.html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sustainabletravel.org/utilities/carbon-calculator/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ca2014.globalchange.gov/report/our-changing-climate/melting-ice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ca2014.globalchange.gov/report/our-changing-climate/melting-ice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CA" dirty="0" smtClean="0"/>
              <a:t>Climate Change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543800" cy="4343400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chemeClr val="tx1"/>
                </a:solidFill>
              </a:rPr>
              <a:t>Part 1: The evidence for global warming</a:t>
            </a:r>
          </a:p>
          <a:p>
            <a:pPr algn="l"/>
            <a:endParaRPr lang="en-CA" dirty="0" smtClean="0">
              <a:solidFill>
                <a:schemeClr val="tx1"/>
              </a:solidFill>
            </a:endParaRPr>
          </a:p>
          <a:p>
            <a:pPr algn="l"/>
            <a:r>
              <a:rPr lang="en-CA" dirty="0" smtClean="0">
                <a:solidFill>
                  <a:schemeClr val="tx1"/>
                </a:solidFill>
              </a:rPr>
              <a:t>Part 2: The cause of global warming</a:t>
            </a:r>
          </a:p>
          <a:p>
            <a:pPr algn="l"/>
            <a:endParaRPr lang="en-CA" dirty="0" smtClean="0">
              <a:solidFill>
                <a:schemeClr val="tx1"/>
              </a:solidFill>
            </a:endParaRPr>
          </a:p>
          <a:p>
            <a:pPr algn="l"/>
            <a:r>
              <a:rPr lang="en-CA" dirty="0" smtClean="0">
                <a:solidFill>
                  <a:schemeClr val="tx1"/>
                </a:solidFill>
              </a:rPr>
              <a:t>Part 3: Other effects of climate change</a:t>
            </a:r>
          </a:p>
          <a:p>
            <a:pPr algn="l"/>
            <a:endParaRPr lang="en-CA" dirty="0" smtClean="0">
              <a:solidFill>
                <a:schemeClr val="tx1"/>
              </a:solidFill>
            </a:endParaRPr>
          </a:p>
          <a:p>
            <a:pPr algn="l"/>
            <a:r>
              <a:rPr lang="en-CA" dirty="0" smtClean="0">
                <a:solidFill>
                  <a:schemeClr val="tx1"/>
                </a:solidFill>
              </a:rPr>
              <a:t>Part 4: Ways to reduce climate change</a:t>
            </a: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0"/>
            <a:ext cx="8153400" cy="1752600"/>
          </a:xfrm>
        </p:spPr>
        <p:txBody>
          <a:bodyPr>
            <a:normAutofit fontScale="92500"/>
          </a:bodyPr>
          <a:lstStyle/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The data should be displayed as clearly as possible.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62000" y="6400800"/>
            <a:ext cx="62279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/>
              <a:t>Image courtesy of Mark </a:t>
            </a:r>
            <a:r>
              <a:rPr lang="en-CA" sz="1000" dirty="0" err="1" smtClean="0"/>
              <a:t>Dyurgerov</a:t>
            </a:r>
            <a:r>
              <a:rPr lang="en-CA" sz="1000" dirty="0" smtClean="0"/>
              <a:t>, Institute of Arctic and Alpine Research, University of Colorado, Boulder.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Glacier thickness change grap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46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00600"/>
            <a:ext cx="8686800" cy="1752600"/>
          </a:xfrm>
        </p:spPr>
        <p:txBody>
          <a:bodyPr>
            <a:normAutofit/>
          </a:bodyPr>
          <a:lstStyle/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b="1" u="sng" dirty="0" smtClean="0">
                <a:solidFill>
                  <a:srgbClr val="FF0000"/>
                </a:solidFill>
              </a:rPr>
              <a:t>PI: </a:t>
            </a:r>
            <a:r>
              <a:rPr lang="en-CA" dirty="0" smtClean="0">
                <a:solidFill>
                  <a:schemeClr val="tx1"/>
                </a:solidFill>
              </a:rPr>
              <a:t>The container of red water is placed in much hotter water. What will happen? Why?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31746" name="Picture 2" descr="C:\Users\Roberta\Documents\profDevelopment\OTF\2018\My Sessions\Climate Change\Climate Change Roberta\expand bef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1886"/>
            <a:ext cx="2473250" cy="4863514"/>
          </a:xfrm>
          <a:prstGeom prst="rect">
            <a:avLst/>
          </a:prstGeom>
          <a:noFill/>
        </p:spPr>
      </p:pic>
      <p:pic>
        <p:nvPicPr>
          <p:cNvPr id="31747" name="Picture 3" descr="C:\Users\Roberta\Documents\profDevelopment\OTF\2018\My Sessions\Climate Change\Climate Change Roberta\expand af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342" y="304800"/>
            <a:ext cx="2458801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8153400" cy="1752600"/>
          </a:xfrm>
        </p:spPr>
        <p:txBody>
          <a:bodyPr>
            <a:normAutofit/>
          </a:bodyPr>
          <a:lstStyle/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b="1" u="sng" dirty="0" smtClean="0">
                <a:solidFill>
                  <a:srgbClr val="FF0000"/>
                </a:solidFill>
              </a:rPr>
              <a:t>PI: </a:t>
            </a:r>
            <a:r>
              <a:rPr lang="en-CA" dirty="0" smtClean="0">
                <a:solidFill>
                  <a:schemeClr val="tx1"/>
                </a:solidFill>
              </a:rPr>
              <a:t>How will global warming affect the oceans?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Roberta\Documents\profDevelopment\OTF\2018\My Sessions\Climate Change\Climate Change Roberta\expand bef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1886"/>
            <a:ext cx="2473250" cy="4863514"/>
          </a:xfrm>
          <a:prstGeom prst="rect">
            <a:avLst/>
          </a:prstGeom>
          <a:noFill/>
        </p:spPr>
      </p:pic>
      <p:pic>
        <p:nvPicPr>
          <p:cNvPr id="6" name="Picture 3" descr="C:\Users\Roberta\Documents\profDevelopment\OTF\2018\My Sessions\Climate Change\Climate Change Roberta\expand af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342" y="304800"/>
            <a:ext cx="2458801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8153400" cy="2438400"/>
          </a:xfrm>
        </p:spPr>
        <p:txBody>
          <a:bodyPr>
            <a:normAutofit fontScale="92500"/>
          </a:bodyPr>
          <a:lstStyle/>
          <a:p>
            <a:r>
              <a:rPr lang="en-CA" b="1" u="sng" dirty="0" smtClean="0">
                <a:solidFill>
                  <a:srgbClr val="FF0000"/>
                </a:solidFill>
              </a:rPr>
              <a:t>PI: </a:t>
            </a:r>
            <a:r>
              <a:rPr lang="en-CA" dirty="0" smtClean="0">
                <a:solidFill>
                  <a:schemeClr val="tx1"/>
                </a:solidFill>
              </a:rPr>
              <a:t>Ice, water and rocks are placed in two cups. What happens to the water levels as the ice melts? </a:t>
            </a:r>
          </a:p>
          <a:p>
            <a:pPr marL="514350" indent="-514350" algn="l"/>
            <a:r>
              <a:rPr lang="en-CA" dirty="0" smtClean="0">
                <a:solidFill>
                  <a:schemeClr val="tx1"/>
                </a:solidFill>
              </a:rPr>
              <a:t>	A) both rise equally 		B) right rises more</a:t>
            </a:r>
          </a:p>
          <a:p>
            <a:pPr marL="514350" indent="-514350" algn="l"/>
            <a:r>
              <a:rPr lang="en-CA" dirty="0" smtClean="0">
                <a:solidFill>
                  <a:schemeClr val="tx1"/>
                </a:solidFill>
              </a:rPr>
              <a:t>	C) only left rises 		D) only right rises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Flowchart: Manual Operation 6"/>
          <p:cNvSpPr/>
          <p:nvPr/>
        </p:nvSpPr>
        <p:spPr>
          <a:xfrm>
            <a:off x="1066800" y="990600"/>
            <a:ext cx="2590800" cy="2819400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lowchart: Manual Operation 7"/>
          <p:cNvSpPr/>
          <p:nvPr/>
        </p:nvSpPr>
        <p:spPr>
          <a:xfrm>
            <a:off x="5029200" y="990600"/>
            <a:ext cx="2590800" cy="2819400"/>
          </a:xfrm>
          <a:prstGeom prst="flowChartManualOpe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Connector 10"/>
          <p:cNvCxnSpPr>
            <a:stCxn id="7" idx="1"/>
            <a:endCxn id="7" idx="3"/>
          </p:cNvCxnSpPr>
          <p:nvPr/>
        </p:nvCxnSpPr>
        <p:spPr>
          <a:xfrm>
            <a:off x="1325880" y="2400300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57800" y="2362200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be 12"/>
          <p:cNvSpPr/>
          <p:nvPr/>
        </p:nvSpPr>
        <p:spPr>
          <a:xfrm>
            <a:off x="1905000" y="2133600"/>
            <a:ext cx="457200" cy="381000"/>
          </a:xfrm>
          <a:prstGeom prst="cub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Cube 13"/>
          <p:cNvSpPr/>
          <p:nvPr/>
        </p:nvSpPr>
        <p:spPr>
          <a:xfrm>
            <a:off x="1371600" y="2133600"/>
            <a:ext cx="457200" cy="381000"/>
          </a:xfrm>
          <a:prstGeom prst="cub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Cube 14"/>
          <p:cNvSpPr/>
          <p:nvPr/>
        </p:nvSpPr>
        <p:spPr>
          <a:xfrm>
            <a:off x="2819400" y="2133600"/>
            <a:ext cx="457200" cy="381000"/>
          </a:xfrm>
          <a:prstGeom prst="cub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Cube 15"/>
          <p:cNvSpPr/>
          <p:nvPr/>
        </p:nvSpPr>
        <p:spPr>
          <a:xfrm>
            <a:off x="6705600" y="2057400"/>
            <a:ext cx="457200" cy="381000"/>
          </a:xfrm>
          <a:prstGeom prst="cub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Cube 16"/>
          <p:cNvSpPr/>
          <p:nvPr/>
        </p:nvSpPr>
        <p:spPr>
          <a:xfrm>
            <a:off x="2362200" y="2209800"/>
            <a:ext cx="457200" cy="381000"/>
          </a:xfrm>
          <a:prstGeom prst="cub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Cube 17"/>
          <p:cNvSpPr/>
          <p:nvPr/>
        </p:nvSpPr>
        <p:spPr>
          <a:xfrm>
            <a:off x="6019800" y="1828800"/>
            <a:ext cx="457200" cy="381000"/>
          </a:xfrm>
          <a:prstGeom prst="cub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Cube 18"/>
          <p:cNvSpPr/>
          <p:nvPr/>
        </p:nvSpPr>
        <p:spPr>
          <a:xfrm>
            <a:off x="6324600" y="1905000"/>
            <a:ext cx="457200" cy="381000"/>
          </a:xfrm>
          <a:prstGeom prst="cub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Cube 19"/>
          <p:cNvSpPr/>
          <p:nvPr/>
        </p:nvSpPr>
        <p:spPr>
          <a:xfrm>
            <a:off x="6705600" y="1676400"/>
            <a:ext cx="457200" cy="381000"/>
          </a:xfrm>
          <a:prstGeom prst="cub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Cloud 20"/>
          <p:cNvSpPr/>
          <p:nvPr/>
        </p:nvSpPr>
        <p:spPr>
          <a:xfrm>
            <a:off x="5791200" y="3200400"/>
            <a:ext cx="609600" cy="609600"/>
          </a:xfrm>
          <a:prstGeom prst="cloud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Cloud 21"/>
          <p:cNvSpPr/>
          <p:nvPr/>
        </p:nvSpPr>
        <p:spPr>
          <a:xfrm>
            <a:off x="5486400" y="2971800"/>
            <a:ext cx="609600" cy="533400"/>
          </a:xfrm>
          <a:prstGeom prst="cloud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Cloud 22"/>
          <p:cNvSpPr/>
          <p:nvPr/>
        </p:nvSpPr>
        <p:spPr>
          <a:xfrm>
            <a:off x="6172200" y="2895600"/>
            <a:ext cx="990600" cy="914400"/>
          </a:xfrm>
          <a:prstGeom prst="cloud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Cloud 23"/>
          <p:cNvSpPr/>
          <p:nvPr/>
        </p:nvSpPr>
        <p:spPr>
          <a:xfrm>
            <a:off x="6477000" y="2286000"/>
            <a:ext cx="762000" cy="685800"/>
          </a:xfrm>
          <a:prstGeom prst="cloud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Cloud 24"/>
          <p:cNvSpPr/>
          <p:nvPr/>
        </p:nvSpPr>
        <p:spPr>
          <a:xfrm>
            <a:off x="5638800" y="2209800"/>
            <a:ext cx="914400" cy="838200"/>
          </a:xfrm>
          <a:prstGeom prst="cloud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8153400" cy="1752600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rgbClr val="FF0000"/>
                </a:solidFill>
              </a:rPr>
              <a:t>PI: </a:t>
            </a:r>
            <a:r>
              <a:rPr lang="en-CA" dirty="0" smtClean="0">
                <a:solidFill>
                  <a:schemeClr val="tx1"/>
                </a:solidFill>
              </a:rPr>
              <a:t>What melting will affect sea levels?</a:t>
            </a:r>
          </a:p>
          <a:p>
            <a:pPr marL="514350" indent="-514350" algn="l">
              <a:buAutoNum type="alphaUcParenR"/>
            </a:pPr>
            <a:r>
              <a:rPr lang="en-CA" dirty="0" smtClean="0">
                <a:solidFill>
                  <a:schemeClr val="tx1"/>
                </a:solidFill>
              </a:rPr>
              <a:t>icebergs, ice sheets      	B) glaciers, icebergs </a:t>
            </a:r>
          </a:p>
          <a:p>
            <a:pPr marL="514350" indent="-514350" algn="l"/>
            <a:r>
              <a:rPr lang="en-CA" dirty="0" smtClean="0">
                <a:solidFill>
                  <a:schemeClr val="tx1"/>
                </a:solidFill>
              </a:rPr>
              <a:t>C) 	 glaciers, ice sheets 	D) all three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32771" name="Picture 3" descr="C:\Users\Roberta\Documents\profDevelopment\OTF\2018\My Sessions\Climate Change\Climate Change Roberta\melting ice de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5943600" cy="4028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8153400" cy="1752600"/>
          </a:xfrm>
        </p:spPr>
        <p:txBody>
          <a:bodyPr>
            <a:normAutofit/>
          </a:bodyPr>
          <a:lstStyle/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How are the black line, red line and many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thin coloured lines related? </a:t>
            </a:r>
          </a:p>
        </p:txBody>
      </p:sp>
      <p:pic>
        <p:nvPicPr>
          <p:cNvPr id="4" name="Picture 3" descr="https://upload.wikimedia.org/wikipedia/commons/0/0f/Recent_Sea_Level_Ris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70365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8153400" cy="1752600"/>
          </a:xfrm>
        </p:spPr>
        <p:txBody>
          <a:bodyPr>
            <a:normAutofit fontScale="92500" lnSpcReduction="20000"/>
          </a:bodyPr>
          <a:lstStyle/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Alaska has been experiencing a </a:t>
            </a:r>
            <a:r>
              <a:rPr lang="en-CA" u="sng" dirty="0" smtClean="0">
                <a:solidFill>
                  <a:schemeClr val="tx1"/>
                </a:solidFill>
              </a:rPr>
              <a:t>decrease</a:t>
            </a:r>
            <a:r>
              <a:rPr lang="en-CA" dirty="0" smtClean="0">
                <a:solidFill>
                  <a:schemeClr val="tx1"/>
                </a:solidFill>
              </a:rPr>
              <a:t> in sea level over the last decade. Does that disprove global warming? Explain.</a:t>
            </a:r>
          </a:p>
        </p:txBody>
      </p:sp>
      <p:pic>
        <p:nvPicPr>
          <p:cNvPr id="4" name="Picture 3" descr="https://upload.wikimedia.org/wikipedia/commons/0/0f/Recent_Sea_Level_Ris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70365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8153400" cy="2743200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rgbClr val="FF0000"/>
                </a:solidFill>
              </a:rPr>
              <a:t>PI: </a:t>
            </a:r>
            <a:r>
              <a:rPr lang="en-CA" dirty="0" smtClean="0">
                <a:solidFill>
                  <a:schemeClr val="tx1"/>
                </a:solidFill>
              </a:rPr>
              <a:t>The balloon on the right is ¼ water.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What will happen if a flame is put under each?</a:t>
            </a:r>
          </a:p>
          <a:p>
            <a:pPr marL="514350" indent="-514350" algn="l">
              <a:buAutoNum type="alphaUcParenR"/>
            </a:pPr>
            <a:r>
              <a:rPr lang="en-CA" dirty="0" smtClean="0">
                <a:solidFill>
                  <a:schemeClr val="tx1"/>
                </a:solidFill>
              </a:rPr>
              <a:t>the right bursts first       B) the left burst first</a:t>
            </a:r>
          </a:p>
          <a:p>
            <a:pPr marL="514350" indent="-514350" algn="l"/>
            <a:r>
              <a:rPr lang="en-CA" dirty="0" smtClean="0">
                <a:solidFill>
                  <a:schemeClr val="tx1"/>
                </a:solidFill>
              </a:rPr>
              <a:t>C) only the right bursts       D) only the left bursts</a:t>
            </a:r>
          </a:p>
          <a:p>
            <a:pPr marL="514350" indent="-514350"/>
            <a:endParaRPr lang="en-CA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C:\Users\Roberta\AppData\Local\Microsoft\Windows\INetCache\IE\5JBBY70B\globo_azu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1000"/>
            <a:ext cx="2386529" cy="3100388"/>
          </a:xfrm>
          <a:prstGeom prst="rect">
            <a:avLst/>
          </a:prstGeom>
          <a:noFill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599"/>
            <a:ext cx="3124200" cy="351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153400" cy="4953000"/>
          </a:xfrm>
        </p:spPr>
        <p:txBody>
          <a:bodyPr>
            <a:normAutofit lnSpcReduction="10000"/>
          </a:bodyPr>
          <a:lstStyle/>
          <a:p>
            <a:r>
              <a:rPr lang="en-CA" b="1" u="sng" dirty="0" smtClean="0">
                <a:solidFill>
                  <a:srgbClr val="FF0000"/>
                </a:solidFill>
              </a:rPr>
              <a:t>PI: </a:t>
            </a:r>
            <a:r>
              <a:rPr lang="en-CA" dirty="0" smtClean="0">
                <a:solidFill>
                  <a:schemeClr val="tx1"/>
                </a:solidFill>
              </a:rPr>
              <a:t>Water has a huge heat capacity and the ocean is very deep and wide. How has this affected global warming? It has  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pPr marL="514350" indent="-514350" algn="l">
              <a:buAutoNum type="alphaUcParenR"/>
            </a:pPr>
            <a:r>
              <a:rPr lang="en-CA" dirty="0" smtClean="0">
                <a:solidFill>
                  <a:schemeClr val="tx1"/>
                </a:solidFill>
              </a:rPr>
              <a:t>made it worse</a:t>
            </a:r>
          </a:p>
          <a:p>
            <a:pPr marL="514350" indent="-514350" algn="l">
              <a:buAutoNum type="alphaUcParenR"/>
            </a:pPr>
            <a:r>
              <a:rPr lang="en-CA" dirty="0" smtClean="0">
                <a:solidFill>
                  <a:schemeClr val="tx1"/>
                </a:solidFill>
              </a:rPr>
              <a:t>reduced the effect</a:t>
            </a:r>
          </a:p>
          <a:p>
            <a:pPr marL="514350" indent="-514350" algn="l">
              <a:buAutoNum type="alphaUcParenR"/>
            </a:pPr>
            <a:r>
              <a:rPr lang="en-CA" dirty="0" smtClean="0">
                <a:solidFill>
                  <a:schemeClr val="tx1"/>
                </a:solidFill>
              </a:rPr>
              <a:t>had no effect</a:t>
            </a:r>
          </a:p>
          <a:p>
            <a:pPr marL="514350" indent="-514350" algn="l">
              <a:buAutoNum type="alphaUcParenR"/>
            </a:pPr>
            <a:endParaRPr lang="en-CA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CA" dirty="0" smtClean="0">
                <a:solidFill>
                  <a:schemeClr val="tx1"/>
                </a:solidFill>
              </a:rPr>
              <a:t>			Explain.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Part 2: What is causing global warming?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Part 1: What is the evidence for global warming?</a:t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153400" cy="4800600"/>
          </a:xfrm>
        </p:spPr>
        <p:txBody>
          <a:bodyPr/>
          <a:lstStyle/>
          <a:p>
            <a:endParaRPr lang="en-CA" dirty="0" smtClean="0">
              <a:solidFill>
                <a:schemeClr val="tx1"/>
              </a:solidFill>
            </a:endParaRPr>
          </a:p>
          <a:p>
            <a:pPr marL="514350" indent="-514350"/>
            <a:endParaRPr lang="en-CA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1524000"/>
            <a:ext cx="8153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Earth and the Moon</a:t>
            </a:r>
            <a:r>
              <a:rPr kumimoji="0" lang="en-C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about the same distance from the Sun, but their temperatures are very different. The Moon ranges from </a:t>
            </a:r>
            <a:br>
              <a:rPr kumimoji="0" lang="en-C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</a:t>
            </a:r>
            <a:r>
              <a:rPr kumimoji="0" lang="en-CA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C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 in the day to -170 C</a:t>
            </a:r>
            <a:r>
              <a:rPr lang="en-CA" sz="3200" baseline="30000" dirty="0" smtClean="0"/>
              <a:t>o</a:t>
            </a:r>
            <a:r>
              <a:rPr kumimoji="0" lang="en-C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night! </a:t>
            </a:r>
          </a:p>
          <a:p>
            <a:pPr lvl="0" algn="ctr">
              <a:spcBef>
                <a:spcPct val="20000"/>
              </a:spcBef>
            </a:pPr>
            <a:endParaRPr kumimoji="0" lang="en-CA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</a:pPr>
            <a:r>
              <a:rPr kumimoji="0" lang="en-C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Certain gases make our climate more comfortable through the greenhouse effect. </a:t>
            </a: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9436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u="sng" dirty="0" smtClean="0">
                <a:hlinkClick r:id="rId2"/>
              </a:rPr>
              <a:t>https://phet.colorado.edu/en/simulation/legacy/greenhouse</a:t>
            </a:r>
            <a:r>
              <a:rPr lang="en-CA" sz="2400" dirty="0" smtClean="0"/>
              <a:t> </a:t>
            </a:r>
            <a:endParaRPr lang="en-CA" sz="2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1219200"/>
            <a:ext cx="8153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CA" sz="3200" noProof="0" dirty="0" smtClean="0"/>
              <a:t>R</a:t>
            </a: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ecord the present temperature, humidity, </a:t>
            </a:r>
          </a:p>
          <a:p>
            <a:pPr lvl="0" algn="ctr">
              <a:spcBef>
                <a:spcPct val="20000"/>
              </a:spcBef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the concentrations</a:t>
            </a:r>
            <a:r>
              <a:rPr kumimoji="0" lang="en-C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three gases.  </a:t>
            </a:r>
          </a:p>
          <a:p>
            <a:pPr lvl="0" algn="ctr">
              <a:spcBef>
                <a:spcPct val="20000"/>
              </a:spcBef>
            </a:pPr>
            <a:endParaRPr lang="en-CA" sz="3200" dirty="0" smtClean="0"/>
          </a:p>
        </p:txBody>
      </p:sp>
      <p:pic>
        <p:nvPicPr>
          <p:cNvPr id="32769" name="Picture 1" descr="C:\Users\Roberta\Documents\profDevelopment\OTF\2018\My Sessions\Climate Change\Phet Greenhou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51053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9436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u="sng" dirty="0" smtClean="0">
                <a:hlinkClick r:id="rId2"/>
              </a:rPr>
              <a:t>http://kcvs.ca/site/projects/JS_files/Collisional_Heating/CollisionalHeating.html</a:t>
            </a:r>
            <a:r>
              <a:rPr lang="en-CA" u="sng" dirty="0" smtClean="0"/>
              <a:t> </a:t>
            </a:r>
            <a:endParaRPr lang="en-CA" dirty="0"/>
          </a:p>
        </p:txBody>
      </p:sp>
      <p:pic>
        <p:nvPicPr>
          <p:cNvPr id="31745" name="Picture 1" descr="C:\Users\Roberta\Documents\profDevelopment\OTF\2018\My Sessions\Climate Change\absorption S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305800" cy="58674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Many causes of global warming have been suggested. Each can be tested by making a computer model to calculate how it will alter temperatures.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b="1" u="sng" dirty="0" smtClean="0">
                <a:solidFill>
                  <a:srgbClr val="FF0000"/>
                </a:solidFill>
              </a:rPr>
              <a:t>PI: </a:t>
            </a:r>
            <a:r>
              <a:rPr lang="en-CA" dirty="0" smtClean="0">
                <a:solidFill>
                  <a:schemeClr val="tx1"/>
                </a:solidFill>
              </a:rPr>
              <a:t>Your group will examine one variable.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Be prepared to present the following: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pPr marL="514350" indent="-514350">
              <a:buAutoNum type="arabicParenR"/>
            </a:pPr>
            <a:r>
              <a:rPr lang="en-CA" u="sng" dirty="0" smtClean="0">
                <a:solidFill>
                  <a:schemeClr val="tx1"/>
                </a:solidFill>
              </a:rPr>
              <a:t>Why</a:t>
            </a:r>
            <a:r>
              <a:rPr lang="en-CA" dirty="0" smtClean="0">
                <a:solidFill>
                  <a:schemeClr val="tx1"/>
                </a:solidFill>
              </a:rPr>
              <a:t> would your variable affect temperature?</a:t>
            </a:r>
          </a:p>
          <a:p>
            <a:pPr marL="514350" indent="-514350">
              <a:buAutoNum type="arabicParenR"/>
            </a:pPr>
            <a:r>
              <a:rPr lang="en-CA" u="sng" dirty="0" smtClean="0">
                <a:solidFill>
                  <a:schemeClr val="tx1"/>
                </a:solidFill>
              </a:rPr>
              <a:t>What</a:t>
            </a:r>
            <a:r>
              <a:rPr lang="en-CA" dirty="0" smtClean="0">
                <a:solidFill>
                  <a:schemeClr val="tx1"/>
                </a:solidFill>
              </a:rPr>
              <a:t> does the model predict?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153400" cy="4953000"/>
          </a:xfrm>
        </p:spPr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Ozone decrease and greenhouse </a:t>
            </a:r>
            <a:r>
              <a:rPr lang="en-CA" smtClean="0">
                <a:solidFill>
                  <a:schemeClr val="tx1"/>
                </a:solidFill>
              </a:rPr>
              <a:t>gases increase both </a:t>
            </a:r>
            <a:r>
              <a:rPr lang="en-CA" dirty="0" smtClean="0">
                <a:solidFill>
                  <a:schemeClr val="tx1"/>
                </a:solidFill>
              </a:rPr>
              <a:t>produce an increase in temperature.  Which of these should we be concerned about? 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pPr marL="514350" indent="-514350" algn="l">
              <a:buAutoNum type="alphaUcParenR"/>
            </a:pPr>
            <a:r>
              <a:rPr lang="en-CA" dirty="0" smtClean="0">
                <a:solidFill>
                  <a:schemeClr val="tx1"/>
                </a:solidFill>
              </a:rPr>
              <a:t>mostly greenhouse gases</a:t>
            </a:r>
          </a:p>
          <a:p>
            <a:pPr marL="514350" indent="-514350" algn="l"/>
            <a:r>
              <a:rPr lang="en-CA" dirty="0" smtClean="0">
                <a:solidFill>
                  <a:schemeClr val="tx1"/>
                </a:solidFill>
              </a:rPr>
              <a:t>B)  mostly ozone     </a:t>
            </a:r>
          </a:p>
          <a:p>
            <a:pPr marL="514350" indent="-514350" algn="l"/>
            <a:r>
              <a:rPr lang="en-CA" dirty="0" smtClean="0">
                <a:solidFill>
                  <a:schemeClr val="tx1"/>
                </a:solidFill>
              </a:rPr>
              <a:t>C)  greenhouse gases and ozone equally</a:t>
            </a:r>
          </a:p>
          <a:p>
            <a:pPr marL="514350" indent="-514350"/>
            <a:endParaRPr lang="en-CA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en-CA" dirty="0" smtClean="0">
                <a:solidFill>
                  <a:schemeClr val="tx1"/>
                </a:solidFill>
              </a:rPr>
              <a:t>Explain your choice.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9436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A nice summary </a:t>
            </a:r>
            <a:r>
              <a:rPr lang="en-CA" u="sng" dirty="0" smtClean="0">
                <a:hlinkClick r:id="rId2"/>
              </a:rPr>
              <a:t>https://www.bloomberg.com/graphics/2015-whats-warming-the-world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29200"/>
            <a:ext cx="8153400" cy="152400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Carbon dioxide levels have fluctuated naturally in the past. Are the recent increases normal?</a:t>
            </a:r>
            <a:r>
              <a:rPr lang="en-CA" sz="4600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CA" dirty="0" smtClean="0">
                <a:solidFill>
                  <a:schemeClr val="tx1"/>
                </a:solidFill>
              </a:rPr>
              <a:t> </a:t>
            </a:r>
          </a:p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marL="514350" indent="-514350"/>
            <a:endParaRPr lang="en-CA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https://www.climate.gov/sites/default/files/paleo_CO2_2016_124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305800" cy="4114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91400" y="762000"/>
            <a:ext cx="1447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76800"/>
            <a:ext cx="8153400" cy="1524000"/>
          </a:xfrm>
        </p:spPr>
        <p:txBody>
          <a:bodyPr>
            <a:normAutofit/>
          </a:bodyPr>
          <a:lstStyle/>
          <a:p>
            <a:pPr lvl="0"/>
            <a:r>
              <a:rPr lang="en-CA" dirty="0" smtClean="0">
                <a:solidFill>
                  <a:schemeClr val="tx1"/>
                </a:solidFill>
              </a:rPr>
              <a:t>How can you measure carbon dioxide in the atmosphere 800,000 years ago?</a:t>
            </a:r>
            <a:endParaRPr lang="en-CA" sz="4600" dirty="0" smtClean="0">
              <a:solidFill>
                <a:schemeClr val="tx1"/>
              </a:solidFill>
            </a:endParaRPr>
          </a:p>
          <a:p>
            <a:pPr marL="514350" indent="-514350"/>
            <a:endParaRPr lang="en-CA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https://www.climate.gov/sites/default/files/paleo_CO2_2016_124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305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95800"/>
            <a:ext cx="8153400" cy="1905000"/>
          </a:xfrm>
        </p:spPr>
        <p:txBody>
          <a:bodyPr>
            <a:normAutofit/>
          </a:bodyPr>
          <a:lstStyle/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lvl="0"/>
            <a:r>
              <a:rPr lang="en-CA" dirty="0" smtClean="0">
                <a:solidFill>
                  <a:schemeClr val="tx1"/>
                </a:solidFill>
              </a:rPr>
              <a:t>Should the vertical axis be changed?  Explain. </a:t>
            </a:r>
          </a:p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marL="514350" indent="-514350"/>
            <a:endParaRPr lang="en-CA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https://www.climate.gov/sites/default/files/paleo_CO2_2016_124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305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8153400" cy="5334000"/>
          </a:xfrm>
        </p:spPr>
        <p:txBody>
          <a:bodyPr>
            <a:normAutofit/>
          </a:bodyPr>
          <a:lstStyle/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lvl="0"/>
            <a:r>
              <a:rPr lang="en-CA" dirty="0" smtClean="0">
                <a:solidFill>
                  <a:schemeClr val="tx1"/>
                </a:solidFill>
              </a:rPr>
              <a:t>Where is the carbon dioxide coming from? </a:t>
            </a:r>
          </a:p>
          <a:p>
            <a:pPr lvl="0"/>
            <a:endParaRPr lang="en-CA" dirty="0" smtClean="0">
              <a:solidFill>
                <a:schemeClr val="tx1"/>
              </a:solidFill>
            </a:endParaRPr>
          </a:p>
          <a:p>
            <a:pPr lvl="0"/>
            <a:r>
              <a:rPr lang="en-CA" dirty="0" smtClean="0">
                <a:solidFill>
                  <a:schemeClr val="tx1"/>
                </a:solidFill>
              </a:rPr>
              <a:t>Carbon moves around the Earth in different forms, but the total amount of carbon on the Earth does not change. </a:t>
            </a:r>
          </a:p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marL="514350" indent="-514350"/>
            <a:endParaRPr lang="en-CA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153400" cy="4876800"/>
          </a:xfrm>
        </p:spPr>
        <p:txBody>
          <a:bodyPr>
            <a:normAutofit/>
          </a:bodyPr>
          <a:lstStyle/>
          <a:p>
            <a:pPr lvl="0"/>
            <a:r>
              <a:rPr lang="en-CA" dirty="0" smtClean="0">
                <a:solidFill>
                  <a:schemeClr val="tx1"/>
                </a:solidFill>
              </a:rPr>
              <a:t>Carbon spends time in the atmosphere as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carbon dioxide</a:t>
            </a:r>
            <a:r>
              <a:rPr lang="en-CA" dirty="0" smtClean="0">
                <a:solidFill>
                  <a:schemeClr val="tx1"/>
                </a:solidFill>
              </a:rPr>
              <a:t>, in the biosphere as </a:t>
            </a:r>
            <a:r>
              <a:rPr lang="en-CA" dirty="0" smtClean="0">
                <a:solidFill>
                  <a:srgbClr val="00B050"/>
                </a:solidFill>
              </a:rPr>
              <a:t>organic matter</a:t>
            </a:r>
            <a:r>
              <a:rPr lang="en-CA" dirty="0" smtClean="0">
                <a:solidFill>
                  <a:schemeClr val="tx1"/>
                </a:solidFill>
              </a:rPr>
              <a:t>, in the hydrosphere as </a:t>
            </a:r>
            <a:r>
              <a:rPr lang="en-CA" dirty="0" smtClean="0">
                <a:solidFill>
                  <a:srgbClr val="00B0F0"/>
                </a:solidFill>
              </a:rPr>
              <a:t>carbonates </a:t>
            </a:r>
            <a:r>
              <a:rPr lang="en-CA" dirty="0" smtClean="0">
                <a:solidFill>
                  <a:schemeClr val="tx1"/>
                </a:solidFill>
              </a:rPr>
              <a:t>and </a:t>
            </a:r>
            <a:r>
              <a:rPr lang="en-CA" dirty="0" smtClean="0">
                <a:solidFill>
                  <a:srgbClr val="00B0F0"/>
                </a:solidFill>
              </a:rPr>
              <a:t>carbonic acid</a:t>
            </a:r>
            <a:r>
              <a:rPr lang="en-CA" dirty="0" smtClean="0">
                <a:solidFill>
                  <a:schemeClr val="tx1"/>
                </a:solidFill>
              </a:rPr>
              <a:t>, </a:t>
            </a:r>
            <a:r>
              <a:rPr lang="en-CA" dirty="0" smtClean="0">
                <a:solidFill>
                  <a:schemeClr val="tx1"/>
                </a:solidFill>
              </a:rPr>
              <a:t>and in the lithosphere as </a:t>
            </a:r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fossil fuels</a:t>
            </a:r>
            <a:r>
              <a:rPr lang="en-CA" dirty="0" smtClean="0">
                <a:solidFill>
                  <a:schemeClr val="tx1"/>
                </a:solidFill>
              </a:rPr>
              <a:t>. </a:t>
            </a:r>
          </a:p>
          <a:p>
            <a:pPr lvl="0"/>
            <a:endParaRPr lang="en-CA" dirty="0" smtClean="0">
              <a:solidFill>
                <a:schemeClr val="tx1"/>
              </a:solidFill>
            </a:endParaRPr>
          </a:p>
          <a:p>
            <a:pPr lvl="0"/>
            <a:r>
              <a:rPr lang="en-CA" dirty="0" smtClean="0">
                <a:solidFill>
                  <a:schemeClr val="tx1"/>
                </a:solidFill>
              </a:rPr>
              <a:t>Most of the carbon is stored in the lithosphere. </a:t>
            </a:r>
          </a:p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marL="514350" indent="-514350"/>
            <a:endParaRPr lang="en-CA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hmidt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086600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>
            <a:normAutofit/>
          </a:bodyPr>
          <a:lstStyle/>
          <a:p>
            <a:r>
              <a:rPr lang="en-CA" sz="3600" dirty="0" smtClean="0"/>
              <a:t>Atmospheric temperature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8153400" cy="1752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b="1" u="sng" dirty="0" smtClean="0">
                <a:solidFill>
                  <a:schemeClr val="tx1"/>
                </a:solidFill>
              </a:rPr>
              <a:t>PI</a:t>
            </a:r>
            <a:r>
              <a:rPr lang="en-CA" b="1" dirty="0" smtClean="0">
                <a:solidFill>
                  <a:schemeClr val="tx1"/>
                </a:solidFill>
              </a:rPr>
              <a:t>: </a:t>
            </a:r>
            <a:r>
              <a:rPr lang="en-CA" dirty="0" smtClean="0">
                <a:solidFill>
                  <a:schemeClr val="tx1"/>
                </a:solidFill>
              </a:rPr>
              <a:t>Determining temperature on a global scale requires averaging thousands of local measurements. Each model uses slightly different data sets and methodologies.</a:t>
            </a:r>
            <a:endParaRPr lang="en-CA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67400" y="609600"/>
            <a:ext cx="1828800" cy="3048000"/>
            <a:chOff x="5867400" y="609600"/>
            <a:chExt cx="1828800" cy="3048000"/>
          </a:xfrm>
        </p:grpSpPr>
        <p:sp>
          <p:nvSpPr>
            <p:cNvPr id="5" name="Rectangle 4"/>
            <p:cNvSpPr/>
            <p:nvPr/>
          </p:nvSpPr>
          <p:spPr>
            <a:xfrm>
              <a:off x="5867400" y="914400"/>
              <a:ext cx="182880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0400" y="609600"/>
              <a:ext cx="68580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153400" cy="5791200"/>
          </a:xfrm>
        </p:spPr>
        <p:txBody>
          <a:bodyPr>
            <a:normAutofit/>
          </a:bodyPr>
          <a:lstStyle/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lvl="0"/>
            <a:r>
              <a:rPr lang="en-CA" dirty="0" smtClean="0">
                <a:solidFill>
                  <a:schemeClr val="tx1"/>
                </a:solidFill>
              </a:rPr>
              <a:t>Where is carbon decreasing?</a:t>
            </a:r>
          </a:p>
          <a:p>
            <a:pPr marL="1828800" lvl="2" indent="-914400" algn="l">
              <a:buAutoNum type="alphaUcParenR"/>
            </a:pPr>
            <a:r>
              <a:rPr lang="en-CA" sz="3200" dirty="0" smtClean="0">
                <a:solidFill>
                  <a:schemeClr val="bg1">
                    <a:lumMod val="75000"/>
                  </a:schemeClr>
                </a:solidFill>
              </a:rPr>
              <a:t>atmosphere</a:t>
            </a:r>
          </a:p>
          <a:p>
            <a:pPr marL="1828800" lvl="2" indent="-914400" algn="l">
              <a:buAutoNum type="alphaUcParenR"/>
            </a:pPr>
            <a:r>
              <a:rPr lang="en-CA" sz="3200" dirty="0" smtClean="0">
                <a:solidFill>
                  <a:srgbClr val="00B050"/>
                </a:solidFill>
              </a:rPr>
              <a:t>biosphere</a:t>
            </a:r>
          </a:p>
          <a:p>
            <a:pPr marL="1828800" lvl="2" indent="-914400" algn="l">
              <a:buAutoNum type="alphaUcParenR"/>
            </a:pPr>
            <a:r>
              <a:rPr lang="en-CA" sz="3200" dirty="0" smtClean="0">
                <a:solidFill>
                  <a:schemeClr val="accent6">
                    <a:lumMod val="50000"/>
                  </a:schemeClr>
                </a:solidFill>
              </a:rPr>
              <a:t>lithosphere</a:t>
            </a:r>
          </a:p>
          <a:p>
            <a:pPr marL="1828800" lvl="2" indent="-914400" algn="l">
              <a:buAutoNum type="alphaUcParenR"/>
            </a:pPr>
            <a:r>
              <a:rPr lang="en-CA" sz="3200" dirty="0" smtClean="0">
                <a:solidFill>
                  <a:srgbClr val="00B0F0"/>
                </a:solidFill>
              </a:rPr>
              <a:t>hydrosphere</a:t>
            </a:r>
          </a:p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marL="514350" indent="-514350"/>
            <a:endParaRPr lang="en-CA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153400" cy="1752600"/>
          </a:xfrm>
        </p:spPr>
        <p:txBody>
          <a:bodyPr>
            <a:normAutofit fontScale="92500" lnSpcReduction="10000"/>
          </a:bodyPr>
          <a:lstStyle/>
          <a:p>
            <a:pPr lvl="0"/>
            <a:endParaRPr lang="en-CA" sz="3800" dirty="0" smtClean="0">
              <a:solidFill>
                <a:schemeClr val="tx1"/>
              </a:solidFill>
            </a:endParaRPr>
          </a:p>
          <a:p>
            <a:pPr lvl="0"/>
            <a:r>
              <a:rPr lang="en-CA" sz="3800" dirty="0" smtClean="0">
                <a:solidFill>
                  <a:schemeClr val="tx1"/>
                </a:solidFill>
              </a:rPr>
              <a:t>Does this show causation or correlation? Explain.</a:t>
            </a:r>
          </a:p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marL="514350" indent="-514350"/>
            <a:endParaRPr lang="en-CA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https://skepticalscience.com/images/CO2-Emissions-vs-Levels.gif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0198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8001000" cy="1981200"/>
          </a:xfrm>
        </p:spPr>
        <p:txBody>
          <a:bodyPr>
            <a:normAutofit/>
          </a:bodyPr>
          <a:lstStyle/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lvl="0" algn="l"/>
            <a:r>
              <a:rPr lang="en-CA" dirty="0" smtClean="0">
                <a:solidFill>
                  <a:schemeClr val="tx1"/>
                </a:solidFill>
              </a:rPr>
              <a:t>What does the decrease in oxygen suggest? </a:t>
            </a:r>
          </a:p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marL="514350" indent="-514350"/>
            <a:endParaRPr lang="en-CA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Atmospheric CO2 versus oxygen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7056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28600" y="593467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 smtClean="0"/>
              <a:t>CO</a:t>
            </a:r>
            <a:r>
              <a:rPr lang="en-CA" i="1" baseline="-25000" dirty="0" smtClean="0"/>
              <a:t>2</a:t>
            </a:r>
            <a:r>
              <a:rPr lang="en-CA" i="1" dirty="0" smtClean="0"/>
              <a:t> concentrations from Mauna Loa, Hawaii and Baring Head, New Zealand (long line)and atmospheric oxygen measurements from Alert, Canada and Cape Grim, Australia (short lines) (</a:t>
            </a:r>
            <a:r>
              <a:rPr lang="en-CA" i="1" dirty="0" smtClean="0">
                <a:hlinkClick r:id="rId3"/>
              </a:rPr>
              <a:t>IPCC AR4 2.3.1</a:t>
            </a:r>
            <a:r>
              <a:rPr lang="en-CA" i="1" dirty="0" smtClean="0"/>
              <a:t> adapted from </a:t>
            </a:r>
            <a:r>
              <a:rPr lang="en-CA" i="1" dirty="0" smtClean="0">
                <a:hlinkClick r:id="rId4"/>
              </a:rPr>
              <a:t>Manning 2006</a:t>
            </a:r>
            <a:r>
              <a:rPr lang="en-CA" i="1" dirty="0" smtClean="0"/>
              <a:t>).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153400" cy="5486400"/>
          </a:xfrm>
        </p:spPr>
        <p:txBody>
          <a:bodyPr>
            <a:normAutofit/>
          </a:bodyPr>
          <a:lstStyle/>
          <a:p>
            <a:pPr lvl="0"/>
            <a:r>
              <a:rPr lang="en-CA" sz="4400" dirty="0" smtClean="0">
                <a:solidFill>
                  <a:schemeClr val="tx1"/>
                </a:solidFill>
              </a:rPr>
              <a:t>Watch </a:t>
            </a:r>
            <a:r>
              <a:rPr lang="en-CA" sz="4400" b="1" dirty="0" err="1" smtClean="0">
                <a:solidFill>
                  <a:schemeClr val="tx1"/>
                </a:solidFill>
              </a:rPr>
              <a:t>UQx</a:t>
            </a:r>
            <a:r>
              <a:rPr lang="en-CA" sz="4400" b="1" dirty="0" smtClean="0">
                <a:solidFill>
                  <a:schemeClr val="tx1"/>
                </a:solidFill>
              </a:rPr>
              <a:t> DENIAL101x 1.2.1.1 Consensus of Evidence</a:t>
            </a:r>
            <a:endParaRPr lang="en-CA" sz="4400" dirty="0" smtClean="0"/>
          </a:p>
          <a:p>
            <a:r>
              <a:rPr lang="en-CA" sz="4400" dirty="0" smtClean="0">
                <a:solidFill>
                  <a:schemeClr val="tx1"/>
                </a:solidFill>
              </a:rPr>
              <a:t>Many lines of evidence show that greenhouse gases are causing global warming. What data shows that this is </a:t>
            </a:r>
            <a:r>
              <a:rPr lang="en-CA" sz="4400" u="sng" dirty="0" smtClean="0">
                <a:solidFill>
                  <a:schemeClr val="tx1"/>
                </a:solidFill>
              </a:rPr>
              <a:t>caused by humans</a:t>
            </a:r>
            <a:r>
              <a:rPr lang="en-CA" sz="4400" dirty="0" smtClean="0">
                <a:solidFill>
                  <a:schemeClr val="tx1"/>
                </a:solidFill>
              </a:rPr>
              <a:t>?</a:t>
            </a:r>
            <a:endParaRPr lang="en-CA" sz="2100" dirty="0" smtClean="0">
              <a:solidFill>
                <a:schemeClr val="tx1"/>
              </a:solidFill>
            </a:endParaRPr>
          </a:p>
          <a:p>
            <a:pPr lvl="0"/>
            <a:endParaRPr lang="en-CA" sz="4400" dirty="0" smtClean="0">
              <a:solidFill>
                <a:schemeClr val="tx1"/>
              </a:solidFill>
            </a:endParaRPr>
          </a:p>
          <a:p>
            <a:pPr lvl="0"/>
            <a:r>
              <a:rPr lang="en-CA" sz="2100" u="sng" dirty="0" smtClean="0">
                <a:hlinkClick r:id="rId2"/>
              </a:rPr>
              <a:t>https://www.youtube.com/watch?time_continue=306&amp;v=5LvaGAEwxYs</a:t>
            </a:r>
            <a:endParaRPr lang="en-CA" sz="2100" dirty="0" smtClean="0">
              <a:solidFill>
                <a:schemeClr val="tx1"/>
              </a:solidFill>
            </a:endParaRPr>
          </a:p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marL="514350" indent="-514350"/>
            <a:endParaRPr lang="en-CA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153400" cy="358140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CA" sz="12800" dirty="0" smtClean="0">
                <a:solidFill>
                  <a:schemeClr val="tx1"/>
                </a:solidFill>
              </a:rPr>
              <a:t>A</a:t>
            </a:r>
            <a:r>
              <a:rPr lang="en-CA" sz="5800" dirty="0" smtClean="0">
                <a:solidFill>
                  <a:schemeClr val="tx1"/>
                </a:solidFill>
              </a:rPr>
              <a:t>					</a:t>
            </a:r>
            <a:r>
              <a:rPr lang="en-CA" sz="12800" dirty="0" smtClean="0">
                <a:solidFill>
                  <a:schemeClr val="tx1"/>
                </a:solidFill>
              </a:rPr>
              <a:t>	B</a:t>
            </a:r>
          </a:p>
          <a:p>
            <a:pPr lvl="0"/>
            <a:endParaRPr lang="en-CA" sz="5800" dirty="0" smtClean="0">
              <a:solidFill>
                <a:schemeClr val="tx1"/>
              </a:solidFill>
            </a:endParaRPr>
          </a:p>
          <a:p>
            <a:pPr lvl="0"/>
            <a:endParaRPr lang="en-CA" sz="5800" dirty="0" smtClean="0">
              <a:solidFill>
                <a:schemeClr val="tx1"/>
              </a:solidFill>
            </a:endParaRPr>
          </a:p>
          <a:p>
            <a:pPr lvl="0"/>
            <a:endParaRPr lang="en-CA" sz="5800" dirty="0" smtClean="0">
              <a:solidFill>
                <a:schemeClr val="tx1"/>
              </a:solidFill>
            </a:endParaRPr>
          </a:p>
          <a:p>
            <a:pPr lvl="0"/>
            <a:endParaRPr lang="en-CA" sz="5800" dirty="0" smtClean="0">
              <a:solidFill>
                <a:schemeClr val="tx1"/>
              </a:solidFill>
            </a:endParaRPr>
          </a:p>
          <a:p>
            <a:pPr lvl="0"/>
            <a:endParaRPr lang="en-CA" sz="5800" dirty="0" smtClean="0">
              <a:solidFill>
                <a:schemeClr val="tx1"/>
              </a:solidFill>
            </a:endParaRPr>
          </a:p>
          <a:p>
            <a:pPr lvl="0"/>
            <a:endParaRPr lang="en-CA" sz="5800" dirty="0" smtClean="0">
              <a:solidFill>
                <a:schemeClr val="tx1"/>
              </a:solidFill>
            </a:endParaRPr>
          </a:p>
          <a:p>
            <a:pPr lvl="0"/>
            <a:endParaRPr lang="en-CA" sz="5800" dirty="0" smtClean="0">
              <a:solidFill>
                <a:schemeClr val="tx1"/>
              </a:solidFill>
            </a:endParaRPr>
          </a:p>
          <a:p>
            <a:pPr lvl="0"/>
            <a:endParaRPr lang="en-CA" sz="5800" dirty="0" smtClean="0">
              <a:solidFill>
                <a:schemeClr val="tx1"/>
              </a:solidFill>
            </a:endParaRPr>
          </a:p>
          <a:p>
            <a:pPr lvl="0"/>
            <a:endParaRPr lang="en-CA" sz="5800" dirty="0" smtClean="0">
              <a:solidFill>
                <a:schemeClr val="tx1"/>
              </a:solidFill>
            </a:endParaRPr>
          </a:p>
          <a:p>
            <a:pPr lvl="0"/>
            <a:endParaRPr lang="en-CA" sz="5800" dirty="0" smtClean="0">
              <a:solidFill>
                <a:schemeClr val="tx1"/>
              </a:solidFill>
            </a:endParaRPr>
          </a:p>
          <a:p>
            <a:pPr lvl="0"/>
            <a:endParaRPr lang="en-CA" sz="5800" dirty="0" smtClean="0">
              <a:solidFill>
                <a:schemeClr val="tx1"/>
              </a:solidFill>
            </a:endParaRPr>
          </a:p>
          <a:p>
            <a:pPr lvl="0"/>
            <a:r>
              <a:rPr lang="en-CA" sz="12800" dirty="0" smtClean="0">
                <a:solidFill>
                  <a:schemeClr val="tx1"/>
                </a:solidFill>
              </a:rPr>
              <a:t>C</a:t>
            </a:r>
            <a:r>
              <a:rPr lang="en-CA" sz="5800" dirty="0" smtClean="0">
                <a:solidFill>
                  <a:schemeClr val="tx1"/>
                </a:solidFill>
              </a:rPr>
              <a:t>					</a:t>
            </a:r>
            <a:r>
              <a:rPr lang="en-CA" sz="12800" dirty="0" smtClean="0">
                <a:solidFill>
                  <a:schemeClr val="tx1"/>
                </a:solidFill>
              </a:rPr>
              <a:t>	D</a:t>
            </a:r>
          </a:p>
          <a:p>
            <a:pPr lvl="0"/>
            <a:endParaRPr lang="en-CA" sz="4600" dirty="0" smtClean="0">
              <a:solidFill>
                <a:schemeClr val="tx1"/>
              </a:solidFill>
            </a:endParaRPr>
          </a:p>
          <a:p>
            <a:pPr marL="514350" indent="-514350"/>
            <a:endParaRPr lang="en-CA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https://www.climate.gov/sites/default/files/paleo_CO2_2016_124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3886200" cy="2514600"/>
          </a:xfrm>
          <a:prstGeom prst="rect">
            <a:avLst/>
          </a:prstGeom>
          <a:noFill/>
        </p:spPr>
      </p:pic>
      <p:pic>
        <p:nvPicPr>
          <p:cNvPr id="5" name="Picture 4" descr="https://skepticalscience.com/images/CO2-Emissions-vs-Levels.gif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6576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tmospheric CO2 versus oxygen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41148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upload.wikimedia.org/wikipedia/commons/0/0f/Recent_Sea_Level_Rise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4290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Part 3: What are the effects of climate change?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800599"/>
          </a:xfrm>
        </p:spPr>
        <p:txBody>
          <a:bodyPr>
            <a:normAutofit/>
          </a:bodyPr>
          <a:lstStyle/>
          <a:p>
            <a:r>
              <a:rPr lang="en-CA" dirty="0" smtClean="0"/>
              <a:t>Global warming, caused by the greenhouse effect is expected to do much more than just raise temperatures. This is why scientists prefer to call the problem climate change.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153400" cy="5867400"/>
          </a:xfrm>
        </p:spPr>
        <p:txBody>
          <a:bodyPr>
            <a:normAutofit/>
          </a:bodyPr>
          <a:lstStyle/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sz="4400" b="1" dirty="0" smtClean="0">
                <a:solidFill>
                  <a:schemeClr val="tx1"/>
                </a:solidFill>
                <a:latin typeface="+mj-lt"/>
              </a:rPr>
              <a:t>Rising Sea Levels</a:t>
            </a:r>
            <a:r>
              <a:rPr lang="en-CA" sz="4400" dirty="0" smtClean="0">
                <a:solidFill>
                  <a:schemeClr val="tx1"/>
                </a:solidFill>
                <a:latin typeface="+mj-lt"/>
              </a:rPr>
              <a:t>: </a:t>
            </a:r>
          </a:p>
          <a:p>
            <a:r>
              <a:rPr lang="en-CA" sz="4400" dirty="0" smtClean="0">
                <a:solidFill>
                  <a:schemeClr val="tx1"/>
                </a:solidFill>
                <a:latin typeface="+mj-lt"/>
              </a:rPr>
              <a:t>Scientists expect the global sea level to rise by 0.50 to 1.65 m by 2100. Why will local effects vary greatly from this average? 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153400" cy="2590800"/>
          </a:xfrm>
        </p:spPr>
        <p:txBody>
          <a:bodyPr>
            <a:normAutofit/>
          </a:bodyPr>
          <a:lstStyle/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045037" y="2895600"/>
            <a:ext cx="3559637" cy="2286000"/>
            <a:chOff x="1440" y="5924"/>
            <a:chExt cx="4876" cy="1920"/>
          </a:xfrm>
        </p:grpSpPr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440" y="5924"/>
              <a:ext cx="4876" cy="19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3425" y="6731"/>
              <a:ext cx="2794" cy="1102"/>
              <a:chOff x="3425" y="6731"/>
              <a:chExt cx="2794" cy="1102"/>
            </a:xfrm>
          </p:grpSpPr>
          <p:grpSp>
            <p:nvGrpSpPr>
              <p:cNvPr id="1030" name="Group 6"/>
              <p:cNvGrpSpPr>
                <a:grpSpLocks/>
              </p:cNvGrpSpPr>
              <p:nvPr/>
            </p:nvGrpSpPr>
            <p:grpSpPr bwMode="auto">
              <a:xfrm>
                <a:off x="3425" y="6807"/>
                <a:ext cx="2586" cy="873"/>
                <a:chOff x="3425" y="6807"/>
                <a:chExt cx="2586" cy="873"/>
              </a:xfrm>
            </p:grpSpPr>
            <p:sp>
              <p:nvSpPr>
                <p:cNvPr id="1031" name="Rectangle 7"/>
                <p:cNvSpPr>
                  <a:spLocks noChangeArrowheads="1"/>
                </p:cNvSpPr>
                <p:nvPr/>
              </p:nvSpPr>
              <p:spPr bwMode="auto">
                <a:xfrm>
                  <a:off x="3425" y="7047"/>
                  <a:ext cx="143" cy="633"/>
                </a:xfrm>
                <a:prstGeom prst="rect">
                  <a:avLst/>
                </a:prstGeom>
                <a:solidFill>
                  <a:srgbClr val="40404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032" name="Rectangle 8"/>
                <p:cNvSpPr>
                  <a:spLocks noChangeArrowheads="1"/>
                </p:cNvSpPr>
                <p:nvPr/>
              </p:nvSpPr>
              <p:spPr bwMode="auto">
                <a:xfrm>
                  <a:off x="4275" y="6960"/>
                  <a:ext cx="263" cy="633"/>
                </a:xfrm>
                <a:prstGeom prst="rect">
                  <a:avLst/>
                </a:prstGeom>
                <a:solidFill>
                  <a:srgbClr val="40404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033" name="Rectangle 9"/>
                <p:cNvSpPr>
                  <a:spLocks noChangeArrowheads="1"/>
                </p:cNvSpPr>
                <p:nvPr/>
              </p:nvSpPr>
              <p:spPr bwMode="auto">
                <a:xfrm>
                  <a:off x="5868" y="6807"/>
                  <a:ext cx="143" cy="633"/>
                </a:xfrm>
                <a:prstGeom prst="rect">
                  <a:avLst/>
                </a:prstGeom>
                <a:solidFill>
                  <a:srgbClr val="40404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1034" name="Group 10"/>
              <p:cNvGrpSpPr>
                <a:grpSpLocks/>
              </p:cNvGrpSpPr>
              <p:nvPr/>
            </p:nvGrpSpPr>
            <p:grpSpPr bwMode="auto">
              <a:xfrm>
                <a:off x="3939" y="6731"/>
                <a:ext cx="2280" cy="1102"/>
                <a:chOff x="7702" y="6491"/>
                <a:chExt cx="2280" cy="1102"/>
              </a:xfrm>
            </p:grpSpPr>
            <p:sp>
              <p:nvSpPr>
                <p:cNvPr id="1035" name="Rectangle 11"/>
                <p:cNvSpPr>
                  <a:spLocks noChangeArrowheads="1"/>
                </p:cNvSpPr>
                <p:nvPr/>
              </p:nvSpPr>
              <p:spPr bwMode="auto">
                <a:xfrm>
                  <a:off x="9839" y="6491"/>
                  <a:ext cx="143" cy="633"/>
                </a:xfrm>
                <a:prstGeom prst="rect">
                  <a:avLst/>
                </a:prstGeom>
                <a:solidFill>
                  <a:srgbClr val="40404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036" name="Rectangle 12"/>
                <p:cNvSpPr>
                  <a:spLocks noChangeArrowheads="1"/>
                </p:cNvSpPr>
                <p:nvPr/>
              </p:nvSpPr>
              <p:spPr bwMode="auto">
                <a:xfrm>
                  <a:off x="8802" y="6894"/>
                  <a:ext cx="143" cy="633"/>
                </a:xfrm>
                <a:prstGeom prst="rect">
                  <a:avLst/>
                </a:prstGeom>
                <a:solidFill>
                  <a:srgbClr val="40404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037" name="Rectangle 13"/>
                <p:cNvSpPr>
                  <a:spLocks noChangeArrowheads="1"/>
                </p:cNvSpPr>
                <p:nvPr/>
              </p:nvSpPr>
              <p:spPr bwMode="auto">
                <a:xfrm>
                  <a:off x="7702" y="6960"/>
                  <a:ext cx="240" cy="633"/>
                </a:xfrm>
                <a:prstGeom prst="rect">
                  <a:avLst/>
                </a:prstGeom>
                <a:solidFill>
                  <a:srgbClr val="40404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1440" y="7350"/>
              <a:ext cx="4876" cy="491"/>
            </a:xfrm>
            <a:prstGeom prst="triangle">
              <a:avLst>
                <a:gd name="adj" fmla="val 100000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4724400" y="2895600"/>
            <a:ext cx="3559637" cy="2286000"/>
            <a:chOff x="6480" y="5924"/>
            <a:chExt cx="4876" cy="1920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6480" y="5924"/>
              <a:ext cx="4876" cy="19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1041" name="Group 17"/>
            <p:cNvGrpSpPr>
              <a:grpSpLocks/>
            </p:cNvGrpSpPr>
            <p:nvPr/>
          </p:nvGrpSpPr>
          <p:grpSpPr bwMode="auto">
            <a:xfrm>
              <a:off x="7702" y="6491"/>
              <a:ext cx="3152" cy="1102"/>
              <a:chOff x="7702" y="6491"/>
              <a:chExt cx="3152" cy="1102"/>
            </a:xfrm>
          </p:grpSpPr>
          <p:grpSp>
            <p:nvGrpSpPr>
              <p:cNvPr id="1042" name="Group 18"/>
              <p:cNvGrpSpPr>
                <a:grpSpLocks/>
              </p:cNvGrpSpPr>
              <p:nvPr/>
            </p:nvGrpSpPr>
            <p:grpSpPr bwMode="auto">
              <a:xfrm>
                <a:off x="7702" y="6491"/>
                <a:ext cx="2280" cy="1102"/>
                <a:chOff x="7702" y="6491"/>
                <a:chExt cx="2280" cy="1102"/>
              </a:xfrm>
            </p:grpSpPr>
            <p:sp>
              <p:nvSpPr>
                <p:cNvPr id="1043" name="Rectangle 19"/>
                <p:cNvSpPr>
                  <a:spLocks noChangeArrowheads="1"/>
                </p:cNvSpPr>
                <p:nvPr/>
              </p:nvSpPr>
              <p:spPr bwMode="auto">
                <a:xfrm>
                  <a:off x="9839" y="6491"/>
                  <a:ext cx="143" cy="633"/>
                </a:xfrm>
                <a:prstGeom prst="rect">
                  <a:avLst/>
                </a:prstGeom>
                <a:solidFill>
                  <a:srgbClr val="40404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044" name="Rectangle 20"/>
                <p:cNvSpPr>
                  <a:spLocks noChangeArrowheads="1"/>
                </p:cNvSpPr>
                <p:nvPr/>
              </p:nvSpPr>
              <p:spPr bwMode="auto">
                <a:xfrm>
                  <a:off x="8802" y="6894"/>
                  <a:ext cx="143" cy="633"/>
                </a:xfrm>
                <a:prstGeom prst="rect">
                  <a:avLst/>
                </a:prstGeom>
                <a:solidFill>
                  <a:srgbClr val="40404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045" name="Rectangle 21"/>
                <p:cNvSpPr>
                  <a:spLocks noChangeArrowheads="1"/>
                </p:cNvSpPr>
                <p:nvPr/>
              </p:nvSpPr>
              <p:spPr bwMode="auto">
                <a:xfrm>
                  <a:off x="7702" y="6960"/>
                  <a:ext cx="240" cy="633"/>
                </a:xfrm>
                <a:prstGeom prst="rect">
                  <a:avLst/>
                </a:prstGeom>
                <a:solidFill>
                  <a:srgbClr val="40404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1046" name="Group 22"/>
              <p:cNvGrpSpPr>
                <a:grpSpLocks/>
              </p:cNvGrpSpPr>
              <p:nvPr/>
            </p:nvGrpSpPr>
            <p:grpSpPr bwMode="auto">
              <a:xfrm>
                <a:off x="8268" y="6567"/>
                <a:ext cx="2586" cy="873"/>
                <a:chOff x="3425" y="6807"/>
                <a:chExt cx="2586" cy="873"/>
              </a:xfrm>
            </p:grpSpPr>
            <p:sp>
              <p:nvSpPr>
                <p:cNvPr id="1047" name="Rectangle 23"/>
                <p:cNvSpPr>
                  <a:spLocks noChangeArrowheads="1"/>
                </p:cNvSpPr>
                <p:nvPr/>
              </p:nvSpPr>
              <p:spPr bwMode="auto">
                <a:xfrm>
                  <a:off x="3425" y="7047"/>
                  <a:ext cx="143" cy="633"/>
                </a:xfrm>
                <a:prstGeom prst="rect">
                  <a:avLst/>
                </a:prstGeom>
                <a:solidFill>
                  <a:srgbClr val="40404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048" name="Rectangle 24"/>
                <p:cNvSpPr>
                  <a:spLocks noChangeArrowheads="1"/>
                </p:cNvSpPr>
                <p:nvPr/>
              </p:nvSpPr>
              <p:spPr bwMode="auto">
                <a:xfrm>
                  <a:off x="4275" y="6960"/>
                  <a:ext cx="263" cy="633"/>
                </a:xfrm>
                <a:prstGeom prst="rect">
                  <a:avLst/>
                </a:prstGeom>
                <a:solidFill>
                  <a:srgbClr val="40404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1049" name="Rectangle 25"/>
                <p:cNvSpPr>
                  <a:spLocks noChangeArrowheads="1"/>
                </p:cNvSpPr>
                <p:nvPr/>
              </p:nvSpPr>
              <p:spPr bwMode="auto">
                <a:xfrm>
                  <a:off x="5868" y="6807"/>
                  <a:ext cx="143" cy="633"/>
                </a:xfrm>
                <a:prstGeom prst="rect">
                  <a:avLst/>
                </a:prstGeom>
                <a:solidFill>
                  <a:srgbClr val="40404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6480" y="6731"/>
              <a:ext cx="4876" cy="1113"/>
            </a:xfrm>
            <a:prstGeom prst="triangle">
              <a:avLst>
                <a:gd name="adj" fmla="val 100000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1066800" y="4953000"/>
            <a:ext cx="3559637" cy="195263"/>
          </a:xfrm>
          <a:prstGeom prst="rect">
            <a:avLst/>
          </a:prstGeom>
          <a:solidFill>
            <a:srgbClr val="00B0F0">
              <a:alpha val="44000"/>
            </a:srgb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4746163" y="4953000"/>
            <a:ext cx="3559637" cy="195263"/>
          </a:xfrm>
          <a:prstGeom prst="rect">
            <a:avLst/>
          </a:prstGeom>
          <a:solidFill>
            <a:srgbClr val="00B0F0">
              <a:alpha val="54000"/>
            </a:srgb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32" name="Group 31"/>
          <p:cNvGrpSpPr/>
          <p:nvPr/>
        </p:nvGrpSpPr>
        <p:grpSpPr>
          <a:xfrm>
            <a:off x="1045037" y="4572000"/>
            <a:ext cx="7217237" cy="576263"/>
            <a:chOff x="990600" y="2514600"/>
            <a:chExt cx="7217237" cy="576263"/>
          </a:xfrm>
        </p:grpSpPr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990600" y="2514600"/>
              <a:ext cx="3559637" cy="576263"/>
            </a:xfrm>
            <a:prstGeom prst="rect">
              <a:avLst/>
            </a:prstGeom>
            <a:solidFill>
              <a:srgbClr val="00B0F0">
                <a:alpha val="44000"/>
              </a:srgbClr>
            </a:solidFill>
            <a:ln w="9525">
              <a:solidFill>
                <a:srgbClr val="A5A5A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4648200" y="2514600"/>
              <a:ext cx="3559637" cy="576263"/>
            </a:xfrm>
            <a:prstGeom prst="rect">
              <a:avLst/>
            </a:prstGeom>
            <a:solidFill>
              <a:srgbClr val="00B0F0">
                <a:alpha val="44000"/>
              </a:srgbClr>
            </a:solidFill>
            <a:ln w="9525">
              <a:solidFill>
                <a:srgbClr val="A5A5A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34" name="Subtitle 2"/>
          <p:cNvSpPr txBox="1">
            <a:spLocks/>
          </p:cNvSpPr>
          <p:nvPr/>
        </p:nvSpPr>
        <p:spPr>
          <a:xfrm>
            <a:off x="533400" y="3429000"/>
            <a:ext cx="81534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90600" y="8382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smtClean="0"/>
              <a:t>The same rise in global sea level can have very different effects locally.  Why?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066800" y="3505200"/>
            <a:ext cx="4114800" cy="685800"/>
            <a:chOff x="1066800" y="3505200"/>
            <a:chExt cx="4114800" cy="685800"/>
          </a:xfrm>
        </p:grpSpPr>
        <p:sp>
          <p:nvSpPr>
            <p:cNvPr id="36" name="Right Arrow 35"/>
            <p:cNvSpPr/>
            <p:nvPr/>
          </p:nvSpPr>
          <p:spPr>
            <a:xfrm>
              <a:off x="1066800" y="3505200"/>
              <a:ext cx="1447800" cy="685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4724400" y="3733800"/>
              <a:ext cx="4572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48844E-6 L 1.38889E-6 -0.0222 " pathEditMode="relative" ptsTypes="AA">
                                      <p:cBhvr>
                                        <p:cTn id="1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153400" cy="5867400"/>
          </a:xfrm>
        </p:spPr>
        <p:txBody>
          <a:bodyPr>
            <a:normAutofit/>
          </a:bodyPr>
          <a:lstStyle/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pPr lvl="0"/>
            <a:r>
              <a:rPr lang="en-CA" dirty="0" smtClean="0">
                <a:solidFill>
                  <a:schemeClr val="tx1"/>
                </a:solidFill>
              </a:rPr>
              <a:t>Go to </a:t>
            </a:r>
            <a:r>
              <a:rPr lang="en-CA" dirty="0" smtClean="0">
                <a:hlinkClick r:id="rId2"/>
              </a:rPr>
              <a:t>https://ss2.climatecentral.org/</a:t>
            </a:r>
            <a:r>
              <a:rPr lang="en-CA" dirty="0" smtClean="0"/>
              <a:t> </a:t>
            </a:r>
          </a:p>
          <a:p>
            <a:pPr lvl="0"/>
            <a:r>
              <a:rPr lang="en-CA" dirty="0" smtClean="0">
                <a:solidFill>
                  <a:schemeClr val="tx1"/>
                </a:solidFill>
              </a:rPr>
              <a:t>What will happen if global sea levels rise by </a:t>
            </a:r>
          </a:p>
          <a:p>
            <a:pPr lvl="0"/>
            <a:r>
              <a:rPr lang="en-CA" dirty="0" smtClean="0">
                <a:solidFill>
                  <a:schemeClr val="tx1"/>
                </a:solidFill>
              </a:rPr>
              <a:t>1.5 m in Toronto? In Vancouver?</a:t>
            </a:r>
          </a:p>
          <a:p>
            <a:pPr lvl="0"/>
            <a:r>
              <a:rPr lang="en-CA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CA" dirty="0" smtClean="0">
                <a:solidFill>
                  <a:schemeClr val="tx1"/>
                </a:solidFill>
              </a:rPr>
              <a:t>What cities outside of Canada will be most affected? Explain. </a:t>
            </a: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hmidt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086600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>
            <a:normAutofit/>
          </a:bodyPr>
          <a:lstStyle/>
          <a:p>
            <a:r>
              <a:rPr lang="en-CA" sz="3600" dirty="0" smtClean="0"/>
              <a:t>Atmospheric temperature</a:t>
            </a:r>
            <a:endParaRPr lang="en-CA" sz="3600" dirty="0"/>
          </a:p>
        </p:txBody>
      </p:sp>
      <p:grpSp>
        <p:nvGrpSpPr>
          <p:cNvPr id="4" name="Group 8"/>
          <p:cNvGrpSpPr/>
          <p:nvPr/>
        </p:nvGrpSpPr>
        <p:grpSpPr>
          <a:xfrm>
            <a:off x="5867400" y="609600"/>
            <a:ext cx="1828800" cy="3048000"/>
            <a:chOff x="5867400" y="609600"/>
            <a:chExt cx="1828800" cy="3048000"/>
          </a:xfrm>
        </p:grpSpPr>
        <p:sp>
          <p:nvSpPr>
            <p:cNvPr id="5" name="Rectangle 4"/>
            <p:cNvSpPr/>
            <p:nvPr/>
          </p:nvSpPr>
          <p:spPr>
            <a:xfrm>
              <a:off x="5867400" y="914400"/>
              <a:ext cx="182880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0400" y="609600"/>
              <a:ext cx="68580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Subtitle 2"/>
          <p:cNvSpPr txBox="1">
            <a:spLocks/>
          </p:cNvSpPr>
          <p:nvPr/>
        </p:nvSpPr>
        <p:spPr>
          <a:xfrm>
            <a:off x="381000" y="4419600"/>
            <a:ext cx="8153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this data convincing? Explain.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8153400" cy="54864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tx1"/>
                </a:solidFill>
              </a:rPr>
              <a:t>Extreme Weather: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Warmer temperatures will increase the evaporation of water. The atmosphere already holds 4% more water than it did 40 years ago. The increased evaporation will increase the frequency and intensity of 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CA" dirty="0" smtClean="0">
                <a:solidFill>
                  <a:schemeClr val="tx1"/>
                </a:solidFill>
              </a:rPr>
              <a:t>	A) droughts			B) fires	</a:t>
            </a:r>
          </a:p>
          <a:p>
            <a:pPr marL="514350" indent="-514350" algn="l"/>
            <a:r>
              <a:rPr lang="en-CA" dirty="0" smtClean="0">
                <a:solidFill>
                  <a:schemeClr val="tx1"/>
                </a:solidFill>
              </a:rPr>
              <a:t>	C) snowfall 			D) rainfall</a:t>
            </a: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8153400" cy="54864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tx1"/>
                </a:solidFill>
              </a:rPr>
              <a:t>Extreme Weather: </a:t>
            </a:r>
          </a:p>
          <a:p>
            <a:pPr lvl="0"/>
            <a:endParaRPr lang="en-CA" dirty="0" smtClean="0">
              <a:solidFill>
                <a:schemeClr val="tx1"/>
              </a:solidFill>
            </a:endParaRPr>
          </a:p>
          <a:p>
            <a:pPr lvl="0"/>
            <a:r>
              <a:rPr lang="en-CA" dirty="0" smtClean="0">
                <a:solidFill>
                  <a:schemeClr val="tx1"/>
                </a:solidFill>
              </a:rPr>
              <a:t>Storm surges are the temporary raising of water level caused by low pressures during a storm. There is going to be more damage from storm surges and flooding because of  </a:t>
            </a:r>
          </a:p>
          <a:p>
            <a:pPr lvl="0"/>
            <a:endParaRPr lang="en-CA" dirty="0" smtClean="0">
              <a:solidFill>
                <a:schemeClr val="tx1"/>
              </a:solidFill>
            </a:endParaRPr>
          </a:p>
          <a:p>
            <a:pPr marL="514350" lvl="0" indent="-514350">
              <a:buAutoNum type="alphaUcParenR"/>
            </a:pPr>
            <a:r>
              <a:rPr lang="en-CA" dirty="0" smtClean="0">
                <a:solidFill>
                  <a:schemeClr val="tx1"/>
                </a:solidFill>
              </a:rPr>
              <a:t>higher sea levels		B) stronger winds</a:t>
            </a:r>
          </a:p>
          <a:p>
            <a:pPr marL="514350" lvl="0" indent="-514350" algn="l"/>
            <a:r>
              <a:rPr lang="en-CA" dirty="0" smtClean="0">
                <a:solidFill>
                  <a:schemeClr val="tx1"/>
                </a:solidFill>
              </a:rPr>
              <a:t>   C) heavier rainfall		   D) all three</a:t>
            </a:r>
          </a:p>
          <a:p>
            <a:endParaRPr lang="en-CA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153400" cy="21336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Does this graph show more extreme weather?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 descr="Observed U.S. Trends in Heavy Precipita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391400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86600" y="1600200"/>
            <a:ext cx="10668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534400" cy="54864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Many effects form </a:t>
            </a:r>
            <a:r>
              <a:rPr lang="en-CA" b="1" dirty="0" smtClean="0">
                <a:solidFill>
                  <a:schemeClr val="tx1"/>
                </a:solidFill>
              </a:rPr>
              <a:t>feedback loops</a:t>
            </a:r>
            <a:r>
              <a:rPr lang="en-CA" dirty="0" smtClean="0">
                <a:solidFill>
                  <a:schemeClr val="tx1"/>
                </a:solidFill>
              </a:rPr>
              <a:t> that can accelerate or decelerate climate change. Which of the following will </a:t>
            </a:r>
            <a:r>
              <a:rPr lang="en-CA" u="sng" dirty="0" smtClean="0">
                <a:solidFill>
                  <a:schemeClr val="tx1"/>
                </a:solidFill>
              </a:rPr>
              <a:t>not</a:t>
            </a:r>
            <a:r>
              <a:rPr lang="en-CA" dirty="0" smtClean="0">
                <a:solidFill>
                  <a:schemeClr val="tx1"/>
                </a:solidFill>
              </a:rPr>
              <a:t> speed up climate change?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pPr algn="l"/>
            <a:r>
              <a:rPr lang="en-CA" dirty="0" smtClean="0">
                <a:solidFill>
                  <a:schemeClr val="tx1"/>
                </a:solidFill>
              </a:rPr>
              <a:t>    A) Melting permafrost releases methane.</a:t>
            </a:r>
          </a:p>
          <a:p>
            <a:pPr algn="l"/>
            <a:r>
              <a:rPr lang="en-CA" dirty="0" smtClean="0">
                <a:solidFill>
                  <a:schemeClr val="tx1"/>
                </a:solidFill>
              </a:rPr>
              <a:t>    B) Melting snow and ice decreases reflection.</a:t>
            </a:r>
          </a:p>
          <a:p>
            <a:pPr algn="l"/>
            <a:r>
              <a:rPr lang="en-CA" dirty="0" smtClean="0">
                <a:solidFill>
                  <a:schemeClr val="tx1"/>
                </a:solidFill>
              </a:rPr>
              <a:t>    C) Warmer air causes more evaporation.</a:t>
            </a:r>
          </a:p>
          <a:p>
            <a:pPr algn="l"/>
            <a:r>
              <a:rPr lang="en-CA" dirty="0" smtClean="0">
                <a:solidFill>
                  <a:schemeClr val="tx1"/>
                </a:solidFill>
              </a:rPr>
              <a:t>    D) The oceans dissolve more </a:t>
            </a:r>
            <a:r>
              <a:rPr lang="en-CA" dirty="0" smtClean="0">
                <a:solidFill>
                  <a:schemeClr val="tx1"/>
                </a:solidFill>
              </a:rPr>
              <a:t>carbon.</a:t>
            </a:r>
            <a:endParaRPr lang="en-CA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534400" cy="54864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Warmer oceans dissolve more </a:t>
            </a:r>
            <a:r>
              <a:rPr lang="en-CA" dirty="0" smtClean="0">
                <a:solidFill>
                  <a:schemeClr val="tx1"/>
                </a:solidFill>
              </a:rPr>
              <a:t>carbon. This becomes carbonic acid.</a:t>
            </a:r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b="1" u="sng" dirty="0" smtClean="0">
                <a:solidFill>
                  <a:srgbClr val="FF0000"/>
                </a:solidFill>
              </a:rPr>
              <a:t>PI: </a:t>
            </a:r>
            <a:r>
              <a:rPr lang="en-CA" dirty="0" smtClean="0">
                <a:solidFill>
                  <a:schemeClr val="tx1"/>
                </a:solidFill>
              </a:rPr>
              <a:t>Blow into bromothymol blue.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Place </a:t>
            </a:r>
            <a:r>
              <a:rPr lang="en-CA" dirty="0" smtClean="0">
                <a:solidFill>
                  <a:schemeClr val="tx1"/>
                </a:solidFill>
              </a:rPr>
              <a:t>calcium carbonate (chalk) </a:t>
            </a:r>
            <a:r>
              <a:rPr lang="en-CA" dirty="0" smtClean="0">
                <a:solidFill>
                  <a:schemeClr val="tx1"/>
                </a:solidFill>
              </a:rPr>
              <a:t>in vinegar. 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How will more </a:t>
            </a:r>
            <a:r>
              <a:rPr lang="en-CA" dirty="0" smtClean="0">
                <a:solidFill>
                  <a:schemeClr val="tx1"/>
                </a:solidFill>
              </a:rPr>
              <a:t>carbonic acid </a:t>
            </a:r>
            <a:r>
              <a:rPr lang="en-CA" dirty="0" smtClean="0">
                <a:solidFill>
                  <a:schemeClr val="tx1"/>
                </a:solidFill>
              </a:rPr>
              <a:t>affect the ocean ecosystems?</a:t>
            </a: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534400" cy="1524000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A container of water was placed over a glass of hot water (left) and an empty glass (right). Red food colouring was added at the bottom left with a dropper and a green ice cube was put on the top right. What happens and why?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Roberta\Documents\profDevelopment\OTF\2018\My Sessions\Climate Change\convection st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4165600" cy="3124200"/>
          </a:xfrm>
          <a:prstGeom prst="rect">
            <a:avLst/>
          </a:prstGeom>
          <a:noFill/>
        </p:spPr>
      </p:pic>
      <p:pic>
        <p:nvPicPr>
          <p:cNvPr id="1027" name="Picture 3" descr="C:\Users\Roberta\Documents\profDevelopment\OTF\2018\My Sessions\Climate Change\convection 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4165600" cy="3124200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81000" y="55626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drives the ocean currents?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3200" dirty="0" smtClean="0"/>
              <a:t>A) cold water sinking  </a:t>
            </a:r>
            <a:r>
              <a:rPr lang="en-CA" sz="3200" smtClean="0"/>
              <a:t>	B</a:t>
            </a:r>
            <a:r>
              <a:rPr lang="en-CA" sz="3200" dirty="0" smtClean="0"/>
              <a:t>) hot water rising	</a:t>
            </a:r>
            <a:r>
              <a:rPr lang="en-CA" sz="3200" smtClean="0"/>
              <a:t> 	C</a:t>
            </a:r>
            <a:r>
              <a:rPr lang="en-CA" sz="3200" dirty="0" smtClean="0"/>
              <a:t>) both</a:t>
            </a: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534400" cy="60960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Warmer ocean surfaces reduce upwelling. Why?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The warmer water is less dense and a greater push is needed to bring the colder water up. 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Less upwelling means less nutrients coming to the surface and less phytoplankton which are responsible for over half of the earth’s photosynthesis. 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Does this form a feedback loop?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76800"/>
            <a:ext cx="8839200" cy="19812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How much of Europe is further north than Toronto?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The Gulf Stream is driven by cold salty water sinking in the Arctic. What will change? 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979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6430089"/>
            <a:ext cx="4724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http://www.robinsonlibrary.com/geography/oceanography/dynamics/gulf.htm</a:t>
            </a:r>
            <a:r>
              <a:rPr kumimoji="0" lang="en-C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rc 5"/>
          <p:cNvSpPr/>
          <p:nvPr/>
        </p:nvSpPr>
        <p:spPr>
          <a:xfrm flipV="1">
            <a:off x="609600" y="-1524000"/>
            <a:ext cx="7924800" cy="4038600"/>
          </a:xfrm>
          <a:prstGeom prst="arc">
            <a:avLst>
              <a:gd name="adj1" fmla="val 10841469"/>
              <a:gd name="adj2" fmla="val 0"/>
            </a:avLst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Part 4: How can we slow climate change?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57200" y="999783"/>
            <a:ext cx="82296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There have been other global environmental problems in the past.</a:t>
            </a:r>
            <a:r>
              <a:rPr kumimoji="0" lang="en-CA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Describe how each</a:t>
            </a:r>
            <a:r>
              <a:rPr kumimoji="0" lang="en-CA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of these problems have been solved (</a:t>
            </a:r>
            <a:r>
              <a:rPr lang="en-CA" sz="3200" dirty="0" smtClean="0">
                <a:latin typeface="+mj-lt"/>
                <a:ea typeface="Calibri" pitchFamily="34" charset="0"/>
                <a:cs typeface="Times New Roman" pitchFamily="18" charset="0"/>
              </a:rPr>
              <a:t>mostly)</a:t>
            </a:r>
            <a:r>
              <a:rPr kumimoji="0" lang="en-CA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; </a:t>
            </a:r>
            <a:endParaRPr kumimoji="0" lang="en-C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C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lang="en-CA" sz="3200" dirty="0" smtClean="0">
                <a:latin typeface="+mj-lt"/>
                <a:ea typeface="Calibri" pitchFamily="34" charset="0"/>
                <a:cs typeface="Times New Roman" pitchFamily="18" charset="0"/>
              </a:rPr>
              <a:t>Acid precipitation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C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3200" dirty="0" smtClean="0">
                <a:latin typeface="+mj-lt"/>
                <a:ea typeface="Calibri" pitchFamily="34" charset="0"/>
                <a:cs typeface="Times New Roman" pitchFamily="18" charset="0"/>
              </a:rPr>
              <a:t>2) Depletion of o</a:t>
            </a: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zone in the upper atmosphere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https://www.telegraph.co.uk/science/2018/01/05/hole-ozone-layer-has-shrunk-thanks-ban-cfcs-nasa-confirms/</a:t>
            </a:r>
            <a:endParaRPr kumimoji="0" lang="en-C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3)</a:t>
            </a:r>
            <a:r>
              <a:rPr kumimoji="0" lang="en-CA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lang="en-CA" sz="3200" dirty="0" smtClean="0">
                <a:latin typeface="+mj-lt"/>
                <a:cs typeface="Arial" pitchFamily="34" charset="0"/>
              </a:rPr>
              <a:t>Population Explosion </a:t>
            </a:r>
            <a:r>
              <a:rPr lang="en-CA" sz="1200" dirty="0" smtClean="0">
                <a:latin typeface="+mj-lt"/>
                <a:cs typeface="Arial" pitchFamily="34" charset="0"/>
                <a:hlinkClick r:id="rId3"/>
              </a:rPr>
              <a:t>https://www.ted.com/talks/hans_rosling_religions_and_babies/transcript?language=en</a:t>
            </a:r>
            <a:r>
              <a:rPr lang="en-CA" sz="1200" dirty="0" smtClean="0">
                <a:latin typeface="+mj-lt"/>
                <a:cs typeface="Arial" pitchFamily="34" charset="0"/>
              </a:rPr>
              <a:t> </a:t>
            </a:r>
            <a:endParaRPr kumimoji="0" lang="en-C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8153400" cy="1752600"/>
          </a:xfrm>
        </p:spPr>
        <p:txBody>
          <a:bodyPr/>
          <a:lstStyle/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In what year would you have been convinced?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A) 1950	B) 1970	C) 1990	D) 2010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6" name="Picture 5" descr="schmidt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086600" cy="4419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Atmospheric temperature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153400" cy="3200400"/>
          </a:xfrm>
        </p:spPr>
        <p:txBody>
          <a:bodyPr>
            <a:normAutofit/>
          </a:bodyPr>
          <a:lstStyle/>
          <a:p>
            <a:pPr lvl="0"/>
            <a:r>
              <a:rPr lang="en-CA" dirty="0" smtClean="0">
                <a:solidFill>
                  <a:schemeClr val="tx1"/>
                </a:solidFill>
              </a:rPr>
              <a:t>In the next 50 years, the carbon emitted into the atmosphere is expected to double.  What would it take to stop this growth? </a:t>
            </a:r>
          </a:p>
          <a:p>
            <a:pPr lvl="0"/>
            <a:r>
              <a:rPr lang="en-CA" u="sng" dirty="0" smtClean="0">
                <a:hlinkClick r:id="rId2"/>
              </a:rPr>
              <a:t>www.</a:t>
            </a:r>
            <a:r>
              <a:rPr lang="en-CA" b="1" u="sng" dirty="0" smtClean="0">
                <a:hlinkClick r:id="rId2"/>
              </a:rPr>
              <a:t>explainingclimatechange.ca</a:t>
            </a:r>
            <a:r>
              <a:rPr lang="en-CA" u="sng" dirty="0" smtClean="0">
                <a:hlinkClick r:id="rId2"/>
              </a:rPr>
              <a:t>/Climate%20Change/javascript/Stabilization%20Wedges/stabilizationWedges.html</a:t>
            </a:r>
            <a:endParaRPr lang="en-CA" dirty="0" smtClean="0"/>
          </a:p>
          <a:p>
            <a:endParaRPr lang="en-CA" dirty="0" smtClean="0">
              <a:solidFill>
                <a:schemeClr val="tx1"/>
              </a:solidFill>
            </a:endParaRPr>
          </a:p>
        </p:txBody>
      </p:sp>
      <p:sp>
        <p:nvSpPr>
          <p:cNvPr id="63490" name="AutoShape 2" descr="data:image/png;base64,iVBORw0KGgoAAAANSUhEUgAAANwAAADcCAYAAAAbWs+BAAAE8ElEQVR4Xu3TQQ0AAAgDMebfNC7uVQwsabidI0AgE1i2ZIgAgROcJ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4AHU+QDdYXJ5N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3492" name="AutoShape 4" descr="data:image/png;base64,iVBORw0KGgoAAAANSUhEUgAAANwAAADcCAYAAAAbWs+BAAAE8ElEQVR4Xu3TQQ0AAAgDMebfNC7uVQwsabidI0AgE1i2ZIgAgROcJ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4AHU+QDdYXJ5N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3494" name="AutoShape 6" descr="data:image/png;base64,iVBORw0KGgoAAAANSUhEUgAAANwAAADcCAYAAAAbWs+BAAAE8ElEQVR4Xu3TQQ0AAAgDMebfNC7uVQwsabidI0AgE1i2ZIgAgROcJ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QHB+gEAoILgQ2xQBwfkBAqGA4EJsUwQE5wcIhAKCC7FNERCcHyAQCgguxDZF4AHU+QDdYXJ5N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49" name="Group 48"/>
          <p:cNvGrpSpPr/>
          <p:nvPr/>
        </p:nvGrpSpPr>
        <p:grpSpPr>
          <a:xfrm>
            <a:off x="2209800" y="4038600"/>
            <a:ext cx="4038600" cy="2438400"/>
            <a:chOff x="2057400" y="3810000"/>
            <a:chExt cx="4038600" cy="24384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133600" y="3962400"/>
              <a:ext cx="0" cy="2209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6172200"/>
              <a:ext cx="39624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133600" y="5029200"/>
              <a:ext cx="3962400" cy="1143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133600" y="5638800"/>
              <a:ext cx="3962400" cy="533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133600" y="3810000"/>
              <a:ext cx="3962400" cy="2362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209800" y="5334000"/>
              <a:ext cx="3886200" cy="76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057400" y="4724400"/>
              <a:ext cx="4038600" cy="152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209800" y="5943600"/>
              <a:ext cx="3886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133600" y="4419600"/>
              <a:ext cx="3962400" cy="1752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133600" y="4114800"/>
              <a:ext cx="3962400" cy="205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Isosceles Triangle 49"/>
          <p:cNvSpPr/>
          <p:nvPr/>
        </p:nvSpPr>
        <p:spPr>
          <a:xfrm>
            <a:off x="2209800" y="6096000"/>
            <a:ext cx="4038600" cy="304800"/>
          </a:xfrm>
          <a:prstGeom prst="triangle">
            <a:avLst>
              <a:gd name="adj" fmla="val 99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153400" cy="5791200"/>
          </a:xfrm>
        </p:spPr>
        <p:txBody>
          <a:bodyPr>
            <a:normAutofit fontScale="70000" lnSpcReduction="20000"/>
          </a:bodyPr>
          <a:lstStyle/>
          <a:p>
            <a:r>
              <a:rPr lang="en-CA" b="1" dirty="0" smtClean="0">
                <a:solidFill>
                  <a:schemeClr val="tx1"/>
                </a:solidFill>
              </a:rPr>
              <a:t>Vehicle Efficiency and Use</a:t>
            </a:r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Which has the greatest impact by itself?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What is the greatest combined reduction?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What causes the realistic limits?</a:t>
            </a:r>
            <a:r>
              <a:rPr lang="en-CA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CA" b="1" dirty="0" smtClean="0">
                <a:solidFill>
                  <a:schemeClr val="tx1"/>
                </a:solidFill>
              </a:rPr>
              <a:t>Buildings</a:t>
            </a:r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Which has the greatest impact by itself?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What is the greatest combined reduction?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How do you make a building more efficient?</a:t>
            </a:r>
            <a:r>
              <a:rPr lang="en-CA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CA" b="1" dirty="0" err="1" smtClean="0">
                <a:solidFill>
                  <a:schemeClr val="tx1"/>
                </a:solidFill>
              </a:rPr>
              <a:t>Decarbonization</a:t>
            </a:r>
            <a:r>
              <a:rPr lang="en-CA" b="1" dirty="0" smtClean="0">
                <a:solidFill>
                  <a:schemeClr val="tx1"/>
                </a:solidFill>
              </a:rPr>
              <a:t> of Power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Which techniques are unfamiliar?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Which will have the greatest impact by itself?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What is the greatest combined reduction? </a:t>
            </a:r>
          </a:p>
          <a:p>
            <a:r>
              <a:rPr lang="en-CA" b="1" dirty="0" smtClean="0">
                <a:solidFill>
                  <a:schemeClr val="tx1"/>
                </a:solidFill>
              </a:rPr>
              <a:t>Agriculture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Why are biofuels better than fossil fuels? What are the problem with biofuels? What are the alternatives?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What is conservation tillage? How can you reduce the eight wedges to zero?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153400" cy="5791200"/>
          </a:xfrm>
        </p:spPr>
        <p:txBody>
          <a:bodyPr>
            <a:normAutofit lnSpcReduction="10000"/>
          </a:bodyPr>
          <a:lstStyle/>
          <a:p>
            <a:r>
              <a:rPr lang="en-CA" b="1" u="sng" dirty="0" smtClean="0">
                <a:solidFill>
                  <a:srgbClr val="FF0000"/>
                </a:solidFill>
                <a:latin typeface="+mj-lt"/>
              </a:rPr>
              <a:t>PI: </a:t>
            </a:r>
            <a:r>
              <a:rPr lang="en-CA" b="1" dirty="0" smtClean="0">
                <a:solidFill>
                  <a:schemeClr val="tx1"/>
                </a:solidFill>
                <a:latin typeface="+mj-lt"/>
              </a:rPr>
              <a:t>Transportation and trees</a:t>
            </a:r>
          </a:p>
          <a:p>
            <a:pPr lvl="0"/>
            <a:endParaRPr lang="en-CA" smtClean="0">
              <a:solidFill>
                <a:schemeClr val="tx1"/>
              </a:solidFill>
            </a:endParaRPr>
          </a:p>
          <a:p>
            <a:pPr lvl="0"/>
            <a:r>
              <a:rPr lang="en-CA" smtClean="0">
                <a:solidFill>
                  <a:schemeClr val="tx1"/>
                </a:solidFill>
              </a:rPr>
              <a:t>Transportation </a:t>
            </a:r>
            <a:r>
              <a:rPr lang="en-CA" dirty="0" smtClean="0">
                <a:solidFill>
                  <a:schemeClr val="tx1"/>
                </a:solidFill>
              </a:rPr>
              <a:t>represents over 20% of Canada’s greenhouse gas emissions.  An average car emits 250 g of carbon dioxide per kilometre. Suppose you travel 400 kilometres by car each week with another person in the car. How much carbon are you emitting per week?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en-CA" dirty="0" smtClean="0">
                <a:solidFill>
                  <a:schemeClr val="tx1"/>
                </a:solidFill>
              </a:rPr>
              <a:t>An average tree absorbs 50 g of carbon dioxide each week. How many trees are required to absorb this carbon dioxide?</a:t>
            </a:r>
          </a:p>
          <a:p>
            <a:endParaRPr lang="en-CA" dirty="0" smtClean="0">
              <a:solidFill>
                <a:schemeClr val="tx1"/>
              </a:solidFill>
              <a:latin typeface="+mj-lt"/>
            </a:endParaRPr>
          </a:p>
          <a:p>
            <a:endParaRPr lang="en-CA" dirty="0" smtClean="0">
              <a:solidFill>
                <a:schemeClr val="tx1"/>
              </a:solidFill>
              <a:latin typeface="+mj-lt"/>
            </a:endParaRPr>
          </a:p>
          <a:p>
            <a:endParaRPr lang="en-CA" dirty="0" smtClean="0">
              <a:solidFill>
                <a:schemeClr val="tx1"/>
              </a:solidFill>
              <a:latin typeface="+mj-lt"/>
            </a:endParaRPr>
          </a:p>
          <a:p>
            <a:endParaRPr lang="en-CA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153400" cy="5791200"/>
          </a:xfrm>
        </p:spPr>
        <p:txBody>
          <a:bodyPr>
            <a:normAutofit lnSpcReduction="10000"/>
          </a:bodyPr>
          <a:lstStyle/>
          <a:p>
            <a:r>
              <a:rPr lang="en-CA" b="1" u="sng" dirty="0" smtClean="0">
                <a:solidFill>
                  <a:srgbClr val="FF0000"/>
                </a:solidFill>
                <a:latin typeface="+mj-lt"/>
              </a:rPr>
              <a:t>PI: </a:t>
            </a:r>
            <a:r>
              <a:rPr lang="en-CA" b="1" dirty="0" smtClean="0">
                <a:solidFill>
                  <a:schemeClr val="tx1"/>
                </a:solidFill>
                <a:latin typeface="+mj-lt"/>
              </a:rPr>
              <a:t>Transportation and trees</a:t>
            </a:r>
          </a:p>
          <a:p>
            <a:endParaRPr lang="en-CA" b="1" dirty="0" smtClean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en-CA" dirty="0" smtClean="0">
                <a:solidFill>
                  <a:schemeClr val="tx1"/>
                </a:solidFill>
              </a:rPr>
              <a:t>The effect of a trip by airplane is similar to driving it in a medium sized car alone. It is 4500 km from Toronto to Vancouver. How does one round trip compare to a week of  driving 40 km with a passenger? </a:t>
            </a:r>
          </a:p>
          <a:p>
            <a:pPr lvl="0"/>
            <a:endParaRPr lang="en-CA" dirty="0" smtClean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en-CA" dirty="0" smtClean="0">
                <a:solidFill>
                  <a:schemeClr val="tx1"/>
                </a:solidFill>
                <a:latin typeface="+mj-lt"/>
              </a:rPr>
              <a:t>What would it cost to offset this? </a:t>
            </a:r>
            <a:r>
              <a:rPr lang="en-CA" u="sng" dirty="0" smtClean="0">
                <a:hlinkClick r:id="rId2"/>
              </a:rPr>
              <a:t>https://sustainabletravel.org/utilities/carbon-calculator/</a:t>
            </a:r>
            <a:r>
              <a:rPr lang="en-CA" dirty="0" smtClean="0"/>
              <a:t> </a:t>
            </a:r>
            <a:endParaRPr lang="en-CA" dirty="0" smtClean="0">
              <a:solidFill>
                <a:schemeClr val="tx1"/>
              </a:solidFill>
              <a:latin typeface="+mj-lt"/>
            </a:endParaRPr>
          </a:p>
          <a:p>
            <a:endParaRPr lang="en-CA" dirty="0" smtClean="0">
              <a:solidFill>
                <a:schemeClr val="tx1"/>
              </a:solidFill>
              <a:latin typeface="+mj-lt"/>
            </a:endParaRPr>
          </a:p>
          <a:p>
            <a:endParaRPr lang="en-CA" dirty="0" smtClean="0">
              <a:solidFill>
                <a:schemeClr val="tx1"/>
              </a:solidFill>
              <a:latin typeface="+mj-lt"/>
            </a:endParaRPr>
          </a:p>
          <a:p>
            <a:endParaRPr lang="en-CA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Roberta\Documents\profDevelopment\OTF\2018\My Sessions\Climate Change\Climate Change Roberta\reduce CO2 emission 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24" y="687738"/>
            <a:ext cx="9147324" cy="53320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2133600"/>
            <a:ext cx="7239000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4572000" y="2133600"/>
            <a:ext cx="4572000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8229600" cy="57912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Possibly, the most important thing we can do is to help people understand climate change.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Over 97% of published scientists agree that climate change is due to increased greenhouse gases from human activity. 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Why do many people not accept this result? What would convince them?</a:t>
            </a:r>
          </a:p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838200"/>
            <a:ext cx="7543800" cy="3962400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chemeClr val="tx1"/>
                </a:solidFill>
              </a:rPr>
              <a:t>Climate Change possibly is the greatest challenge facing the world. </a:t>
            </a:r>
          </a:p>
          <a:p>
            <a:pPr algn="l"/>
            <a:endParaRPr lang="en-CA" dirty="0" smtClean="0">
              <a:solidFill>
                <a:schemeClr val="tx1"/>
              </a:solidFill>
            </a:endParaRPr>
          </a:p>
          <a:p>
            <a:pPr algn="l"/>
            <a:r>
              <a:rPr lang="en-CA" dirty="0" smtClean="0">
                <a:solidFill>
                  <a:schemeClr val="tx1"/>
                </a:solidFill>
              </a:rPr>
              <a:t>It is a unit in grade 10 science but should be included in other courses. Where else can aspects of climate change be included?</a:t>
            </a: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838200"/>
            <a:ext cx="7543800" cy="5562600"/>
          </a:xfrm>
        </p:spPr>
        <p:txBody>
          <a:bodyPr>
            <a:normAutofit fontScale="85000" lnSpcReduction="10000"/>
          </a:bodyPr>
          <a:lstStyle/>
          <a:p>
            <a:r>
              <a:rPr lang="en-CA" b="1" dirty="0" smtClean="0">
                <a:solidFill>
                  <a:schemeClr val="tx1"/>
                </a:solidFill>
              </a:rPr>
              <a:t>Grade 9 Science:</a:t>
            </a:r>
            <a:r>
              <a:rPr lang="en-CA" dirty="0" smtClean="0">
                <a:solidFill>
                  <a:schemeClr val="tx1"/>
                </a:solidFill>
              </a:rPr>
              <a:t> Electricity, Ecosystems, Chemistry, Astronomy (satellite observations)</a:t>
            </a:r>
          </a:p>
          <a:p>
            <a:endParaRPr lang="en-CA" b="1" dirty="0" smtClean="0">
              <a:solidFill>
                <a:schemeClr val="tx1"/>
              </a:solidFill>
            </a:endParaRPr>
          </a:p>
          <a:p>
            <a:r>
              <a:rPr lang="en-CA" b="1" dirty="0" smtClean="0">
                <a:solidFill>
                  <a:schemeClr val="tx1"/>
                </a:solidFill>
              </a:rPr>
              <a:t>Grade 10 Science</a:t>
            </a:r>
            <a:r>
              <a:rPr lang="en-CA" dirty="0" smtClean="0">
                <a:solidFill>
                  <a:schemeClr val="tx1"/>
                </a:solidFill>
              </a:rPr>
              <a:t>: Climate Change, Light, Chemistry</a:t>
            </a:r>
          </a:p>
          <a:p>
            <a:endParaRPr lang="en-CA" b="1" dirty="0" smtClean="0">
              <a:solidFill>
                <a:schemeClr val="tx1"/>
              </a:solidFill>
            </a:endParaRPr>
          </a:p>
          <a:p>
            <a:r>
              <a:rPr lang="en-CA" b="1" dirty="0" smtClean="0">
                <a:solidFill>
                  <a:schemeClr val="tx1"/>
                </a:solidFill>
              </a:rPr>
              <a:t>Grade 11 Physics</a:t>
            </a:r>
            <a:r>
              <a:rPr lang="en-CA" dirty="0" smtClean="0">
                <a:solidFill>
                  <a:schemeClr val="tx1"/>
                </a:solidFill>
              </a:rPr>
              <a:t>: Energy and Society, Electricity and Magnetism </a:t>
            </a:r>
          </a:p>
          <a:p>
            <a:endParaRPr lang="en-CA" b="1" dirty="0" smtClean="0">
              <a:solidFill>
                <a:schemeClr val="tx1"/>
              </a:solidFill>
            </a:endParaRPr>
          </a:p>
          <a:p>
            <a:r>
              <a:rPr lang="en-CA" b="1" dirty="0" smtClean="0">
                <a:solidFill>
                  <a:schemeClr val="tx1"/>
                </a:solidFill>
              </a:rPr>
              <a:t>Grade 12U Physics</a:t>
            </a:r>
            <a:r>
              <a:rPr lang="en-CA" dirty="0" smtClean="0">
                <a:solidFill>
                  <a:schemeClr val="tx1"/>
                </a:solidFill>
              </a:rPr>
              <a:t>: Energy and Momentum?, Quantum (LED’s),</a:t>
            </a:r>
          </a:p>
          <a:p>
            <a:endParaRPr lang="fr-CA" b="1" dirty="0" smtClean="0">
              <a:solidFill>
                <a:schemeClr val="tx1"/>
              </a:solidFill>
            </a:endParaRPr>
          </a:p>
          <a:p>
            <a:r>
              <a:rPr lang="fr-CA" b="1" dirty="0" smtClean="0">
                <a:solidFill>
                  <a:schemeClr val="tx1"/>
                </a:solidFill>
              </a:rPr>
              <a:t>Grade 12C </a:t>
            </a:r>
            <a:r>
              <a:rPr lang="fr-CA" b="1" dirty="0" err="1" smtClean="0">
                <a:solidFill>
                  <a:schemeClr val="tx1"/>
                </a:solidFill>
              </a:rPr>
              <a:t>Physics</a:t>
            </a:r>
            <a:r>
              <a:rPr lang="fr-CA" dirty="0" smtClean="0">
                <a:solidFill>
                  <a:schemeClr val="tx1"/>
                </a:solidFill>
              </a:rPr>
              <a:t>: </a:t>
            </a:r>
            <a:r>
              <a:rPr lang="fr-CA" dirty="0" err="1" smtClean="0">
                <a:solidFill>
                  <a:schemeClr val="tx1"/>
                </a:solidFill>
              </a:rPr>
              <a:t>Energy</a:t>
            </a:r>
            <a:r>
              <a:rPr lang="fr-CA" dirty="0" smtClean="0">
                <a:solidFill>
                  <a:schemeClr val="tx1"/>
                </a:solidFill>
              </a:rPr>
              <a:t> Transformations, </a:t>
            </a: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8153400" cy="1752600"/>
          </a:xfrm>
        </p:spPr>
        <p:txBody>
          <a:bodyPr/>
          <a:lstStyle/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We need to use data that is up-to-date.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6" name="Picture 5" descr="schmidt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086600" cy="4419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Atmospheric temperature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8153400" cy="1752600"/>
          </a:xfrm>
        </p:spPr>
        <p:txBody>
          <a:bodyPr/>
          <a:lstStyle/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Is this evidence for global warming? Explain.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4" descr="Minimum sea ice extent since 1979 in the Arctic and Antarcti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https://nca2014.globalchange.gov/report/our-changing-climate/melting-ice#intro-section-2</a:t>
            </a:r>
            <a:r>
              <a:rPr kumimoji="0" lang="en-CA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8153400" cy="1752600"/>
          </a:xfrm>
        </p:spPr>
        <p:txBody>
          <a:bodyPr/>
          <a:lstStyle/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We need to use data that is global.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4" descr="Minimum sea ice extent since 1979 in the Arctic and Antarcti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https://nca2014.globalchange.gov/report/our-changing-climate/melting-ice#intro-section-2</a:t>
            </a:r>
            <a:r>
              <a:rPr kumimoji="0" lang="en-CA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0"/>
            <a:ext cx="8153400" cy="1752600"/>
          </a:xfrm>
        </p:spPr>
        <p:txBody>
          <a:bodyPr/>
          <a:lstStyle/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Which display of the data is more convincing?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62000" y="6400800"/>
            <a:ext cx="62279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/>
              <a:t>Image courtesy of Mark </a:t>
            </a:r>
            <a:r>
              <a:rPr lang="en-CA" sz="1000" dirty="0" err="1" smtClean="0"/>
              <a:t>Dyurgerov</a:t>
            </a:r>
            <a:r>
              <a:rPr lang="en-CA" sz="1000" dirty="0" smtClean="0"/>
              <a:t>, Institute of Arctic and Alpine Research, University of Colorado, Boulder.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Glacier thickness change grap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46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11817</TotalTime>
  <Words>1606</Words>
  <Application>Microsoft Office PowerPoint</Application>
  <PresentationFormat>On-screen Show (4:3)</PresentationFormat>
  <Paragraphs>247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Climate Change</vt:lpstr>
      <vt:lpstr>Part 1: What is the evidence for global warming? </vt:lpstr>
      <vt:lpstr>Atmospheric temperature</vt:lpstr>
      <vt:lpstr>Atmospheric temperature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Part 2: What is causing global warming?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Part 3: What are the effects of climate change?</vt:lpstr>
      <vt:lpstr>Global warming, caused by the greenhouse effect is expected to do much more than just raise temperatures. This is why scientists prefer to call the problem climate change.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Part 4: How can we slow climate change?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</dc:title>
  <dc:creator>Roberta Tevlin</dc:creator>
  <cp:lastModifiedBy>Roberta Tevlin</cp:lastModifiedBy>
  <cp:revision>335</cp:revision>
  <dcterms:created xsi:type="dcterms:W3CDTF">2006-08-16T00:00:00Z</dcterms:created>
  <dcterms:modified xsi:type="dcterms:W3CDTF">2018-07-27T12:12:34Z</dcterms:modified>
</cp:coreProperties>
</file>