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8" r:id="rId1"/>
  </p:sldMasterIdLst>
  <p:notesMasterIdLst>
    <p:notesMasterId r:id="rId13"/>
  </p:notesMasterIdLst>
  <p:handoutMasterIdLst>
    <p:handoutMasterId r:id="rId14"/>
  </p:handoutMasterIdLst>
  <p:sldIdLst>
    <p:sldId id="424" r:id="rId2"/>
    <p:sldId id="450" r:id="rId3"/>
    <p:sldId id="448" r:id="rId4"/>
    <p:sldId id="439" r:id="rId5"/>
    <p:sldId id="440" r:id="rId6"/>
    <p:sldId id="441" r:id="rId7"/>
    <p:sldId id="451" r:id="rId8"/>
    <p:sldId id="452" r:id="rId9"/>
    <p:sldId id="453" r:id="rId10"/>
    <p:sldId id="454" r:id="rId11"/>
    <p:sldId id="455" r:id="rId1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Arial" charset="0"/>
        <a:ea typeface="MS Pゴシック" charset="0"/>
        <a:cs typeface="MS Pゴシック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Arial" charset="0"/>
        <a:ea typeface="MS Pゴシック" charset="0"/>
        <a:cs typeface="MS Pゴシック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Arial" charset="0"/>
        <a:ea typeface="MS Pゴシック" charset="0"/>
        <a:cs typeface="MS Pゴシック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Arial" charset="0"/>
        <a:ea typeface="MS Pゴシック" charset="0"/>
        <a:cs typeface="MS Pゴシック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Arial" charset="0"/>
        <a:ea typeface="MS Pゴシック" charset="0"/>
        <a:cs typeface="MS Pゴシック" charset="0"/>
      </a:defRPr>
    </a:lvl5pPr>
    <a:lvl6pPr marL="2286000" algn="l" defTabSz="457200" rtl="0" eaLnBrk="1" latinLnBrk="0" hangingPunct="1">
      <a:defRPr sz="4400" kern="1200">
        <a:solidFill>
          <a:schemeClr val="bg1"/>
        </a:solidFill>
        <a:latin typeface="Arial" charset="0"/>
        <a:ea typeface="MS Pゴシック" charset="0"/>
        <a:cs typeface="MS Pゴシック" charset="0"/>
      </a:defRPr>
    </a:lvl6pPr>
    <a:lvl7pPr marL="2743200" algn="l" defTabSz="457200" rtl="0" eaLnBrk="1" latinLnBrk="0" hangingPunct="1">
      <a:defRPr sz="4400" kern="1200">
        <a:solidFill>
          <a:schemeClr val="bg1"/>
        </a:solidFill>
        <a:latin typeface="Arial" charset="0"/>
        <a:ea typeface="MS Pゴシック" charset="0"/>
        <a:cs typeface="MS Pゴシック" charset="0"/>
      </a:defRPr>
    </a:lvl7pPr>
    <a:lvl8pPr marL="3200400" algn="l" defTabSz="457200" rtl="0" eaLnBrk="1" latinLnBrk="0" hangingPunct="1">
      <a:defRPr sz="4400" kern="1200">
        <a:solidFill>
          <a:schemeClr val="bg1"/>
        </a:solidFill>
        <a:latin typeface="Arial" charset="0"/>
        <a:ea typeface="MS Pゴシック" charset="0"/>
        <a:cs typeface="MS Pゴシック" charset="0"/>
      </a:defRPr>
    </a:lvl8pPr>
    <a:lvl9pPr marL="3657600" algn="l" defTabSz="457200" rtl="0" eaLnBrk="1" latinLnBrk="0" hangingPunct="1">
      <a:defRPr sz="4400" kern="1200">
        <a:solidFill>
          <a:schemeClr val="bg1"/>
        </a:solidFill>
        <a:latin typeface="Arial" charset="0"/>
        <a:ea typeface="MS Pゴシック" charset="0"/>
        <a:cs typeface="MS P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68">
          <p15:clr>
            <a:srgbClr val="A4A3A4"/>
          </p15:clr>
        </p15:guide>
        <p15:guide id="2" pos="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345"/>
    <a:srgbClr val="F1AC32"/>
    <a:srgbClr val="9E4733"/>
    <a:srgbClr val="B56F4D"/>
    <a:srgbClr val="000000"/>
    <a:srgbClr val="0E3364"/>
    <a:srgbClr val="F28E50"/>
    <a:srgbClr val="DE2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4" autoAdjust="0"/>
    <p:restoredTop sz="85677" autoAdjust="0"/>
  </p:normalViewPr>
  <p:slideViewPr>
    <p:cSldViewPr>
      <p:cViewPr varScale="1">
        <p:scale>
          <a:sx n="106" d="100"/>
          <a:sy n="106" d="100"/>
        </p:scale>
        <p:origin x="-1632" y="-112"/>
      </p:cViewPr>
      <p:guideLst>
        <p:guide orient="horz" pos="768"/>
        <p:guide pos="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F04A745-CA2F-9446-8CF4-A6A8960481A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5005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6266454-B220-D54C-9664-412C6F84C3D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0903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92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F9362E-9D1C-554D-921A-947B7147FB0B}" type="datetimeFigureOut">
              <a:rPr lang="en-US" smtClean="0"/>
              <a:t>18-07-23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AD281A-E2A5-9447-A8A9-FADF015B4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63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42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0" r:id="rId1"/>
    <p:sldLayoutId id="2147484235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5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000000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000000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0000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000000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rgbClr val="000000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943600" y="2936875"/>
            <a:ext cx="1463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bg1"/>
                </a:solidFill>
                <a:latin typeface="Arial" charset="0"/>
                <a:ea typeface="MS Pゴシック" charset="0"/>
                <a:cs typeface="MS Pゴシック" charset="0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Arial" charset="0"/>
                <a:ea typeface="MS Pゴシック" charset="0"/>
                <a:cs typeface="MS Pゴシック" charset="0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Arial" charset="0"/>
                <a:ea typeface="MS Pゴシック" charset="0"/>
                <a:cs typeface="MS Pゴシック" charset="0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Arial" charset="0"/>
                <a:ea typeface="MS Pゴシック" charset="0"/>
                <a:cs typeface="MS Pゴシック" charset="0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Arial" charset="0"/>
                <a:ea typeface="MS Pゴシック" charset="0"/>
                <a:cs typeface="MS P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MS Pゴシック" charset="0"/>
                <a:cs typeface="MS P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MS Pゴシック" charset="0"/>
                <a:cs typeface="MS P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MS Pゴシック" charset="0"/>
                <a:cs typeface="MS P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MS Pゴシック" charset="0"/>
                <a:cs typeface="MS Pゴシック" charset="0"/>
              </a:defRPr>
            </a:lvl9pPr>
          </a:lstStyle>
          <a:p>
            <a:pPr eaLnBrk="1" hangingPunct="1"/>
            <a:endParaRPr lang="en-CA" sz="2400" dirty="0">
              <a:latin typeface="Times New Roman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1247156"/>
            <a:ext cx="9143244" cy="6857433"/>
          </a:xfrm>
          <a:prstGeom prst="rect">
            <a:avLst/>
          </a:prstGeom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0" y="2590800"/>
            <a:ext cx="9144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CA" sz="35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S Pゴシック" pitchFamily="-92" charset="-128"/>
                <a:cs typeface="+mn-cs"/>
              </a:rPr>
              <a:t>     </a:t>
            </a:r>
            <a:endParaRPr lang="en-CA" sz="3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S Pゴシック" pitchFamily="-92" charset="-128"/>
              <a:cs typeface="+mn-cs"/>
            </a:endParaRPr>
          </a:p>
        </p:txBody>
      </p:sp>
      <p:pic>
        <p:nvPicPr>
          <p:cNvPr id="10" name="Picture 9" descr="ONTARIO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172200"/>
            <a:ext cx="1356451" cy="450130"/>
          </a:xfrm>
          <a:prstGeom prst="rect">
            <a:avLst/>
          </a:prstGeom>
        </p:spPr>
      </p:pic>
      <p:pic>
        <p:nvPicPr>
          <p:cNvPr id="3" name="Picture 2" descr="PI LOGO NEOGRAM outline black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5873516"/>
            <a:ext cx="5297071" cy="5973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822067"/>
            <a:ext cx="547186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000000"/>
                </a:solidFill>
                <a:latin typeface="Arial"/>
                <a:cs typeface="Arial"/>
              </a:rPr>
              <a:t>Waves: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Reflection from a fixed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last person becomes a fixed end</a:t>
            </a:r>
          </a:p>
          <a:p>
            <a:r>
              <a:rPr lang="en-US" dirty="0" smtClean="0"/>
              <a:t>The first person becomes the 9 person and passes the last person what they need</a:t>
            </a:r>
          </a:p>
          <a:p>
            <a:r>
              <a:rPr lang="en-US" dirty="0" smtClean="0"/>
              <a:t>A +1 reflects as a -1</a:t>
            </a:r>
          </a:p>
          <a:p>
            <a:r>
              <a:rPr lang="en-US" dirty="0" smtClean="0"/>
              <a:t>A 0 reflects as a 0</a:t>
            </a:r>
          </a:p>
          <a:p>
            <a:r>
              <a:rPr lang="en-US" dirty="0" smtClean="0"/>
              <a:t>A -1 reflects as a +1</a:t>
            </a:r>
          </a:p>
          <a:p>
            <a:r>
              <a:rPr lang="en-US" dirty="0" smtClean="0"/>
              <a:t>When the waves meet you must 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533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Reflection from a free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+ 1 stays as a +1</a:t>
            </a:r>
          </a:p>
          <a:p>
            <a:r>
              <a:rPr lang="en-US" dirty="0" smtClean="0"/>
              <a:t>A -1 stays as a -1</a:t>
            </a:r>
          </a:p>
          <a:p>
            <a:r>
              <a:rPr lang="en-US" dirty="0" smtClean="0"/>
              <a:t>A 0 stays as </a:t>
            </a:r>
            <a:r>
              <a:rPr lang="en-US" smtClean="0"/>
              <a:t>a zero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40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resource is aimed at grade 11 physics but has applications to grade 9 and 10 science and grade 12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69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Activity 1 wave properties</a:t>
            </a:r>
          </a:p>
          <a:p>
            <a:r>
              <a:rPr lang="en-US" dirty="0" smtClean="0"/>
              <a:t>Activity 2 applications of sound waves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01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other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Activity 3 investigating earthquakes</a:t>
            </a:r>
          </a:p>
          <a:p>
            <a:r>
              <a:rPr lang="en-US" dirty="0" smtClean="0"/>
              <a:t>Involves </a:t>
            </a:r>
            <a:r>
              <a:rPr lang="en-US" dirty="0" err="1" smtClean="0"/>
              <a:t>modelling</a:t>
            </a:r>
            <a:r>
              <a:rPr lang="en-US" dirty="0" smtClean="0"/>
              <a:t> P ( primary/ pressure waves) and S ( secondary/shear waves)</a:t>
            </a:r>
          </a:p>
          <a:p>
            <a:r>
              <a:rPr lang="en-US" dirty="0" smtClean="0"/>
              <a:t>Quick demo </a:t>
            </a:r>
          </a:p>
          <a:p>
            <a:endParaRPr lang="en-US" dirty="0"/>
          </a:p>
        </p:txBody>
      </p:sp>
      <p:pic>
        <p:nvPicPr>
          <p:cNvPr id="5" name="Picture 4" descr="japan-earthquake-quak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212976"/>
            <a:ext cx="3510136" cy="263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69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 4: How do we hear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Modelling</a:t>
            </a:r>
            <a:r>
              <a:rPr lang="en-US" dirty="0" smtClean="0"/>
              <a:t> ear canal using acoustic resonance</a:t>
            </a:r>
          </a:p>
          <a:p>
            <a:r>
              <a:rPr lang="en-US" dirty="0" smtClean="0"/>
              <a:t>Explains why we are most sensitive to </a:t>
            </a:r>
            <a:r>
              <a:rPr lang="en-US" dirty="0" smtClean="0"/>
              <a:t>about 3600 </a:t>
            </a:r>
            <a:r>
              <a:rPr lang="en-US" dirty="0" smtClean="0"/>
              <a:t>Hz based on length of ear canal</a:t>
            </a:r>
          </a:p>
          <a:p>
            <a:r>
              <a:rPr lang="en-US" dirty="0" smtClean="0"/>
              <a:t>Examines resonance and inner ear</a:t>
            </a:r>
          </a:p>
          <a:p>
            <a:r>
              <a:rPr lang="en-US" dirty="0" smtClean="0"/>
              <a:t>Examines the effect of outer ear shape on hearing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965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 5: Exploring Gravitational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Models gravitational waves using onion net bags or fruit foam nets</a:t>
            </a:r>
          </a:p>
          <a:p>
            <a:r>
              <a:rPr lang="en-US" dirty="0" smtClean="0"/>
              <a:t>Models </a:t>
            </a:r>
            <a:r>
              <a:rPr lang="en-US" dirty="0" smtClean="0"/>
              <a:t>interferometry </a:t>
            </a:r>
            <a:r>
              <a:rPr lang="en-US" dirty="0" smtClean="0"/>
              <a:t>using transparencies from activity 1</a:t>
            </a:r>
          </a:p>
          <a:p>
            <a:r>
              <a:rPr lang="en-US" dirty="0" smtClean="0"/>
              <a:t>Shows how small disturbances like those caused by gravitational waves can be amplified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325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Modelling</a:t>
            </a:r>
            <a:r>
              <a:rPr lang="en-US" dirty="0" smtClean="0"/>
              <a:t> waves</a:t>
            </a:r>
          </a:p>
          <a:p>
            <a:r>
              <a:rPr lang="en-US" dirty="0" err="1" smtClean="0"/>
              <a:t>Organise</a:t>
            </a:r>
            <a:r>
              <a:rPr lang="en-US" dirty="0" smtClean="0"/>
              <a:t> cards in the following order</a:t>
            </a:r>
          </a:p>
          <a:p>
            <a:r>
              <a:rPr lang="en-US" dirty="0" smtClean="0"/>
              <a:t>0,+1,0,-1,0,+1,0,-1,0</a:t>
            </a:r>
          </a:p>
          <a:p>
            <a:r>
              <a:rPr lang="en-US" dirty="0" smtClean="0"/>
              <a:t>In groups of 9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student passes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399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 card stays at waist</a:t>
            </a:r>
          </a:p>
          <a:p>
            <a:r>
              <a:rPr lang="en-US" dirty="0" smtClean="0"/>
              <a:t>+1 at head</a:t>
            </a:r>
          </a:p>
          <a:p>
            <a:r>
              <a:rPr lang="en-US" dirty="0" smtClean="0"/>
              <a:t>-1 at knees</a:t>
            </a:r>
          </a:p>
          <a:p>
            <a:r>
              <a:rPr lang="en-US" dirty="0" smtClean="0"/>
              <a:t>+2 card over head</a:t>
            </a:r>
          </a:p>
          <a:p>
            <a:r>
              <a:rPr lang="en-US" dirty="0" smtClean="0"/>
              <a:t>-2 card at toes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856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 is  handed to first of 9 people each standing about 1 m apart</a:t>
            </a:r>
          </a:p>
          <a:p>
            <a:r>
              <a:rPr lang="en-US" dirty="0" smtClean="0"/>
              <a:t>The pass to person 2 and the first person receives the next card and acts accordingly</a:t>
            </a:r>
          </a:p>
          <a:p>
            <a:r>
              <a:rPr lang="en-US" dirty="0" smtClean="0"/>
              <a:t>Continues until 8</a:t>
            </a:r>
            <a:r>
              <a:rPr lang="en-US" baseline="30000" dirty="0" smtClean="0"/>
              <a:t>th</a:t>
            </a:r>
            <a:r>
              <a:rPr lang="en-US" dirty="0" smtClean="0"/>
              <a:t> person has card</a:t>
            </a:r>
          </a:p>
          <a:p>
            <a:r>
              <a:rPr lang="en-US" dirty="0" smtClean="0"/>
              <a:t>The first person then  sketches what they see and determines wavelength and amplitude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387582"/>
      </p:ext>
    </p:extLst>
  </p:cSld>
  <p:clrMapOvr>
    <a:masterClrMapping/>
  </p:clrMapOvr>
</p:sld>
</file>

<file path=ppt/theme/theme1.xml><?xml version="1.0" encoding="utf-8"?>
<a:theme xmlns:a="http://schemas.openxmlformats.org/drawingml/2006/main" name="2013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 PPT Template</Template>
  <TotalTime>4139</TotalTime>
  <Words>330</Words>
  <Application>Microsoft Macintosh PowerPoint</Application>
  <PresentationFormat>On-screen Show (4:3)</PresentationFormat>
  <Paragraphs>47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2013 PPT Template</vt:lpstr>
      <vt:lpstr>PowerPoint Presentation</vt:lpstr>
      <vt:lpstr>A summary</vt:lpstr>
      <vt:lpstr>Agenda</vt:lpstr>
      <vt:lpstr>Summary of other activities</vt:lpstr>
      <vt:lpstr>Activity 4: How do we hear</vt:lpstr>
      <vt:lpstr>Activity 5: Exploring Gravitational Waves</vt:lpstr>
      <vt:lpstr>PowerPoint Presentation</vt:lpstr>
      <vt:lpstr>rules</vt:lpstr>
      <vt:lpstr>First time</vt:lpstr>
      <vt:lpstr>Reflection from a fixed end</vt:lpstr>
      <vt:lpstr>Reflection from a free end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Fish</dc:creator>
  <cp:lastModifiedBy>james</cp:lastModifiedBy>
  <cp:revision>85</cp:revision>
  <cp:lastPrinted>2012-10-30T18:11:15Z</cp:lastPrinted>
  <dcterms:created xsi:type="dcterms:W3CDTF">2013-03-22T18:53:08Z</dcterms:created>
  <dcterms:modified xsi:type="dcterms:W3CDTF">2018-07-25T01:49:55Z</dcterms:modified>
</cp:coreProperties>
</file>