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64" r:id="rId9"/>
    <p:sldId id="266" r:id="rId10"/>
    <p:sldId id="267" r:id="rId11"/>
    <p:sldId id="260" r:id="rId12"/>
    <p:sldId id="261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-14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18-07-22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18-07-22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18-07-22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18-07-22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18-07-22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18-07-22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18-07-22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18-07-22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18-07-22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18-07-22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18-07-22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18-07-22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en-US" dirty="0" smtClean="0"/>
              <a:t>Building a successful classroom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877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The hula hoops represent the toxic zone</a:t>
            </a:r>
          </a:p>
          <a:p>
            <a:pPr>
              <a:buFont typeface="Arial"/>
              <a:buChar char="•"/>
            </a:pPr>
            <a:r>
              <a:rPr lang="en-US" dirty="0"/>
              <a:t>A</a:t>
            </a:r>
            <a:r>
              <a:rPr lang="en-US" dirty="0" smtClean="0"/>
              <a:t>ny team member with a body part entering the toxic zone is deemed dead and can no longer participate</a:t>
            </a:r>
          </a:p>
          <a:p>
            <a:pPr>
              <a:buFont typeface="Arial"/>
              <a:buChar char="•"/>
            </a:pPr>
            <a:r>
              <a:rPr lang="en-US" dirty="0" smtClean="0"/>
              <a:t>Each team is given a set of materials ( ropes bungee cords etc.) </a:t>
            </a:r>
          </a:p>
          <a:p>
            <a:pPr>
              <a:buFont typeface="Arial"/>
              <a:buChar char="•"/>
            </a:pPr>
            <a:r>
              <a:rPr lang="en-US" dirty="0" smtClean="0"/>
              <a:t>Only these materials can enter the toxic zone</a:t>
            </a:r>
          </a:p>
          <a:p>
            <a:pPr>
              <a:buFont typeface="Arial"/>
              <a:buChar char="•"/>
            </a:pPr>
            <a:r>
              <a:rPr lang="en-US" dirty="0" smtClean="0"/>
              <a:t>First team to complete the task wins a small prize ( students love prizes)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84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Questions, Questions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Students need to feel comfortable asking questions both of the teacher and each other</a:t>
            </a:r>
          </a:p>
          <a:p>
            <a:pPr>
              <a:buFont typeface="Arial"/>
              <a:buChar char="•"/>
            </a:pPr>
            <a:r>
              <a:rPr lang="en-US" dirty="0" smtClean="0"/>
              <a:t>I establish this using multiple choice concept questions</a:t>
            </a:r>
          </a:p>
          <a:p>
            <a:pPr>
              <a:buFont typeface="Arial"/>
              <a:buChar char="•"/>
            </a:pPr>
            <a:r>
              <a:rPr lang="en-US" dirty="0" smtClean="0"/>
              <a:t>Students are asked to respond to multiple choice questions using answer cards ( they need to be comfortable NOT having the best answer)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82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Questions,Questions</a:t>
            </a:r>
            <a:r>
              <a:rPr lang="en-US" dirty="0" smtClean="0"/>
              <a:t>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After holding up the cards so that ONLY the teacher can see the answers the students are invited to find someone with a different answer and discuss</a:t>
            </a:r>
          </a:p>
          <a:p>
            <a:pPr>
              <a:buFont typeface="Arial"/>
              <a:buChar char="•"/>
            </a:pPr>
            <a:r>
              <a:rPr lang="en-US" dirty="0" smtClean="0"/>
              <a:t>This process continues until consensus is reached ( it may take several rounds)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265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smtClean="0"/>
              <a:t>If the switch in the circuit is opened, the brightness of bulb A will</a:t>
            </a:r>
          </a:p>
          <a:p>
            <a:pPr marL="45720" indent="0">
              <a:buNone/>
            </a:pPr>
            <a:endParaRPr lang="en-US" dirty="0"/>
          </a:p>
          <a:p>
            <a:pPr marL="502920" indent="-457200">
              <a:buAutoNum type="alphaLcParenR"/>
            </a:pPr>
            <a:r>
              <a:rPr lang="en-US" dirty="0"/>
              <a:t>i</a:t>
            </a:r>
            <a:r>
              <a:rPr lang="en-US" dirty="0" smtClean="0"/>
              <a:t>ncrease.</a:t>
            </a:r>
          </a:p>
          <a:p>
            <a:pPr marL="502920" indent="-457200">
              <a:buAutoNum type="alphaLcParenR"/>
            </a:pPr>
            <a:r>
              <a:rPr lang="en-US" dirty="0"/>
              <a:t>d</a:t>
            </a:r>
            <a:r>
              <a:rPr lang="en-US" dirty="0" smtClean="0"/>
              <a:t>ecrease.</a:t>
            </a:r>
          </a:p>
          <a:p>
            <a:pPr marL="502920" indent="-457200">
              <a:buAutoNum type="alphaLcParenR"/>
            </a:pPr>
            <a:r>
              <a:rPr lang="en-US" dirty="0"/>
              <a:t>s</a:t>
            </a:r>
            <a:r>
              <a:rPr lang="en-US" dirty="0" smtClean="0"/>
              <a:t>tay the same.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113" y="1830654"/>
            <a:ext cx="4699635" cy="368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62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class needs to be welcoming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Students arrive in my class the first day only to find their names on tent cards on desks</a:t>
            </a:r>
          </a:p>
          <a:p>
            <a:pPr>
              <a:buFont typeface="Arial"/>
              <a:buChar char="•"/>
            </a:pPr>
            <a:r>
              <a:rPr lang="en-US" dirty="0" smtClean="0"/>
              <a:t>This repeats for the first 2 weeks ( different desks each day)</a:t>
            </a:r>
          </a:p>
          <a:p>
            <a:pPr>
              <a:buFont typeface="Arial"/>
              <a:buChar char="•"/>
            </a:pPr>
            <a:r>
              <a:rPr lang="en-US" dirty="0" smtClean="0"/>
              <a:t>This means new or shy students do not need to worry about where to seat</a:t>
            </a:r>
          </a:p>
          <a:p>
            <a:pPr>
              <a:buFont typeface="Arial"/>
              <a:buChar char="•"/>
            </a:pPr>
            <a:r>
              <a:rPr lang="en-US" dirty="0" smtClean="0"/>
              <a:t>It also means that everyone gets to know and work with everyone in the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448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class needs to be inclusive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This needs to be established early on</a:t>
            </a:r>
          </a:p>
          <a:p>
            <a:pPr>
              <a:buFont typeface="Arial"/>
              <a:buChar char="•"/>
            </a:pPr>
            <a:r>
              <a:rPr lang="en-US" dirty="0" smtClean="0"/>
              <a:t>The teacher needs to recognize their position of power</a:t>
            </a:r>
          </a:p>
          <a:p>
            <a:pPr>
              <a:buFont typeface="Arial"/>
              <a:buChar char="•"/>
            </a:pPr>
            <a:r>
              <a:rPr lang="en-US" dirty="0" smtClean="0"/>
              <a:t>As my experiences are very different from my students </a:t>
            </a:r>
            <a:r>
              <a:rPr lang="en-US" dirty="0"/>
              <a:t>I</a:t>
            </a:r>
            <a:r>
              <a:rPr lang="en-US" dirty="0" smtClean="0"/>
              <a:t> need to ensure that they are included and that my tests do not have cultural or gender biases.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003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Ice breakers are great first day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A short 20 minute activity on the first day begins to create a positive atmosphere</a:t>
            </a:r>
          </a:p>
          <a:p>
            <a:pPr>
              <a:buFont typeface="Arial"/>
              <a:buChar char="•"/>
            </a:pPr>
            <a:r>
              <a:rPr lang="en-US" dirty="0" smtClean="0"/>
              <a:t>Ensure students are working in groups of 3 to 4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95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ICE BREAKER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10 things in common</a:t>
            </a:r>
          </a:p>
          <a:p>
            <a:pPr>
              <a:buFont typeface="Arial"/>
              <a:buChar char="•"/>
            </a:pPr>
            <a:r>
              <a:rPr lang="en-US" dirty="0" smtClean="0"/>
              <a:t>In a group of 3 of 4 you must come up with 10 things that you all have in common</a:t>
            </a:r>
          </a:p>
          <a:p>
            <a:pPr>
              <a:buFont typeface="Arial"/>
              <a:buChar char="•"/>
            </a:pPr>
            <a:r>
              <a:rPr lang="en-US" dirty="0" smtClean="0"/>
              <a:t>You cannot use obvious things like being human</a:t>
            </a:r>
          </a:p>
          <a:p>
            <a:pPr>
              <a:buFont typeface="Arial"/>
              <a:buChar char="•"/>
            </a:pPr>
            <a:r>
              <a:rPr lang="en-US" dirty="0" smtClean="0"/>
              <a:t>An example might be liking </a:t>
            </a:r>
            <a:r>
              <a:rPr lang="en-US" dirty="0" err="1" smtClean="0"/>
              <a:t>french</a:t>
            </a:r>
            <a:r>
              <a:rPr lang="en-US" dirty="0" smtClean="0"/>
              <a:t> fries from the cafeteria</a:t>
            </a:r>
          </a:p>
          <a:p>
            <a:pPr>
              <a:buFont typeface="Arial"/>
              <a:buChar char="•"/>
            </a:pPr>
            <a:r>
              <a:rPr lang="en-US" dirty="0" smtClean="0"/>
              <a:t>Group then shares with the entire class ( it’s safe because the whole group shares the 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142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ICE BREAKER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Cup stacking</a:t>
            </a:r>
          </a:p>
          <a:p>
            <a:pPr>
              <a:buFont typeface="Arial"/>
              <a:buChar char="•"/>
            </a:pPr>
            <a:r>
              <a:rPr lang="en-US" dirty="0" smtClean="0"/>
              <a:t>Students use strings attached to an elastic to stack cups</a:t>
            </a:r>
          </a:p>
          <a:p>
            <a:pPr>
              <a:buFont typeface="Arial"/>
              <a:buChar char="•"/>
            </a:pPr>
            <a:r>
              <a:rPr lang="en-US" dirty="0" smtClean="0"/>
              <a:t>They cannot touch the cups or the elastic with their hands</a:t>
            </a:r>
          </a:p>
          <a:p>
            <a:pPr>
              <a:buFont typeface="Arial"/>
              <a:buChar char="•"/>
            </a:pPr>
            <a:r>
              <a:rPr lang="en-US" dirty="0" smtClean="0"/>
              <a:t>They must hold the ends of the string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913564" y="3720726"/>
            <a:ext cx="1348065" cy="1091710"/>
          </a:xfrm>
          <a:custGeom>
            <a:avLst/>
            <a:gdLst>
              <a:gd name="connsiteX0" fmla="*/ 1091821 w 1348065"/>
              <a:gd name="connsiteY0" fmla="*/ 735233 h 1091710"/>
              <a:gd name="connsiteX1" fmla="*/ 1013834 w 1348065"/>
              <a:gd name="connsiteY1" fmla="*/ 746373 h 1091710"/>
              <a:gd name="connsiteX2" fmla="*/ 980411 w 1348065"/>
              <a:gd name="connsiteY2" fmla="*/ 757513 h 1091710"/>
              <a:gd name="connsiteX3" fmla="*/ 958129 w 1348065"/>
              <a:gd name="connsiteY3" fmla="*/ 790933 h 1091710"/>
              <a:gd name="connsiteX4" fmla="*/ 924706 w 1348065"/>
              <a:gd name="connsiteY4" fmla="*/ 813213 h 1091710"/>
              <a:gd name="connsiteX5" fmla="*/ 913565 w 1348065"/>
              <a:gd name="connsiteY5" fmla="*/ 946891 h 1091710"/>
              <a:gd name="connsiteX6" fmla="*/ 924706 w 1348065"/>
              <a:gd name="connsiteY6" fmla="*/ 980311 h 1091710"/>
              <a:gd name="connsiteX7" fmla="*/ 958129 w 1348065"/>
              <a:gd name="connsiteY7" fmla="*/ 1002591 h 1091710"/>
              <a:gd name="connsiteX8" fmla="*/ 1013834 w 1348065"/>
              <a:gd name="connsiteY8" fmla="*/ 1047151 h 1091710"/>
              <a:gd name="connsiteX9" fmla="*/ 1047257 w 1348065"/>
              <a:gd name="connsiteY9" fmla="*/ 1069430 h 1091710"/>
              <a:gd name="connsiteX10" fmla="*/ 1114103 w 1348065"/>
              <a:gd name="connsiteY10" fmla="*/ 1091710 h 1091710"/>
              <a:gd name="connsiteX11" fmla="*/ 1258937 w 1348065"/>
              <a:gd name="connsiteY11" fmla="*/ 1058290 h 1091710"/>
              <a:gd name="connsiteX12" fmla="*/ 1292360 w 1348065"/>
              <a:gd name="connsiteY12" fmla="*/ 1036011 h 1091710"/>
              <a:gd name="connsiteX13" fmla="*/ 1303501 w 1348065"/>
              <a:gd name="connsiteY13" fmla="*/ 1002591 h 1091710"/>
              <a:gd name="connsiteX14" fmla="*/ 1325783 w 1348065"/>
              <a:gd name="connsiteY14" fmla="*/ 969171 h 1091710"/>
              <a:gd name="connsiteX15" fmla="*/ 1348065 w 1348065"/>
              <a:gd name="connsiteY15" fmla="*/ 902332 h 1091710"/>
              <a:gd name="connsiteX16" fmla="*/ 1336924 w 1348065"/>
              <a:gd name="connsiteY16" fmla="*/ 768653 h 1091710"/>
              <a:gd name="connsiteX17" fmla="*/ 1314642 w 1348065"/>
              <a:gd name="connsiteY17" fmla="*/ 735233 h 1091710"/>
              <a:gd name="connsiteX18" fmla="*/ 1203232 w 1348065"/>
              <a:gd name="connsiteY18" fmla="*/ 701814 h 1091710"/>
              <a:gd name="connsiteX19" fmla="*/ 1114103 w 1348065"/>
              <a:gd name="connsiteY19" fmla="*/ 712954 h 1091710"/>
              <a:gd name="connsiteX20" fmla="*/ 1080680 w 1348065"/>
              <a:gd name="connsiteY20" fmla="*/ 724093 h 1091710"/>
              <a:gd name="connsiteX21" fmla="*/ 1047257 w 1348065"/>
              <a:gd name="connsiteY21" fmla="*/ 701814 h 1091710"/>
              <a:gd name="connsiteX22" fmla="*/ 980411 w 1348065"/>
              <a:gd name="connsiteY22" fmla="*/ 646114 h 1091710"/>
              <a:gd name="connsiteX23" fmla="*/ 891283 w 1348065"/>
              <a:gd name="connsiteY23" fmla="*/ 568135 h 1091710"/>
              <a:gd name="connsiteX24" fmla="*/ 857860 w 1348065"/>
              <a:gd name="connsiteY24" fmla="*/ 534715 h 1091710"/>
              <a:gd name="connsiteX25" fmla="*/ 791014 w 1348065"/>
              <a:gd name="connsiteY25" fmla="*/ 490156 h 1091710"/>
              <a:gd name="connsiteX26" fmla="*/ 735308 w 1348065"/>
              <a:gd name="connsiteY26" fmla="*/ 445596 h 1091710"/>
              <a:gd name="connsiteX27" fmla="*/ 701885 w 1348065"/>
              <a:gd name="connsiteY27" fmla="*/ 434456 h 1091710"/>
              <a:gd name="connsiteX28" fmla="*/ 635039 w 1348065"/>
              <a:gd name="connsiteY28" fmla="*/ 389897 h 1091710"/>
              <a:gd name="connsiteX29" fmla="*/ 601616 w 1348065"/>
              <a:gd name="connsiteY29" fmla="*/ 367617 h 1091710"/>
              <a:gd name="connsiteX30" fmla="*/ 568193 w 1348065"/>
              <a:gd name="connsiteY30" fmla="*/ 356477 h 1091710"/>
              <a:gd name="connsiteX31" fmla="*/ 467924 w 1348065"/>
              <a:gd name="connsiteY31" fmla="*/ 289637 h 1091710"/>
              <a:gd name="connsiteX32" fmla="*/ 367654 w 1348065"/>
              <a:gd name="connsiteY32" fmla="*/ 222798 h 1091710"/>
              <a:gd name="connsiteX33" fmla="*/ 334231 w 1348065"/>
              <a:gd name="connsiteY33" fmla="*/ 200518 h 1091710"/>
              <a:gd name="connsiteX34" fmla="*/ 289667 w 1348065"/>
              <a:gd name="connsiteY34" fmla="*/ 167099 h 1091710"/>
              <a:gd name="connsiteX35" fmla="*/ 222821 w 1348065"/>
              <a:gd name="connsiteY35" fmla="*/ 122539 h 1091710"/>
              <a:gd name="connsiteX36" fmla="*/ 189398 w 1348065"/>
              <a:gd name="connsiteY36" fmla="*/ 89119 h 1091710"/>
              <a:gd name="connsiteX37" fmla="*/ 155975 w 1348065"/>
              <a:gd name="connsiteY37" fmla="*/ 77979 h 1091710"/>
              <a:gd name="connsiteX38" fmla="*/ 89129 w 1348065"/>
              <a:gd name="connsiteY38" fmla="*/ 33420 h 1091710"/>
              <a:gd name="connsiteX39" fmla="*/ 0 w 1348065"/>
              <a:gd name="connsiteY39" fmla="*/ 0 h 109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348065" h="1091710">
                <a:moveTo>
                  <a:pt x="1091821" y="735233"/>
                </a:moveTo>
                <a:cubicBezTo>
                  <a:pt x="1065825" y="738946"/>
                  <a:pt x="1039584" y="741224"/>
                  <a:pt x="1013834" y="746373"/>
                </a:cubicBezTo>
                <a:cubicBezTo>
                  <a:pt x="1002318" y="748676"/>
                  <a:pt x="989581" y="750177"/>
                  <a:pt x="980411" y="757513"/>
                </a:cubicBezTo>
                <a:cubicBezTo>
                  <a:pt x="969956" y="765877"/>
                  <a:pt x="967597" y="781466"/>
                  <a:pt x="958129" y="790933"/>
                </a:cubicBezTo>
                <a:cubicBezTo>
                  <a:pt x="948661" y="800400"/>
                  <a:pt x="935847" y="805786"/>
                  <a:pt x="924706" y="813213"/>
                </a:cubicBezTo>
                <a:cubicBezTo>
                  <a:pt x="898400" y="892122"/>
                  <a:pt x="895562" y="865887"/>
                  <a:pt x="913565" y="946891"/>
                </a:cubicBezTo>
                <a:cubicBezTo>
                  <a:pt x="916113" y="958354"/>
                  <a:pt x="917370" y="971142"/>
                  <a:pt x="924706" y="980311"/>
                </a:cubicBezTo>
                <a:cubicBezTo>
                  <a:pt x="933071" y="990766"/>
                  <a:pt x="946988" y="995164"/>
                  <a:pt x="958129" y="1002591"/>
                </a:cubicBezTo>
                <a:cubicBezTo>
                  <a:pt x="995689" y="1058926"/>
                  <a:pt x="960022" y="1020248"/>
                  <a:pt x="1013834" y="1047151"/>
                </a:cubicBezTo>
                <a:cubicBezTo>
                  <a:pt x="1025810" y="1053138"/>
                  <a:pt x="1035022" y="1063993"/>
                  <a:pt x="1047257" y="1069430"/>
                </a:cubicBezTo>
                <a:cubicBezTo>
                  <a:pt x="1068720" y="1078968"/>
                  <a:pt x="1114103" y="1091710"/>
                  <a:pt x="1114103" y="1091710"/>
                </a:cubicBezTo>
                <a:cubicBezTo>
                  <a:pt x="1150059" y="1086574"/>
                  <a:pt x="1225568" y="1080533"/>
                  <a:pt x="1258937" y="1058290"/>
                </a:cubicBezTo>
                <a:lnTo>
                  <a:pt x="1292360" y="1036011"/>
                </a:lnTo>
                <a:cubicBezTo>
                  <a:pt x="1296074" y="1024871"/>
                  <a:pt x="1298249" y="1013094"/>
                  <a:pt x="1303501" y="1002591"/>
                </a:cubicBezTo>
                <a:cubicBezTo>
                  <a:pt x="1309489" y="990616"/>
                  <a:pt x="1320345" y="981406"/>
                  <a:pt x="1325783" y="969171"/>
                </a:cubicBezTo>
                <a:cubicBezTo>
                  <a:pt x="1335322" y="947710"/>
                  <a:pt x="1348065" y="902332"/>
                  <a:pt x="1348065" y="902332"/>
                </a:cubicBezTo>
                <a:cubicBezTo>
                  <a:pt x="1344351" y="857772"/>
                  <a:pt x="1345694" y="812499"/>
                  <a:pt x="1336924" y="768653"/>
                </a:cubicBezTo>
                <a:cubicBezTo>
                  <a:pt x="1334298" y="755524"/>
                  <a:pt x="1325996" y="742329"/>
                  <a:pt x="1314642" y="735233"/>
                </a:cubicBezTo>
                <a:cubicBezTo>
                  <a:pt x="1296562" y="723934"/>
                  <a:pt x="1229320" y="708335"/>
                  <a:pt x="1203232" y="701814"/>
                </a:cubicBezTo>
                <a:cubicBezTo>
                  <a:pt x="1173522" y="705527"/>
                  <a:pt x="1143561" y="707599"/>
                  <a:pt x="1114103" y="712954"/>
                </a:cubicBezTo>
                <a:cubicBezTo>
                  <a:pt x="1102549" y="715054"/>
                  <a:pt x="1092264" y="726023"/>
                  <a:pt x="1080680" y="724093"/>
                </a:cubicBezTo>
                <a:cubicBezTo>
                  <a:pt x="1067473" y="721892"/>
                  <a:pt x="1057543" y="710385"/>
                  <a:pt x="1047257" y="701814"/>
                </a:cubicBezTo>
                <a:cubicBezTo>
                  <a:pt x="961467" y="630330"/>
                  <a:pt x="1063401" y="701436"/>
                  <a:pt x="980411" y="646114"/>
                </a:cubicBezTo>
                <a:cubicBezTo>
                  <a:pt x="917277" y="551425"/>
                  <a:pt x="1021265" y="698105"/>
                  <a:pt x="891283" y="568135"/>
                </a:cubicBezTo>
                <a:cubicBezTo>
                  <a:pt x="880142" y="556995"/>
                  <a:pt x="870297" y="544387"/>
                  <a:pt x="857860" y="534715"/>
                </a:cubicBezTo>
                <a:cubicBezTo>
                  <a:pt x="836721" y="518276"/>
                  <a:pt x="809951" y="509090"/>
                  <a:pt x="791014" y="490156"/>
                </a:cubicBezTo>
                <a:cubicBezTo>
                  <a:pt x="770289" y="469433"/>
                  <a:pt x="763415" y="459648"/>
                  <a:pt x="735308" y="445596"/>
                </a:cubicBezTo>
                <a:cubicBezTo>
                  <a:pt x="724804" y="440345"/>
                  <a:pt x="712151" y="440159"/>
                  <a:pt x="701885" y="434456"/>
                </a:cubicBezTo>
                <a:cubicBezTo>
                  <a:pt x="678476" y="421452"/>
                  <a:pt x="657321" y="404750"/>
                  <a:pt x="635039" y="389897"/>
                </a:cubicBezTo>
                <a:cubicBezTo>
                  <a:pt x="623898" y="382470"/>
                  <a:pt x="614318" y="371851"/>
                  <a:pt x="601616" y="367617"/>
                </a:cubicBezTo>
                <a:cubicBezTo>
                  <a:pt x="590475" y="363904"/>
                  <a:pt x="578459" y="362180"/>
                  <a:pt x="568193" y="356477"/>
                </a:cubicBezTo>
                <a:cubicBezTo>
                  <a:pt x="568188" y="356474"/>
                  <a:pt x="484638" y="300778"/>
                  <a:pt x="467924" y="289637"/>
                </a:cubicBezTo>
                <a:lnTo>
                  <a:pt x="367654" y="222798"/>
                </a:lnTo>
                <a:cubicBezTo>
                  <a:pt x="356513" y="215371"/>
                  <a:pt x="344943" y="208551"/>
                  <a:pt x="334231" y="200518"/>
                </a:cubicBezTo>
                <a:cubicBezTo>
                  <a:pt x="319376" y="189378"/>
                  <a:pt x="304879" y="177746"/>
                  <a:pt x="289667" y="167099"/>
                </a:cubicBezTo>
                <a:cubicBezTo>
                  <a:pt x="267728" y="151743"/>
                  <a:pt x="241757" y="141474"/>
                  <a:pt x="222821" y="122539"/>
                </a:cubicBezTo>
                <a:cubicBezTo>
                  <a:pt x="211680" y="111399"/>
                  <a:pt x="202507" y="97858"/>
                  <a:pt x="189398" y="89119"/>
                </a:cubicBezTo>
                <a:cubicBezTo>
                  <a:pt x="179627" y="82605"/>
                  <a:pt x="166241" y="83682"/>
                  <a:pt x="155975" y="77979"/>
                </a:cubicBezTo>
                <a:cubicBezTo>
                  <a:pt x="132566" y="64975"/>
                  <a:pt x="114534" y="41887"/>
                  <a:pt x="89129" y="33420"/>
                </a:cubicBezTo>
                <a:cubicBezTo>
                  <a:pt x="14404" y="8514"/>
                  <a:pt x="43290" y="21643"/>
                  <a:pt x="0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701885" y="4756737"/>
            <a:ext cx="1169808" cy="623834"/>
          </a:xfrm>
          <a:custGeom>
            <a:avLst/>
            <a:gdLst>
              <a:gd name="connsiteX0" fmla="*/ 1169808 w 1169808"/>
              <a:gd name="connsiteY0" fmla="*/ 0 h 623834"/>
              <a:gd name="connsiteX1" fmla="*/ 1114103 w 1169808"/>
              <a:gd name="connsiteY1" fmla="*/ 11140 h 623834"/>
              <a:gd name="connsiteX2" fmla="*/ 1024975 w 1169808"/>
              <a:gd name="connsiteY2" fmla="*/ 66839 h 623834"/>
              <a:gd name="connsiteX3" fmla="*/ 969269 w 1169808"/>
              <a:gd name="connsiteY3" fmla="*/ 100259 h 623834"/>
              <a:gd name="connsiteX4" fmla="*/ 913564 w 1169808"/>
              <a:gd name="connsiteY4" fmla="*/ 144818 h 623834"/>
              <a:gd name="connsiteX5" fmla="*/ 857859 w 1169808"/>
              <a:gd name="connsiteY5" fmla="*/ 167098 h 623834"/>
              <a:gd name="connsiteX6" fmla="*/ 779872 w 1169808"/>
              <a:gd name="connsiteY6" fmla="*/ 222798 h 623834"/>
              <a:gd name="connsiteX7" fmla="*/ 735308 w 1169808"/>
              <a:gd name="connsiteY7" fmla="*/ 245077 h 623834"/>
              <a:gd name="connsiteX8" fmla="*/ 612756 w 1169808"/>
              <a:gd name="connsiteY8" fmla="*/ 323057 h 623834"/>
              <a:gd name="connsiteX9" fmla="*/ 579333 w 1169808"/>
              <a:gd name="connsiteY9" fmla="*/ 345337 h 623834"/>
              <a:gd name="connsiteX10" fmla="*/ 534769 w 1169808"/>
              <a:gd name="connsiteY10" fmla="*/ 389896 h 623834"/>
              <a:gd name="connsiteX11" fmla="*/ 479064 w 1169808"/>
              <a:gd name="connsiteY11" fmla="*/ 423316 h 623834"/>
              <a:gd name="connsiteX12" fmla="*/ 445641 w 1169808"/>
              <a:gd name="connsiteY12" fmla="*/ 445596 h 623834"/>
              <a:gd name="connsiteX13" fmla="*/ 334231 w 1169808"/>
              <a:gd name="connsiteY13" fmla="*/ 523575 h 623834"/>
              <a:gd name="connsiteX14" fmla="*/ 267385 w 1169808"/>
              <a:gd name="connsiteY14" fmla="*/ 545855 h 623834"/>
              <a:gd name="connsiteX15" fmla="*/ 233961 w 1169808"/>
              <a:gd name="connsiteY15" fmla="*/ 556995 h 623834"/>
              <a:gd name="connsiteX16" fmla="*/ 178256 w 1169808"/>
              <a:gd name="connsiteY16" fmla="*/ 568134 h 623834"/>
              <a:gd name="connsiteX17" fmla="*/ 77987 w 1169808"/>
              <a:gd name="connsiteY17" fmla="*/ 601554 h 623834"/>
              <a:gd name="connsiteX18" fmla="*/ 44564 w 1169808"/>
              <a:gd name="connsiteY18" fmla="*/ 612694 h 623834"/>
              <a:gd name="connsiteX19" fmla="*/ 0 w 1169808"/>
              <a:gd name="connsiteY19" fmla="*/ 623834 h 62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69808" h="623834">
                <a:moveTo>
                  <a:pt x="1169808" y="0"/>
                </a:moveTo>
                <a:cubicBezTo>
                  <a:pt x="1151240" y="3713"/>
                  <a:pt x="1131685" y="4108"/>
                  <a:pt x="1114103" y="11140"/>
                </a:cubicBezTo>
                <a:cubicBezTo>
                  <a:pt x="1091227" y="20290"/>
                  <a:pt x="1049016" y="51815"/>
                  <a:pt x="1024975" y="66839"/>
                </a:cubicBezTo>
                <a:cubicBezTo>
                  <a:pt x="1006612" y="78315"/>
                  <a:pt x="987009" y="87842"/>
                  <a:pt x="969269" y="100259"/>
                </a:cubicBezTo>
                <a:cubicBezTo>
                  <a:pt x="949789" y="113894"/>
                  <a:pt x="933954" y="132585"/>
                  <a:pt x="913564" y="144818"/>
                </a:cubicBezTo>
                <a:cubicBezTo>
                  <a:pt x="896415" y="155106"/>
                  <a:pt x="875746" y="158155"/>
                  <a:pt x="857859" y="167098"/>
                </a:cubicBezTo>
                <a:cubicBezTo>
                  <a:pt x="834288" y="178882"/>
                  <a:pt x="800060" y="210182"/>
                  <a:pt x="779872" y="222798"/>
                </a:cubicBezTo>
                <a:cubicBezTo>
                  <a:pt x="765788" y="231599"/>
                  <a:pt x="749127" y="235865"/>
                  <a:pt x="735308" y="245077"/>
                </a:cubicBezTo>
                <a:cubicBezTo>
                  <a:pt x="612152" y="327173"/>
                  <a:pt x="689200" y="297579"/>
                  <a:pt x="612756" y="323057"/>
                </a:cubicBezTo>
                <a:cubicBezTo>
                  <a:pt x="601615" y="330484"/>
                  <a:pt x="589499" y="336624"/>
                  <a:pt x="579333" y="345337"/>
                </a:cubicBezTo>
                <a:cubicBezTo>
                  <a:pt x="563383" y="359007"/>
                  <a:pt x="551351" y="377000"/>
                  <a:pt x="534769" y="389896"/>
                </a:cubicBezTo>
                <a:cubicBezTo>
                  <a:pt x="517676" y="403189"/>
                  <a:pt x="497427" y="411840"/>
                  <a:pt x="479064" y="423316"/>
                </a:cubicBezTo>
                <a:cubicBezTo>
                  <a:pt x="467709" y="430412"/>
                  <a:pt x="456537" y="437814"/>
                  <a:pt x="445641" y="445596"/>
                </a:cubicBezTo>
                <a:cubicBezTo>
                  <a:pt x="423398" y="461482"/>
                  <a:pt x="353436" y="517174"/>
                  <a:pt x="334231" y="523575"/>
                </a:cubicBezTo>
                <a:lnTo>
                  <a:pt x="267385" y="545855"/>
                </a:lnTo>
                <a:cubicBezTo>
                  <a:pt x="256244" y="549568"/>
                  <a:pt x="245477" y="554692"/>
                  <a:pt x="233961" y="556995"/>
                </a:cubicBezTo>
                <a:cubicBezTo>
                  <a:pt x="215393" y="560708"/>
                  <a:pt x="196525" y="563152"/>
                  <a:pt x="178256" y="568134"/>
                </a:cubicBezTo>
                <a:lnTo>
                  <a:pt x="77987" y="601554"/>
                </a:lnTo>
                <a:cubicBezTo>
                  <a:pt x="66846" y="605267"/>
                  <a:pt x="55957" y="609846"/>
                  <a:pt x="44564" y="612694"/>
                </a:cubicBezTo>
                <a:lnTo>
                  <a:pt x="0" y="623834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217065" y="3631607"/>
            <a:ext cx="1236654" cy="802073"/>
          </a:xfrm>
          <a:custGeom>
            <a:avLst/>
            <a:gdLst>
              <a:gd name="connsiteX0" fmla="*/ 0 w 1236654"/>
              <a:gd name="connsiteY0" fmla="*/ 802073 h 802073"/>
              <a:gd name="connsiteX1" fmla="*/ 100269 w 1236654"/>
              <a:gd name="connsiteY1" fmla="*/ 746373 h 802073"/>
              <a:gd name="connsiteX2" fmla="*/ 133692 w 1236654"/>
              <a:gd name="connsiteY2" fmla="*/ 735233 h 802073"/>
              <a:gd name="connsiteX3" fmla="*/ 245103 w 1236654"/>
              <a:gd name="connsiteY3" fmla="*/ 657254 h 802073"/>
              <a:gd name="connsiteX4" fmla="*/ 367654 w 1236654"/>
              <a:gd name="connsiteY4" fmla="*/ 579275 h 802073"/>
              <a:gd name="connsiteX5" fmla="*/ 401077 w 1236654"/>
              <a:gd name="connsiteY5" fmla="*/ 556995 h 802073"/>
              <a:gd name="connsiteX6" fmla="*/ 445641 w 1236654"/>
              <a:gd name="connsiteY6" fmla="*/ 534715 h 802073"/>
              <a:gd name="connsiteX7" fmla="*/ 479064 w 1236654"/>
              <a:gd name="connsiteY7" fmla="*/ 501295 h 802073"/>
              <a:gd name="connsiteX8" fmla="*/ 557051 w 1236654"/>
              <a:gd name="connsiteY8" fmla="*/ 467876 h 802073"/>
              <a:gd name="connsiteX9" fmla="*/ 623898 w 1236654"/>
              <a:gd name="connsiteY9" fmla="*/ 423316 h 802073"/>
              <a:gd name="connsiteX10" fmla="*/ 724167 w 1236654"/>
              <a:gd name="connsiteY10" fmla="*/ 311917 h 802073"/>
              <a:gd name="connsiteX11" fmla="*/ 813295 w 1236654"/>
              <a:gd name="connsiteY11" fmla="*/ 233938 h 802073"/>
              <a:gd name="connsiteX12" fmla="*/ 924705 w 1236654"/>
              <a:gd name="connsiteY12" fmla="*/ 144819 h 802073"/>
              <a:gd name="connsiteX13" fmla="*/ 980411 w 1236654"/>
              <a:gd name="connsiteY13" fmla="*/ 111399 h 802073"/>
              <a:gd name="connsiteX14" fmla="*/ 1080680 w 1236654"/>
              <a:gd name="connsiteY14" fmla="*/ 55699 h 802073"/>
              <a:gd name="connsiteX15" fmla="*/ 1192090 w 1236654"/>
              <a:gd name="connsiteY15" fmla="*/ 22280 h 802073"/>
              <a:gd name="connsiteX16" fmla="*/ 1236654 w 1236654"/>
              <a:gd name="connsiteY16" fmla="*/ 0 h 80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36654" h="802073">
                <a:moveTo>
                  <a:pt x="0" y="802073"/>
                </a:moveTo>
                <a:cubicBezTo>
                  <a:pt x="156378" y="749952"/>
                  <a:pt x="206" y="813076"/>
                  <a:pt x="100269" y="746373"/>
                </a:cubicBezTo>
                <a:cubicBezTo>
                  <a:pt x="110040" y="739859"/>
                  <a:pt x="123426" y="740936"/>
                  <a:pt x="133692" y="735233"/>
                </a:cubicBezTo>
                <a:cubicBezTo>
                  <a:pt x="185636" y="706379"/>
                  <a:pt x="200161" y="688710"/>
                  <a:pt x="245103" y="657254"/>
                </a:cubicBezTo>
                <a:cubicBezTo>
                  <a:pt x="324689" y="601549"/>
                  <a:pt x="293253" y="625770"/>
                  <a:pt x="367654" y="579275"/>
                </a:cubicBezTo>
                <a:cubicBezTo>
                  <a:pt x="379009" y="572179"/>
                  <a:pt x="389451" y="563638"/>
                  <a:pt x="401077" y="556995"/>
                </a:cubicBezTo>
                <a:cubicBezTo>
                  <a:pt x="415497" y="548756"/>
                  <a:pt x="432126" y="544367"/>
                  <a:pt x="445641" y="534715"/>
                </a:cubicBezTo>
                <a:cubicBezTo>
                  <a:pt x="458462" y="525558"/>
                  <a:pt x="466243" y="510452"/>
                  <a:pt x="479064" y="501295"/>
                </a:cubicBezTo>
                <a:cubicBezTo>
                  <a:pt x="503154" y="484090"/>
                  <a:pt x="529778" y="476966"/>
                  <a:pt x="557051" y="467876"/>
                </a:cubicBezTo>
                <a:cubicBezTo>
                  <a:pt x="642276" y="382663"/>
                  <a:pt x="488989" y="531233"/>
                  <a:pt x="623898" y="423316"/>
                </a:cubicBezTo>
                <a:cubicBezTo>
                  <a:pt x="700619" y="361945"/>
                  <a:pt x="673755" y="370726"/>
                  <a:pt x="724167" y="311917"/>
                </a:cubicBezTo>
                <a:cubicBezTo>
                  <a:pt x="761944" y="267848"/>
                  <a:pt x="764093" y="279036"/>
                  <a:pt x="813295" y="233938"/>
                </a:cubicBezTo>
                <a:cubicBezTo>
                  <a:pt x="911914" y="143546"/>
                  <a:pt x="852468" y="168894"/>
                  <a:pt x="924705" y="144819"/>
                </a:cubicBezTo>
                <a:cubicBezTo>
                  <a:pt x="974698" y="94833"/>
                  <a:pt x="915327" y="147553"/>
                  <a:pt x="980411" y="111399"/>
                </a:cubicBezTo>
                <a:cubicBezTo>
                  <a:pt x="1064904" y="64463"/>
                  <a:pt x="1018398" y="73492"/>
                  <a:pt x="1080680" y="55699"/>
                </a:cubicBezTo>
                <a:cubicBezTo>
                  <a:pt x="1198547" y="22026"/>
                  <a:pt x="1033228" y="75228"/>
                  <a:pt x="1192090" y="22280"/>
                </a:cubicBezTo>
                <a:cubicBezTo>
                  <a:pt x="1230495" y="9480"/>
                  <a:pt x="1217209" y="19443"/>
                  <a:pt x="123665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217065" y="4734457"/>
            <a:ext cx="1270077" cy="691751"/>
          </a:xfrm>
          <a:custGeom>
            <a:avLst/>
            <a:gdLst>
              <a:gd name="connsiteX0" fmla="*/ 0 w 1270077"/>
              <a:gd name="connsiteY0" fmla="*/ 0 h 691751"/>
              <a:gd name="connsiteX1" fmla="*/ 122551 w 1270077"/>
              <a:gd name="connsiteY1" fmla="*/ 44559 h 691751"/>
              <a:gd name="connsiteX2" fmla="*/ 155974 w 1270077"/>
              <a:gd name="connsiteY2" fmla="*/ 55699 h 691751"/>
              <a:gd name="connsiteX3" fmla="*/ 222820 w 1270077"/>
              <a:gd name="connsiteY3" fmla="*/ 100259 h 691751"/>
              <a:gd name="connsiteX4" fmla="*/ 245103 w 1270077"/>
              <a:gd name="connsiteY4" fmla="*/ 122539 h 691751"/>
              <a:gd name="connsiteX5" fmla="*/ 278526 w 1270077"/>
              <a:gd name="connsiteY5" fmla="*/ 133679 h 691751"/>
              <a:gd name="connsiteX6" fmla="*/ 345372 w 1270077"/>
              <a:gd name="connsiteY6" fmla="*/ 178238 h 691751"/>
              <a:gd name="connsiteX7" fmla="*/ 456782 w 1270077"/>
              <a:gd name="connsiteY7" fmla="*/ 256218 h 691751"/>
              <a:gd name="connsiteX8" fmla="*/ 490205 w 1270077"/>
              <a:gd name="connsiteY8" fmla="*/ 278497 h 691751"/>
              <a:gd name="connsiteX9" fmla="*/ 523628 w 1270077"/>
              <a:gd name="connsiteY9" fmla="*/ 300777 h 691751"/>
              <a:gd name="connsiteX10" fmla="*/ 612757 w 1270077"/>
              <a:gd name="connsiteY10" fmla="*/ 323057 h 691751"/>
              <a:gd name="connsiteX11" fmla="*/ 668462 w 1270077"/>
              <a:gd name="connsiteY11" fmla="*/ 356477 h 691751"/>
              <a:gd name="connsiteX12" fmla="*/ 713026 w 1270077"/>
              <a:gd name="connsiteY12" fmla="*/ 378756 h 691751"/>
              <a:gd name="connsiteX13" fmla="*/ 746449 w 1270077"/>
              <a:gd name="connsiteY13" fmla="*/ 401036 h 691751"/>
              <a:gd name="connsiteX14" fmla="*/ 779872 w 1270077"/>
              <a:gd name="connsiteY14" fmla="*/ 412176 h 691751"/>
              <a:gd name="connsiteX15" fmla="*/ 846718 w 1270077"/>
              <a:gd name="connsiteY15" fmla="*/ 456736 h 691751"/>
              <a:gd name="connsiteX16" fmla="*/ 869000 w 1270077"/>
              <a:gd name="connsiteY16" fmla="*/ 490155 h 691751"/>
              <a:gd name="connsiteX17" fmla="*/ 902423 w 1270077"/>
              <a:gd name="connsiteY17" fmla="*/ 512435 h 691751"/>
              <a:gd name="connsiteX18" fmla="*/ 980410 w 1270077"/>
              <a:gd name="connsiteY18" fmla="*/ 568135 h 691751"/>
              <a:gd name="connsiteX19" fmla="*/ 1024975 w 1270077"/>
              <a:gd name="connsiteY19" fmla="*/ 590414 h 691751"/>
              <a:gd name="connsiteX20" fmla="*/ 1158667 w 1270077"/>
              <a:gd name="connsiteY20" fmla="*/ 657254 h 691751"/>
              <a:gd name="connsiteX21" fmla="*/ 1225513 w 1270077"/>
              <a:gd name="connsiteY21" fmla="*/ 679534 h 691751"/>
              <a:gd name="connsiteX22" fmla="*/ 1270077 w 1270077"/>
              <a:gd name="connsiteY22" fmla="*/ 679534 h 69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70077" h="691751">
                <a:moveTo>
                  <a:pt x="0" y="0"/>
                </a:moveTo>
                <a:cubicBezTo>
                  <a:pt x="111700" y="18615"/>
                  <a:pt x="24953" y="-4234"/>
                  <a:pt x="122551" y="44559"/>
                </a:cubicBezTo>
                <a:cubicBezTo>
                  <a:pt x="133055" y="49810"/>
                  <a:pt x="145708" y="49996"/>
                  <a:pt x="155974" y="55699"/>
                </a:cubicBezTo>
                <a:cubicBezTo>
                  <a:pt x="179383" y="68703"/>
                  <a:pt x="203883" y="81325"/>
                  <a:pt x="222820" y="100259"/>
                </a:cubicBezTo>
                <a:cubicBezTo>
                  <a:pt x="230248" y="107686"/>
                  <a:pt x="236096" y="117135"/>
                  <a:pt x="245103" y="122539"/>
                </a:cubicBezTo>
                <a:cubicBezTo>
                  <a:pt x="255173" y="128581"/>
                  <a:pt x="268260" y="127976"/>
                  <a:pt x="278526" y="133679"/>
                </a:cubicBezTo>
                <a:cubicBezTo>
                  <a:pt x="301935" y="146683"/>
                  <a:pt x="323948" y="162172"/>
                  <a:pt x="345372" y="178238"/>
                </a:cubicBezTo>
                <a:cubicBezTo>
                  <a:pt x="411353" y="227719"/>
                  <a:pt x="374496" y="201367"/>
                  <a:pt x="456782" y="256218"/>
                </a:cubicBezTo>
                <a:lnTo>
                  <a:pt x="490205" y="278497"/>
                </a:lnTo>
                <a:cubicBezTo>
                  <a:pt x="501346" y="285924"/>
                  <a:pt x="510499" y="298151"/>
                  <a:pt x="523628" y="300777"/>
                </a:cubicBezTo>
                <a:cubicBezTo>
                  <a:pt x="544814" y="305014"/>
                  <a:pt x="589919" y="311639"/>
                  <a:pt x="612757" y="323057"/>
                </a:cubicBezTo>
                <a:cubicBezTo>
                  <a:pt x="632125" y="332740"/>
                  <a:pt x="649533" y="345962"/>
                  <a:pt x="668462" y="356477"/>
                </a:cubicBezTo>
                <a:cubicBezTo>
                  <a:pt x="682980" y="364542"/>
                  <a:pt x="698606" y="370517"/>
                  <a:pt x="713026" y="378756"/>
                </a:cubicBezTo>
                <a:cubicBezTo>
                  <a:pt x="724652" y="385398"/>
                  <a:pt x="734473" y="395048"/>
                  <a:pt x="746449" y="401036"/>
                </a:cubicBezTo>
                <a:cubicBezTo>
                  <a:pt x="756953" y="406287"/>
                  <a:pt x="769606" y="406473"/>
                  <a:pt x="779872" y="412176"/>
                </a:cubicBezTo>
                <a:cubicBezTo>
                  <a:pt x="803281" y="425180"/>
                  <a:pt x="846718" y="456736"/>
                  <a:pt x="846718" y="456736"/>
                </a:cubicBezTo>
                <a:cubicBezTo>
                  <a:pt x="854145" y="467876"/>
                  <a:pt x="859532" y="480688"/>
                  <a:pt x="869000" y="490155"/>
                </a:cubicBezTo>
                <a:cubicBezTo>
                  <a:pt x="878468" y="499622"/>
                  <a:pt x="891527" y="504653"/>
                  <a:pt x="902423" y="512435"/>
                </a:cubicBezTo>
                <a:cubicBezTo>
                  <a:pt x="926330" y="529510"/>
                  <a:pt x="954158" y="553136"/>
                  <a:pt x="980410" y="568135"/>
                </a:cubicBezTo>
                <a:cubicBezTo>
                  <a:pt x="994830" y="576374"/>
                  <a:pt x="1010733" y="581870"/>
                  <a:pt x="1024975" y="590414"/>
                </a:cubicBezTo>
                <a:cubicBezTo>
                  <a:pt x="1132967" y="655202"/>
                  <a:pt x="1047469" y="620191"/>
                  <a:pt x="1158667" y="657254"/>
                </a:cubicBezTo>
                <a:lnTo>
                  <a:pt x="1225513" y="679534"/>
                </a:lnTo>
                <a:cubicBezTo>
                  <a:pt x="1263918" y="692335"/>
                  <a:pt x="1250632" y="698978"/>
                  <a:pt x="1270077" y="67953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1793289" y="5090934"/>
            <a:ext cx="345789" cy="42423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75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ICE BREAKER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Two truths one lie</a:t>
            </a:r>
          </a:p>
          <a:p>
            <a:pPr>
              <a:buFont typeface="Arial"/>
              <a:buChar char="•"/>
            </a:pPr>
            <a:r>
              <a:rPr lang="en-US" dirty="0" smtClean="0"/>
              <a:t>Each student must think about two true things about themselves that might be surprising ( i.e. the others will think are lies)</a:t>
            </a:r>
          </a:p>
          <a:p>
            <a:pPr>
              <a:buFont typeface="Arial"/>
              <a:buChar char="•"/>
            </a:pPr>
            <a:r>
              <a:rPr lang="en-US" dirty="0" smtClean="0"/>
              <a:t>They must also think of a lie that the others might believe</a:t>
            </a:r>
          </a:p>
          <a:p>
            <a:pPr>
              <a:buFont typeface="Arial"/>
              <a:buChar char="•"/>
            </a:pPr>
            <a:r>
              <a:rPr lang="en-US" dirty="0" smtClean="0"/>
              <a:t>Other members must discuss and come to consensus before lie is revealed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47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ICE BREAKER </a:t>
            </a:r>
            <a:r>
              <a:rPr lang="en-US" dirty="0" smtClean="0"/>
              <a:t>#4</a:t>
            </a:r>
            <a:endParaRPr lang="en-US" dirty="0"/>
          </a:p>
        </p:txBody>
      </p:sp>
      <p:pic>
        <p:nvPicPr>
          <p:cNvPr id="4" name="Content Placeholder 3" descr="d025db713e4ddfdf33307f28ab5e2a7f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222" r="-88222"/>
          <a:stretch>
            <a:fillRect/>
          </a:stretch>
        </p:blipFill>
        <p:spPr>
          <a:xfrm>
            <a:off x="1143000" y="731838"/>
            <a:ext cx="6711426" cy="3643678"/>
          </a:xfrm>
        </p:spPr>
      </p:pic>
      <p:sp>
        <p:nvSpPr>
          <p:cNvPr id="3" name="TextBox 2"/>
          <p:cNvSpPr txBox="1"/>
          <p:nvPr/>
        </p:nvSpPr>
        <p:spPr>
          <a:xfrm>
            <a:off x="791013" y="1392487"/>
            <a:ext cx="1907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one’s called </a:t>
            </a:r>
          </a:p>
          <a:p>
            <a:r>
              <a:rPr lang="en-US" dirty="0" smtClean="0"/>
              <a:t>Atomic Waste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690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smtClean="0"/>
              <a:t>The objective is to move all the balls ( or water) from one bucket to the next without dropping a ball(or spilling the water)</a:t>
            </a:r>
            <a:endParaRPr lang="en-US" dirty="0"/>
          </a:p>
        </p:txBody>
      </p:sp>
      <p:pic>
        <p:nvPicPr>
          <p:cNvPr id="4" name="Picture 3" descr="Screen Shot 2017-03-29 at 2.26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85" y="1968585"/>
            <a:ext cx="6959600" cy="414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61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6387</TotalTime>
  <Words>530</Words>
  <Application>Microsoft Macintosh PowerPoint</Application>
  <PresentationFormat>On-screen Show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Slipstream</vt:lpstr>
      <vt:lpstr>Building a successful classroom</vt:lpstr>
      <vt:lpstr>The class needs to be welcoming</vt:lpstr>
      <vt:lpstr>The class needs to be inclusive</vt:lpstr>
      <vt:lpstr>Ice breakers are great first day events</vt:lpstr>
      <vt:lpstr>ICE BREAKER #1</vt:lpstr>
      <vt:lpstr>ICE BREAKER #2</vt:lpstr>
      <vt:lpstr>ICE BREAKER #3</vt:lpstr>
      <vt:lpstr>ICE BREAKER #4</vt:lpstr>
      <vt:lpstr>PowerPoint Presentation</vt:lpstr>
      <vt:lpstr>Rules</vt:lpstr>
      <vt:lpstr>Questions, Questions Questions</vt:lpstr>
      <vt:lpstr>Questions,Questions Questions?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Affective teaching in the physics classroom</dc:title>
  <dc:creator>james</dc:creator>
  <cp:lastModifiedBy>james</cp:lastModifiedBy>
  <cp:revision>17</cp:revision>
  <dcterms:created xsi:type="dcterms:W3CDTF">2017-03-14T18:08:50Z</dcterms:created>
  <dcterms:modified xsi:type="dcterms:W3CDTF">2018-07-22T19:16:37Z</dcterms:modified>
</cp:coreProperties>
</file>