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86" r:id="rId3"/>
    <p:sldId id="260" r:id="rId4"/>
    <p:sldId id="287" r:id="rId5"/>
    <p:sldId id="262" r:id="rId6"/>
    <p:sldId id="288" r:id="rId7"/>
    <p:sldId id="257" r:id="rId8"/>
    <p:sldId id="258" r:id="rId9"/>
    <p:sldId id="290" r:id="rId10"/>
    <p:sldId id="259" r:id="rId11"/>
    <p:sldId id="270" r:id="rId12"/>
    <p:sldId id="284" r:id="rId13"/>
    <p:sldId id="272" r:id="rId14"/>
    <p:sldId id="273" r:id="rId15"/>
    <p:sldId id="283" r:id="rId16"/>
    <p:sldId id="274" r:id="rId17"/>
    <p:sldId id="292" r:id="rId18"/>
    <p:sldId id="285" r:id="rId19"/>
    <p:sldId id="293" r:id="rId20"/>
    <p:sldId id="294" r:id="rId21"/>
    <p:sldId id="298" r:id="rId22"/>
    <p:sldId id="295" r:id="rId23"/>
    <p:sldId id="297" r:id="rId24"/>
    <p:sldId id="291" r:id="rId25"/>
    <p:sldId id="300" r:id="rId26"/>
    <p:sldId id="301" r:id="rId27"/>
    <p:sldId id="302" r:id="rId28"/>
    <p:sldId id="304" r:id="rId29"/>
    <p:sldId id="303" r:id="rId30"/>
    <p:sldId id="306" r:id="rId31"/>
    <p:sldId id="299" r:id="rId32"/>
    <p:sldId id="309" r:id="rId33"/>
    <p:sldId id="310" r:id="rId34"/>
    <p:sldId id="311" r:id="rId35"/>
    <p:sldId id="308" r:id="rId36"/>
    <p:sldId id="313" r:id="rId37"/>
    <p:sldId id="314" r:id="rId38"/>
    <p:sldId id="312" r:id="rId39"/>
    <p:sldId id="315" r:id="rId40"/>
    <p:sldId id="31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7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7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50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265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3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6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5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0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9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0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7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9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16-07-07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3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deling.asu.edu/R&amp;E/Research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su.edu/per/TestInfo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borsci.com/next-time-questions" TargetMode="Externa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azur.harvard.edu/research/detailspage.php?ed=1&amp;rowid=8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apt.ca/resources/conceptquestions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apt.ece.utoronto.ca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apt.ca/resources/contestQB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389" y="2404534"/>
            <a:ext cx="8926857" cy="1646302"/>
          </a:xfrm>
        </p:spPr>
        <p:txBody>
          <a:bodyPr/>
          <a:lstStyle/>
          <a:p>
            <a:r>
              <a:rPr lang="en-CA" sz="8800" dirty="0" smtClean="0">
                <a:solidFill>
                  <a:schemeClr val="accent1">
                    <a:lumMod val="50000"/>
                  </a:schemeClr>
                </a:solidFill>
              </a:rPr>
              <a:t>Concept Questions</a:t>
            </a:r>
            <a:endParaRPr lang="en-CA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3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37" y="156376"/>
            <a:ext cx="8596668" cy="1320800"/>
          </a:xfrm>
        </p:spPr>
        <p:txBody>
          <a:bodyPr>
            <a:normAutofit/>
          </a:bodyPr>
          <a:lstStyle/>
          <a:p>
            <a:r>
              <a:rPr lang="en-CA" sz="4000" b="1" u="sng" dirty="0"/>
              <a:t>The Force Concept Inventory (FCI)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1" y="951991"/>
            <a:ext cx="9701922" cy="579866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According </a:t>
            </a:r>
            <a:r>
              <a:rPr lang="en-US" sz="2800" dirty="0"/>
              <a:t>to Harvard University, nearly 80% of physics students can state Newton's 3rd law at the beginning of their course, but Force CI data showed that less than 15% of them fully understood the concept – even at the course’s conclusion. </a:t>
            </a:r>
            <a:r>
              <a:rPr lang="en-CA" sz="2800" dirty="0"/>
              <a:t> </a:t>
            </a:r>
            <a:endParaRPr lang="en-CA" sz="2800" dirty="0" smtClean="0"/>
          </a:p>
          <a:p>
            <a:pPr marL="0" indent="0">
              <a:buNone/>
            </a:pPr>
            <a:endParaRPr lang="en-CA" sz="2800" dirty="0" smtClean="0"/>
          </a:p>
          <a:p>
            <a:r>
              <a:rPr lang="en-CA" sz="2800" dirty="0" smtClean="0"/>
              <a:t>Created in 1992 by David </a:t>
            </a:r>
            <a:r>
              <a:rPr lang="en-CA" sz="2800" dirty="0" err="1" smtClean="0"/>
              <a:t>Hestenes</a:t>
            </a:r>
            <a:r>
              <a:rPr lang="en-CA" sz="2800" dirty="0" smtClean="0"/>
              <a:t>, Gregg </a:t>
            </a:r>
            <a:r>
              <a:rPr lang="en-CA" sz="2800" dirty="0" err="1" smtClean="0"/>
              <a:t>Swackhammer</a:t>
            </a:r>
            <a:r>
              <a:rPr lang="en-CA" sz="2800" dirty="0" smtClean="0"/>
              <a:t>, Malcolm Wells (updated 1995)</a:t>
            </a:r>
          </a:p>
          <a:p>
            <a:pPr marL="0" indent="0">
              <a:buNone/>
            </a:pPr>
            <a:endParaRPr lang="en-CA" sz="2800" dirty="0" smtClean="0"/>
          </a:p>
          <a:p>
            <a:r>
              <a:rPr lang="en-CA" sz="2800" dirty="0" smtClean="0"/>
              <a:t>30 multiple-choice Qs based on Newtonian physics </a:t>
            </a:r>
            <a:endParaRPr lang="en-CA" sz="2800" dirty="0"/>
          </a:p>
          <a:p>
            <a:pPr marL="0" indent="0">
              <a:buNone/>
            </a:pPr>
            <a:endParaRPr lang="en-CA" sz="2800" dirty="0" smtClean="0"/>
          </a:p>
          <a:p>
            <a:r>
              <a:rPr lang="en-CA" sz="2800" dirty="0"/>
              <a:t>Available at </a:t>
            </a:r>
            <a:r>
              <a:rPr lang="en-CA" sz="2800" dirty="0">
                <a:hlinkClick r:id="rId2"/>
              </a:rPr>
              <a:t>http://</a:t>
            </a:r>
            <a:r>
              <a:rPr lang="en-CA" sz="2800" dirty="0" smtClean="0">
                <a:hlinkClick r:id="rId2"/>
              </a:rPr>
              <a:t>modeling.asu.edu/R&amp;E/Research.html</a:t>
            </a:r>
            <a:r>
              <a:rPr lang="en-CA" sz="2800" dirty="0"/>
              <a:t> </a:t>
            </a:r>
            <a:r>
              <a:rPr lang="en-CA" sz="2800" dirty="0" smtClean="0"/>
              <a:t>as a password protected file (you can email to get the password)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392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try it!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5" y="1362239"/>
            <a:ext cx="6626611" cy="5142251"/>
          </a:xfrm>
        </p:spPr>
      </p:pic>
      <p:sp>
        <p:nvSpPr>
          <p:cNvPr id="5" name="TextBox 4"/>
          <p:cNvSpPr txBox="1"/>
          <p:nvPr/>
        </p:nvSpPr>
        <p:spPr>
          <a:xfrm>
            <a:off x="7505403" y="3673343"/>
            <a:ext cx="243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Time to work!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5350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68" y="410818"/>
            <a:ext cx="8596668" cy="1320800"/>
          </a:xfrm>
        </p:spPr>
        <p:txBody>
          <a:bodyPr/>
          <a:lstStyle/>
          <a:p>
            <a:r>
              <a:rPr lang="en-CA" dirty="0" smtClean="0"/>
              <a:t>FCI Answer Key. How Did You Do?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19" t="19403" r="4346" b="21518"/>
          <a:stretch/>
        </p:blipFill>
        <p:spPr>
          <a:xfrm>
            <a:off x="324873" y="1727883"/>
            <a:ext cx="11602948" cy="34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01282" cy="1320800"/>
          </a:xfrm>
        </p:spPr>
        <p:txBody>
          <a:bodyPr/>
          <a:lstStyle/>
          <a:p>
            <a:r>
              <a:rPr lang="en-CA" dirty="0" smtClean="0"/>
              <a:t>How Teaching Styles can affect Student Achievement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72" y="1905103"/>
            <a:ext cx="9169978" cy="4740603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In 1998, Richard Hake published results from over 6500 students in 62 introductory physics courses from high school to university</a:t>
            </a:r>
          </a:p>
          <a:p>
            <a:pPr lvl="1"/>
            <a:endParaRPr lang="en-CA" sz="2400" dirty="0" smtClean="0"/>
          </a:p>
          <a:p>
            <a:r>
              <a:rPr lang="en-CA" sz="2800" dirty="0" smtClean="0"/>
              <a:t>He wanted to determine if ‘</a:t>
            </a:r>
            <a:r>
              <a:rPr lang="en-CA" sz="2800" dirty="0" smtClean="0">
                <a:solidFill>
                  <a:srgbClr val="5FCBEF"/>
                </a:solidFill>
              </a:rPr>
              <a:t>Interactive Engagement</a:t>
            </a:r>
            <a:r>
              <a:rPr lang="en-CA" sz="2800" dirty="0" smtClean="0"/>
              <a:t>’ style courses (hands-on, peer discussion and immediate feedback) produced better results than ‘</a:t>
            </a:r>
            <a:r>
              <a:rPr lang="en-CA" sz="2800" dirty="0" smtClean="0">
                <a:solidFill>
                  <a:srgbClr val="5FCBEF"/>
                </a:solidFill>
              </a:rPr>
              <a:t>conventional</a:t>
            </a:r>
            <a:r>
              <a:rPr lang="en-CA" sz="2800" dirty="0" smtClean="0"/>
              <a:t>’ methods</a:t>
            </a:r>
          </a:p>
          <a:p>
            <a:pPr lvl="1"/>
            <a:endParaRPr lang="en-CA" sz="2600" dirty="0"/>
          </a:p>
          <a:p>
            <a:r>
              <a:rPr lang="en-CA" sz="2800" dirty="0" smtClean="0"/>
              <a:t>Formulae: 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6" name="Picture 5" descr="Screen Shot 2016-07-02 at 2.02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2"/>
          <a:stretch/>
        </p:blipFill>
        <p:spPr>
          <a:xfrm>
            <a:off x="2794057" y="5815437"/>
            <a:ext cx="2794000" cy="490599"/>
          </a:xfrm>
          <a:prstGeom prst="rect">
            <a:avLst/>
          </a:prstGeom>
        </p:spPr>
      </p:pic>
      <p:pic>
        <p:nvPicPr>
          <p:cNvPr id="7" name="Picture 6" descr="Screen Shot 2016-07-02 at 2.02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9"/>
          <a:stretch/>
        </p:blipFill>
        <p:spPr>
          <a:xfrm>
            <a:off x="2724952" y="6128818"/>
            <a:ext cx="2794000" cy="5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86" y="148909"/>
            <a:ext cx="7066705" cy="6351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6974" y="4515156"/>
            <a:ext cx="2198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Chart from:</a:t>
            </a:r>
          </a:p>
          <a:p>
            <a:r>
              <a:rPr lang="en-CA" sz="1200" dirty="0" smtClean="0"/>
              <a:t>“Interactive-engagement vs traditional methods: A six-thousand-student survey of mechanics test data for introductory physics courses” – Richard R. Hake, American Journal of Physics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99410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" y="93303"/>
            <a:ext cx="6530091" cy="6641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4956" y="4443594"/>
            <a:ext cx="2198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Chart from:</a:t>
            </a:r>
          </a:p>
          <a:p>
            <a:r>
              <a:rPr lang="en-CA" sz="1200" dirty="0" smtClean="0"/>
              <a:t>“Interactive-engagement vs traditional methods: A six-thousand-student survey of mechanics test data for introductory physics courses” – Richard R. Hake, American Journal of Physics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43820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17" y="1251564"/>
            <a:ext cx="8912355" cy="388077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‘Traditional’ courses had average </a:t>
            </a:r>
            <a:r>
              <a:rPr lang="en-CA" sz="3200" dirty="0" smtClean="0">
                <a:solidFill>
                  <a:srgbClr val="5FCBEF"/>
                </a:solidFill>
              </a:rPr>
              <a:t>&lt;g&gt; = 0.23</a:t>
            </a:r>
          </a:p>
          <a:p>
            <a:r>
              <a:rPr lang="en-CA" sz="3200" dirty="0" smtClean="0"/>
              <a:t>‘Interactive Engagement’ courses had average </a:t>
            </a:r>
            <a:r>
              <a:rPr lang="en-CA" sz="3200" dirty="0" smtClean="0">
                <a:solidFill>
                  <a:srgbClr val="5FCBEF"/>
                </a:solidFill>
              </a:rPr>
              <a:t>&lt;g&gt; = 0.48</a:t>
            </a:r>
            <a:endParaRPr lang="en-CA" sz="3200" dirty="0">
              <a:solidFill>
                <a:srgbClr val="5FCBEF"/>
              </a:solidFill>
            </a:endParaRPr>
          </a:p>
          <a:p>
            <a:r>
              <a:rPr lang="en-CA" sz="3200" dirty="0" smtClean="0">
                <a:solidFill>
                  <a:schemeClr val="tx2"/>
                </a:solidFill>
              </a:rPr>
              <a:t> Recall: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898" y="382048"/>
            <a:ext cx="8596668" cy="1320800"/>
          </a:xfrm>
        </p:spPr>
        <p:txBody>
          <a:bodyPr/>
          <a:lstStyle/>
          <a:p>
            <a:r>
              <a:rPr lang="en-CA" dirty="0" smtClean="0"/>
              <a:t>Interactive Engagement.. A success!</a:t>
            </a:r>
            <a:endParaRPr lang="en-CA" dirty="0"/>
          </a:p>
        </p:txBody>
      </p:sp>
      <p:pic>
        <p:nvPicPr>
          <p:cNvPr id="5" name="Picture 4" descr="Screen Shot 2016-07-02 at 2.0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5" y="3595920"/>
            <a:ext cx="3629585" cy="18147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45" y="2435275"/>
            <a:ext cx="3913254" cy="43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4043"/>
            <a:ext cx="9541426" cy="5203957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Track your own pre- and post data </a:t>
            </a:r>
          </a:p>
          <a:p>
            <a:pPr lvl="1"/>
            <a:r>
              <a:rPr lang="en-US" sz="2600" dirty="0" smtClean="0"/>
              <a:t>Measure gain in understanding</a:t>
            </a:r>
          </a:p>
          <a:p>
            <a:pPr lvl="1"/>
            <a:r>
              <a:rPr lang="en-US" sz="2600" dirty="0" smtClean="0"/>
              <a:t>ID misconceptions</a:t>
            </a:r>
          </a:p>
          <a:p>
            <a:pPr lvl="1"/>
            <a:r>
              <a:rPr lang="en-US" sz="2600" dirty="0" smtClean="0"/>
              <a:t>Evaluate effectiveness of teachings</a:t>
            </a:r>
          </a:p>
          <a:p>
            <a:pPr lvl="1"/>
            <a:endParaRPr lang="en-US" sz="1000" dirty="0" smtClean="0"/>
          </a:p>
          <a:p>
            <a:r>
              <a:rPr lang="en-US" sz="2800" dirty="0" smtClean="0"/>
              <a:t>Use as </a:t>
            </a:r>
            <a:r>
              <a:rPr lang="en-US" sz="2800" dirty="0" smtClean="0">
                <a:solidFill>
                  <a:schemeClr val="accent1"/>
                </a:solidFill>
              </a:rPr>
              <a:t>Assessment</a:t>
            </a:r>
            <a:r>
              <a:rPr lang="en-US" sz="2800" dirty="0" smtClean="0"/>
              <a:t> tool</a:t>
            </a:r>
          </a:p>
          <a:p>
            <a:pPr lvl="1"/>
            <a:r>
              <a:rPr lang="en-US" sz="2600" dirty="0" smtClean="0"/>
              <a:t>SPH3U0 – graphing test: assessment OF learning</a:t>
            </a:r>
          </a:p>
          <a:p>
            <a:pPr lvl="1"/>
            <a:r>
              <a:rPr lang="en-US" sz="2600" dirty="0" smtClean="0"/>
              <a:t>SPH4U0 – FCI pre-test: assessment FOR learning</a:t>
            </a:r>
          </a:p>
          <a:p>
            <a:pPr lvl="1"/>
            <a:r>
              <a:rPr lang="en-US" sz="2600" dirty="0"/>
              <a:t>SPH4U0 – FCI </a:t>
            </a:r>
            <a:r>
              <a:rPr lang="en-US" sz="2600" dirty="0" smtClean="0"/>
              <a:t>post-</a:t>
            </a:r>
            <a:r>
              <a:rPr lang="en-US" sz="2600" dirty="0"/>
              <a:t>test: assessment </a:t>
            </a:r>
            <a:r>
              <a:rPr lang="en-US" sz="2600" dirty="0" smtClean="0"/>
              <a:t>OF learning</a:t>
            </a:r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7695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There Are Other Inventories Out There!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75" y="1540387"/>
            <a:ext cx="8596668" cy="46179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dirty="0" smtClean="0"/>
              <a:t>For example, </a:t>
            </a:r>
          </a:p>
          <a:p>
            <a:r>
              <a:rPr lang="en-CA" sz="2800" dirty="0" smtClean="0"/>
              <a:t>Kinematics Graphing Test</a:t>
            </a:r>
          </a:p>
          <a:p>
            <a:r>
              <a:rPr lang="en-CA" sz="2800" dirty="0" smtClean="0"/>
              <a:t>Electricity CI</a:t>
            </a:r>
          </a:p>
          <a:p>
            <a:r>
              <a:rPr lang="en-CA" sz="2800" dirty="0" smtClean="0"/>
              <a:t>Lawson’s Classroom Test of Scientific Reasoning</a:t>
            </a:r>
          </a:p>
          <a:p>
            <a:r>
              <a:rPr lang="en-CA" sz="2800" dirty="0" smtClean="0"/>
              <a:t>Mechanics Baseline Test (MBT)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And many </a:t>
            </a:r>
            <a:r>
              <a:rPr lang="en-CA" sz="2800" dirty="0" err="1" smtClean="0"/>
              <a:t>many</a:t>
            </a:r>
            <a:r>
              <a:rPr lang="en-CA" sz="2800" dirty="0" smtClean="0"/>
              <a:t> more!</a:t>
            </a:r>
          </a:p>
          <a:p>
            <a:pPr marL="0" indent="0">
              <a:buNone/>
            </a:pPr>
            <a:r>
              <a:rPr lang="en-CA" sz="2800" dirty="0" smtClean="0">
                <a:hlinkClick r:id="rId2"/>
              </a:rPr>
              <a:t>http</a:t>
            </a:r>
            <a:r>
              <a:rPr lang="en-CA" sz="2800" dirty="0">
                <a:hlinkClick r:id="rId2"/>
              </a:rPr>
              <a:t>://</a:t>
            </a:r>
            <a:r>
              <a:rPr lang="en-CA" sz="2800" dirty="0" smtClean="0">
                <a:hlinkClick r:id="rId2"/>
              </a:rPr>
              <a:t>www.ncsu.edu/per/TestInfo.html</a:t>
            </a:r>
            <a:r>
              <a:rPr lang="en-CA" sz="2800" dirty="0" smtClean="0"/>
              <a:t> </a:t>
            </a:r>
          </a:p>
          <a:p>
            <a:pPr marL="0" indent="0">
              <a:buNone/>
            </a:pPr>
            <a:r>
              <a:rPr lang="en-CA" sz="2800" dirty="0" smtClean="0"/>
              <a:t>Has plenty listed….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0244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Conceptual Questions by Paul G. Hewitt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0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Concept Inventories Questions</a:t>
            </a:r>
          </a:p>
          <a:p>
            <a:r>
              <a:rPr lang="en-US" sz="2800" dirty="0" smtClean="0"/>
              <a:t>Next Step Questions</a:t>
            </a:r>
          </a:p>
          <a:p>
            <a:r>
              <a:rPr lang="en-US" sz="2800" dirty="0" smtClean="0"/>
              <a:t>OAPT Peer Review Questions</a:t>
            </a:r>
          </a:p>
          <a:p>
            <a:r>
              <a:rPr lang="en-US" sz="2800" dirty="0" smtClean="0"/>
              <a:t>OAPT Contest Questions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199" y="1656879"/>
            <a:ext cx="5398954" cy="39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3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043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Which statement about Paul G. Hewitt is </a:t>
            </a:r>
            <a:r>
              <a:rPr lang="en-US" b="1" dirty="0" smtClean="0"/>
              <a:t>incorrect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3032" y="1919871"/>
            <a:ext cx="8271465" cy="5183651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Paul </a:t>
            </a:r>
            <a:r>
              <a:rPr lang="en-US" sz="2800" dirty="0"/>
              <a:t>Hewitt is famous for his clear, witty, down-to-earth style of presenting hard-core </a:t>
            </a:r>
            <a:r>
              <a:rPr lang="en-US" sz="2800" dirty="0" smtClean="0"/>
              <a:t>physics.</a:t>
            </a:r>
          </a:p>
          <a:p>
            <a:pPr marL="514350" indent="-514350">
              <a:buAutoNum type="alphaUcPeriod"/>
            </a:pPr>
            <a:r>
              <a:rPr lang="en-US" sz="2800" i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rgbClr val="2C3C43"/>
                </a:solidFill>
              </a:rPr>
              <a:t>Author of </a:t>
            </a:r>
            <a:r>
              <a:rPr lang="en-US" sz="2800" i="1" dirty="0" smtClean="0">
                <a:solidFill>
                  <a:srgbClr val="2C3C43"/>
                </a:solidFill>
              </a:rPr>
              <a:t>Conceptual Physics</a:t>
            </a:r>
            <a:r>
              <a:rPr lang="en-US" sz="2800" dirty="0" smtClean="0">
                <a:solidFill>
                  <a:srgbClr val="2C3C43"/>
                </a:solidFill>
              </a:rPr>
              <a:t> (</a:t>
            </a:r>
            <a:r>
              <a:rPr lang="en-US" sz="2800" dirty="0" smtClean="0"/>
              <a:t>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  <a:r>
              <a:rPr lang="en-US" sz="2800" dirty="0" smtClean="0"/>
              <a:t>)</a:t>
            </a:r>
            <a:endParaRPr lang="en-US" sz="2800" i="1" dirty="0"/>
          </a:p>
          <a:p>
            <a:pPr marL="514350" indent="-514350">
              <a:buAutoNum type="alphaUcPeriod"/>
            </a:pPr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2C3C43"/>
                </a:solidFill>
              </a:rPr>
              <a:t>uses </a:t>
            </a:r>
            <a:r>
              <a:rPr lang="en-US" sz="2800" dirty="0">
                <a:solidFill>
                  <a:srgbClr val="2C3C43"/>
                </a:solidFill>
              </a:rPr>
              <a:t>cartoon-style artwork </a:t>
            </a:r>
            <a:r>
              <a:rPr lang="en-US" sz="2800" dirty="0" smtClean="0"/>
              <a:t>to engage </a:t>
            </a:r>
            <a:r>
              <a:rPr lang="en-US" sz="2800" dirty="0"/>
              <a:t>and </a:t>
            </a:r>
            <a:r>
              <a:rPr lang="en-US" sz="2800" dirty="0" smtClean="0"/>
              <a:t>delight </a:t>
            </a:r>
            <a:r>
              <a:rPr lang="en-US" sz="2800" dirty="0"/>
              <a:t>both students and teachers alike. </a:t>
            </a:r>
            <a:endParaRPr lang="en-US" sz="2800" dirty="0"/>
          </a:p>
          <a:p>
            <a:pPr marL="514350" indent="-514350">
              <a:buAutoNum type="alphaUcPeriod"/>
            </a:pPr>
            <a:r>
              <a:rPr lang="en-US" sz="2800" dirty="0" smtClean="0"/>
              <a:t>He </a:t>
            </a:r>
            <a:r>
              <a:rPr lang="en-US" sz="2800" dirty="0" smtClean="0"/>
              <a:t>has a </a:t>
            </a:r>
            <a:r>
              <a:rPr lang="en-US" sz="2800" dirty="0" err="1" smtClean="0">
                <a:solidFill>
                  <a:schemeClr val="tx2"/>
                </a:solidFill>
              </a:rPr>
              <a:t>Youtube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/>
              <a:t>hannel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All </a:t>
            </a:r>
            <a:r>
              <a:rPr lang="en-US" sz="2800" dirty="0" smtClean="0"/>
              <a:t>statements are true!</a:t>
            </a:r>
            <a:endParaRPr lang="en-US" sz="2800" dirty="0"/>
          </a:p>
        </p:txBody>
      </p:sp>
      <p:pic>
        <p:nvPicPr>
          <p:cNvPr id="6" name="Picture 5" descr="Screen Shot 2016-07-02 at 2.4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67" y="191984"/>
            <a:ext cx="3033169" cy="65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6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043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Which statement about Paul G. Hewitt is </a:t>
            </a:r>
            <a:r>
              <a:rPr lang="en-US" b="1" dirty="0" smtClean="0"/>
              <a:t>incorrect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3032" y="1919871"/>
            <a:ext cx="8271465" cy="5183651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Paul </a:t>
            </a:r>
            <a:r>
              <a:rPr lang="en-US" sz="2800" dirty="0"/>
              <a:t>Hewitt is famous for his clear, witty, down-to-earth style of presenting hard-core </a:t>
            </a:r>
            <a:r>
              <a:rPr lang="en-US" sz="2800" dirty="0" smtClean="0"/>
              <a:t>physics.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2C3C43"/>
                </a:solidFill>
              </a:rPr>
              <a:t>Author </a:t>
            </a:r>
            <a:r>
              <a:rPr lang="en-US" sz="2800" dirty="0" smtClean="0">
                <a:solidFill>
                  <a:srgbClr val="2C3C43"/>
                </a:solidFill>
              </a:rPr>
              <a:t>of </a:t>
            </a:r>
            <a:r>
              <a:rPr lang="en-US" sz="2800" i="1" dirty="0" smtClean="0">
                <a:solidFill>
                  <a:srgbClr val="2C3C43"/>
                </a:solidFill>
              </a:rPr>
              <a:t>Conceptual Physics</a:t>
            </a:r>
            <a:r>
              <a:rPr lang="en-US" sz="2800" dirty="0" smtClean="0">
                <a:solidFill>
                  <a:srgbClr val="2C3C43"/>
                </a:solidFill>
              </a:rPr>
              <a:t> (</a:t>
            </a:r>
            <a:r>
              <a:rPr lang="en-US" sz="2800" dirty="0" smtClean="0"/>
              <a:t>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edition)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1"/>
                </a:solidFill>
              </a:rPr>
              <a:t>c. </a:t>
            </a:r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2C3C43"/>
                </a:solidFill>
              </a:rPr>
              <a:t>uses </a:t>
            </a:r>
            <a:r>
              <a:rPr lang="en-US" sz="2800" dirty="0">
                <a:solidFill>
                  <a:srgbClr val="2C3C43"/>
                </a:solidFill>
              </a:rPr>
              <a:t>cartoon-style artwork </a:t>
            </a:r>
            <a:r>
              <a:rPr lang="en-US" sz="2800" dirty="0" smtClean="0"/>
              <a:t>to engage </a:t>
            </a:r>
            <a:r>
              <a:rPr lang="en-US" sz="2800" dirty="0"/>
              <a:t>and </a:t>
            </a:r>
            <a:r>
              <a:rPr lang="en-US" sz="2800" dirty="0" smtClean="0"/>
              <a:t>delight </a:t>
            </a:r>
            <a:r>
              <a:rPr lang="en-US" sz="2800" dirty="0"/>
              <a:t>both students and teachers alike.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5FCBEF"/>
                </a:solidFill>
              </a:rPr>
              <a:t>D. </a:t>
            </a:r>
            <a:r>
              <a:rPr lang="en-US" sz="2800" dirty="0" smtClean="0"/>
              <a:t>He has a </a:t>
            </a:r>
            <a:r>
              <a:rPr lang="en-US" sz="2800" dirty="0" err="1" smtClean="0">
                <a:solidFill>
                  <a:schemeClr val="tx2"/>
                </a:solidFill>
              </a:rPr>
              <a:t>Youtube</a:t>
            </a:r>
            <a:r>
              <a:rPr lang="en-US" sz="2800" dirty="0" smtClean="0">
                <a:solidFill>
                  <a:schemeClr val="tx2"/>
                </a:solidFill>
              </a:rPr>
              <a:t> c</a:t>
            </a:r>
            <a:r>
              <a:rPr lang="en-US" sz="2800" dirty="0" smtClean="0"/>
              <a:t>hannel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E.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All statements are true!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Screen Shot 2016-07-02 at 2.4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67" y="191984"/>
            <a:ext cx="3033169" cy="6571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562" y="4932590"/>
            <a:ext cx="3638339" cy="179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4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29" y="299467"/>
            <a:ext cx="8596668" cy="1320800"/>
          </a:xfrm>
        </p:spPr>
        <p:txBody>
          <a:bodyPr/>
          <a:lstStyle/>
          <a:p>
            <a:r>
              <a:rPr lang="en-US" dirty="0" smtClean="0"/>
              <a:t>What are “Next Time Questions”?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59" y="1215421"/>
            <a:ext cx="8109029" cy="49577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Hewitt’s favorite insightful Qs embellished with cartoons</a:t>
            </a:r>
          </a:p>
          <a:p>
            <a:r>
              <a:rPr lang="en-US" sz="2400" dirty="0" smtClean="0"/>
              <a:t>Their </a:t>
            </a:r>
            <a:r>
              <a:rPr lang="en-US" sz="2400" dirty="0"/>
              <a:t>intention is to elicit student </a:t>
            </a:r>
            <a:r>
              <a:rPr lang="en-US" sz="2400" dirty="0" smtClean="0"/>
              <a:t>thinking. </a:t>
            </a:r>
          </a:p>
          <a:p>
            <a:endParaRPr lang="en-US" sz="2400" dirty="0" smtClean="0"/>
          </a:p>
          <a:p>
            <a:r>
              <a:rPr lang="en-US" sz="2400" dirty="0" smtClean="0"/>
              <a:t>Where can you find these Qs?</a:t>
            </a:r>
          </a:p>
          <a:p>
            <a:pPr lvl="1"/>
            <a:r>
              <a:rPr lang="en-US" sz="2400" dirty="0" smtClean="0"/>
              <a:t>Posted outside his lecture hall</a:t>
            </a:r>
          </a:p>
          <a:p>
            <a:pPr lvl="1"/>
            <a:r>
              <a:rPr lang="en-US" sz="2400" dirty="0" smtClean="0"/>
              <a:t>In The </a:t>
            </a:r>
            <a:r>
              <a:rPr lang="en-US" sz="2400" dirty="0"/>
              <a:t>Physics Teacher </a:t>
            </a:r>
            <a:r>
              <a:rPr lang="en-US" sz="2400" dirty="0" smtClean="0"/>
              <a:t>magazine </a:t>
            </a:r>
          </a:p>
          <a:p>
            <a:pPr lvl="1"/>
            <a:r>
              <a:rPr lang="en-US" sz="2400" dirty="0"/>
              <a:t>in ancillaries to my Conceptual Physics textbooks, and physical science textbooks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://www.arborsci.com/next-time-questions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 descr="Screen Shot 2016-07-03 at 11.18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40" y="945166"/>
            <a:ext cx="4681057" cy="35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6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on how to use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2640"/>
            <a:ext cx="8995048" cy="510538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5FCBEF"/>
                </a:solidFill>
              </a:rPr>
              <a:t>Copyrighted</a:t>
            </a:r>
            <a:r>
              <a:rPr lang="en-US" sz="2400" dirty="0" smtClean="0"/>
              <a:t> – but teachers are </a:t>
            </a:r>
            <a:r>
              <a:rPr lang="en-US" sz="2400" dirty="0"/>
              <a:t>free to download </a:t>
            </a:r>
            <a:r>
              <a:rPr lang="en-US" sz="2400" dirty="0" smtClean="0"/>
              <a:t>them to share with students</a:t>
            </a:r>
          </a:p>
          <a:p>
            <a:r>
              <a:rPr lang="en-US" sz="2400" dirty="0"/>
              <a:t>DO NOT show the answers to these in the same class period where the question is posed!!! </a:t>
            </a:r>
            <a:endParaRPr lang="en-US" sz="2400" dirty="0" smtClean="0"/>
          </a:p>
          <a:p>
            <a:pPr lvl="1"/>
            <a:r>
              <a:rPr lang="en-US" sz="2000" dirty="0" smtClean="0"/>
              <a:t>NOT for quickie </a:t>
            </a:r>
            <a:r>
              <a:rPr lang="en-US" sz="2000" dirty="0"/>
              <a:t>quizzes with short wait times in your </a:t>
            </a:r>
            <a:r>
              <a:rPr lang="en-US" sz="2000" dirty="0" smtClean="0"/>
              <a:t>lecture – this misses </a:t>
            </a:r>
            <a:r>
              <a:rPr lang="en-US" sz="2000" dirty="0"/>
              <a:t>your opportunity for increased student learning to </a:t>
            </a:r>
            <a:r>
              <a:rPr lang="en-US" sz="2000" dirty="0" smtClean="0"/>
              <a:t>occur </a:t>
            </a:r>
          </a:p>
          <a:p>
            <a:r>
              <a:rPr lang="en-US" sz="2400" dirty="0" smtClean="0"/>
              <a:t>Allow for students to </a:t>
            </a:r>
            <a:r>
              <a:rPr lang="en-US" sz="2400" dirty="0" smtClean="0">
                <a:solidFill>
                  <a:srgbClr val="5FCBEF"/>
                </a:solidFill>
              </a:rPr>
              <a:t>discuss / argue </a:t>
            </a:r>
            <a:r>
              <a:rPr lang="en-US" sz="2400" dirty="0" smtClean="0"/>
              <a:t>– that’s how the </a:t>
            </a:r>
            <a:r>
              <a:rPr lang="en-US" sz="2400" dirty="0"/>
              <a:t>learning takes </a:t>
            </a:r>
            <a:r>
              <a:rPr lang="en-US" sz="2400" dirty="0" smtClean="0"/>
              <a:t>place!</a:t>
            </a:r>
            <a:endParaRPr lang="en-US" sz="2400" dirty="0"/>
          </a:p>
          <a:p>
            <a:r>
              <a:rPr lang="en-US" sz="2400" dirty="0" smtClean="0"/>
              <a:t>1 or 2 Qs projected </a:t>
            </a:r>
            <a:r>
              <a:rPr lang="en-US" sz="2400" dirty="0">
                <a:solidFill>
                  <a:srgbClr val="5FCBEF"/>
                </a:solidFill>
              </a:rPr>
              <a:t>at the end </a:t>
            </a:r>
            <a:r>
              <a:rPr lang="en-US" sz="2400" dirty="0" smtClean="0"/>
              <a:t>of </a:t>
            </a:r>
            <a:r>
              <a:rPr lang="en-US" sz="2400" dirty="0"/>
              <a:t>class </a:t>
            </a:r>
            <a:r>
              <a:rPr lang="en-US" sz="2400" dirty="0" smtClean="0"/>
              <a:t>or use as </a:t>
            </a:r>
            <a:r>
              <a:rPr lang="en-US" sz="2400" dirty="0" smtClean="0">
                <a:solidFill>
                  <a:srgbClr val="5FCBEF"/>
                </a:solidFill>
              </a:rPr>
              <a:t>review</a:t>
            </a:r>
            <a:r>
              <a:rPr lang="en-US" sz="2400" dirty="0" smtClean="0"/>
              <a:t> Qs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answer is given “next time” the class </a:t>
            </a:r>
            <a:r>
              <a:rPr lang="en-US" sz="2400" dirty="0" smtClean="0"/>
              <a:t>meets — or </a:t>
            </a:r>
            <a:r>
              <a:rPr lang="en-US" sz="2400" dirty="0"/>
              <a:t>at some interval where wait time is </a:t>
            </a:r>
            <a:r>
              <a:rPr lang="en-US" sz="2400" dirty="0">
                <a:solidFill>
                  <a:srgbClr val="5FCBEF"/>
                </a:solidFill>
              </a:rPr>
              <a:t>at least a day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5638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some “Next Time Qs”!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2567" y="162893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Topic: Momentum</a:t>
            </a:r>
          </a:p>
          <a:p>
            <a:r>
              <a:rPr lang="en-US" sz="2800" dirty="0" smtClean="0"/>
              <a:t>Discuss answers in groups of 3-4</a:t>
            </a:r>
          </a:p>
          <a:p>
            <a:r>
              <a:rPr lang="en-US" sz="2800" dirty="0" smtClean="0"/>
              <a:t>Answers will be given “Next Time” </a:t>
            </a:r>
          </a:p>
          <a:p>
            <a:pPr lvl="1"/>
            <a:r>
              <a:rPr lang="en-US" sz="2400" dirty="0" smtClean="0"/>
              <a:t>i.e. in 10 minutes</a:t>
            </a:r>
          </a:p>
          <a:p>
            <a:pPr lvl="1"/>
            <a:r>
              <a:rPr lang="en-US" sz="2400" dirty="0" smtClean="0"/>
              <a:t>On the next slide…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049" y="1590730"/>
            <a:ext cx="4558139" cy="45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90" t="15885" r="18658" b="10880"/>
          <a:stretch/>
        </p:blipFill>
        <p:spPr>
          <a:xfrm>
            <a:off x="664088" y="0"/>
            <a:ext cx="8986981" cy="67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18" t="15529" r="19447" b="11381"/>
          <a:stretch/>
        </p:blipFill>
        <p:spPr>
          <a:xfrm>
            <a:off x="433404" y="112077"/>
            <a:ext cx="8793018" cy="66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84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70" t="17007" r="19120" b="10035"/>
          <a:stretch/>
        </p:blipFill>
        <p:spPr>
          <a:xfrm>
            <a:off x="475712" y="129435"/>
            <a:ext cx="8903854" cy="66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0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43" t="17653" r="19307" b="9703"/>
          <a:stretch/>
        </p:blipFill>
        <p:spPr>
          <a:xfrm>
            <a:off x="557429" y="109454"/>
            <a:ext cx="8871858" cy="66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76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986" t="15622" r="19120" b="11605"/>
          <a:stretch/>
        </p:blipFill>
        <p:spPr>
          <a:xfrm>
            <a:off x="398058" y="83358"/>
            <a:ext cx="9070110" cy="67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9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03" y="57226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CA" sz="6000" dirty="0" smtClean="0"/>
              <a:t>What </a:t>
            </a:r>
            <a:r>
              <a:rPr lang="en-CA" sz="6000" dirty="0"/>
              <a:t>does FCI stand for?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0560" y="2105327"/>
            <a:ext cx="9684472" cy="4287522"/>
          </a:xfrm>
        </p:spPr>
        <p:txBody>
          <a:bodyPr>
            <a:normAutofit/>
          </a:bodyPr>
          <a:lstStyle/>
          <a:p>
            <a:pPr marL="742950" indent="-742950">
              <a:buAutoNum type="alphaLcParenR"/>
            </a:pPr>
            <a:r>
              <a:rPr lang="en-CA" sz="3600" dirty="0" smtClean="0"/>
              <a:t>Free Cheese Institute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Force Concept Inventory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Force Controls Inquiry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File Concept Inventory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None of the above</a:t>
            </a:r>
          </a:p>
          <a:p>
            <a:pPr>
              <a:buAutoNum type="alphaLcParenR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638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986" t="15622" r="18196" b="11697"/>
          <a:stretch/>
        </p:blipFill>
        <p:spPr>
          <a:xfrm>
            <a:off x="329812" y="84443"/>
            <a:ext cx="9217890" cy="67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1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Next Time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50664"/>
            <a:ext cx="4184035" cy="49621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Science – linear motion</a:t>
            </a:r>
          </a:p>
          <a:p>
            <a:r>
              <a:rPr lang="en-US" dirty="0" smtClean="0"/>
              <a:t>Heat</a:t>
            </a:r>
          </a:p>
          <a:p>
            <a:r>
              <a:rPr lang="en-US" dirty="0" smtClean="0"/>
              <a:t>Newton’s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Thermodynamics and Thermal Expansion</a:t>
            </a:r>
          </a:p>
          <a:p>
            <a:r>
              <a:rPr lang="en-US" dirty="0" smtClean="0"/>
              <a:t>Newton’s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Change of Phase</a:t>
            </a:r>
          </a:p>
          <a:p>
            <a:r>
              <a:rPr lang="en-US" dirty="0" smtClean="0"/>
              <a:t>Vectors</a:t>
            </a:r>
          </a:p>
          <a:p>
            <a:r>
              <a:rPr lang="en-US" dirty="0" smtClean="0"/>
              <a:t>Vibrations, Waves, and Sound</a:t>
            </a:r>
          </a:p>
          <a:p>
            <a:r>
              <a:rPr lang="en-US" dirty="0" smtClean="0"/>
              <a:t>Momentum</a:t>
            </a:r>
          </a:p>
          <a:p>
            <a:r>
              <a:rPr lang="en-US" dirty="0" smtClean="0"/>
              <a:t>Light Properties</a:t>
            </a:r>
          </a:p>
          <a:p>
            <a:r>
              <a:rPr lang="en-US" dirty="0"/>
              <a:t>Energy</a:t>
            </a:r>
          </a:p>
          <a:p>
            <a:r>
              <a:rPr lang="en-US" dirty="0"/>
              <a:t>Reflection of </a:t>
            </a:r>
            <a:r>
              <a:rPr lang="en-US" dirty="0" smtClean="0"/>
              <a:t>Light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580201"/>
            <a:ext cx="4184034" cy="49030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Rotational Motion</a:t>
            </a:r>
          </a:p>
          <a:p>
            <a:r>
              <a:rPr lang="en-US" dirty="0" smtClean="0"/>
              <a:t>Refraction of Light</a:t>
            </a:r>
          </a:p>
          <a:p>
            <a:r>
              <a:rPr lang="en-US" dirty="0" smtClean="0"/>
              <a:t>Gravity</a:t>
            </a:r>
          </a:p>
          <a:p>
            <a:r>
              <a:rPr lang="en-US" dirty="0" smtClean="0"/>
              <a:t>Electrostatics</a:t>
            </a:r>
          </a:p>
          <a:p>
            <a:r>
              <a:rPr lang="en-US" dirty="0" smtClean="0"/>
              <a:t>Projectiles and Satellite Motion</a:t>
            </a:r>
          </a:p>
          <a:p>
            <a:r>
              <a:rPr lang="en-US" dirty="0" smtClean="0"/>
              <a:t>Electric Current</a:t>
            </a:r>
          </a:p>
          <a:p>
            <a:r>
              <a:rPr lang="en-US" dirty="0" smtClean="0"/>
              <a:t>Atoms and Solids</a:t>
            </a:r>
          </a:p>
          <a:p>
            <a:r>
              <a:rPr lang="en-US" dirty="0" smtClean="0"/>
              <a:t>Magnetism</a:t>
            </a:r>
          </a:p>
          <a:p>
            <a:r>
              <a:rPr lang="en-US" dirty="0" smtClean="0"/>
              <a:t>Liquids</a:t>
            </a:r>
          </a:p>
          <a:p>
            <a:r>
              <a:rPr lang="en-US" dirty="0" smtClean="0"/>
              <a:t>Nuclear Physics</a:t>
            </a:r>
          </a:p>
          <a:p>
            <a:r>
              <a:rPr lang="en-US" dirty="0" smtClean="0"/>
              <a:t>Gasses</a:t>
            </a:r>
          </a:p>
          <a:p>
            <a:r>
              <a:rPr lang="en-US" dirty="0" smtClean="0"/>
              <a:t>Special and General Relativity</a:t>
            </a:r>
          </a:p>
          <a:p>
            <a:r>
              <a:rPr lang="en-US" dirty="0" smtClean="0"/>
              <a:t>Exponential Growth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36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5" y="2700867"/>
            <a:ext cx="9039348" cy="1826581"/>
          </a:xfrm>
        </p:spPr>
        <p:txBody>
          <a:bodyPr/>
          <a:lstStyle/>
          <a:p>
            <a:r>
              <a:rPr lang="en-US" dirty="0" smtClean="0"/>
              <a:t>Concept Questions for Peer Instruction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1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91593"/>
            <a:ext cx="8596668" cy="508027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hlinkClick r:id="rId2"/>
              </a:rPr>
              <a:t>http://www.oapt.ca/resources/</a:t>
            </a:r>
            <a:r>
              <a:rPr lang="en-US" sz="9600" dirty="0" smtClean="0">
                <a:hlinkClick r:id="rId2"/>
              </a:rPr>
              <a:t>conceptquestions.html</a:t>
            </a:r>
            <a:endParaRPr lang="en-US" sz="9600" dirty="0" smtClean="0"/>
          </a:p>
          <a:p>
            <a:pPr lvl="1"/>
            <a:r>
              <a:rPr lang="en-US" sz="9400" dirty="0" smtClean="0"/>
              <a:t>SPH4U0 units: GEM Fields, Light, Quantum, Relativity</a:t>
            </a:r>
          </a:p>
          <a:p>
            <a:pPr lvl="1"/>
            <a:r>
              <a:rPr lang="en-US" sz="9400" dirty="0" smtClean="0"/>
              <a:t>Word or PDF</a:t>
            </a:r>
          </a:p>
          <a:p>
            <a:r>
              <a:rPr lang="en-US" sz="9600" dirty="0"/>
              <a:t>O</a:t>
            </a:r>
            <a:r>
              <a:rPr lang="en-US" sz="9600" dirty="0" smtClean="0"/>
              <a:t>ne </a:t>
            </a:r>
            <a:r>
              <a:rPr lang="en-US" sz="9600" dirty="0"/>
              <a:t>of the easiest and most effective teaching techniques to come out of Physics Education Research. </a:t>
            </a:r>
            <a:endParaRPr lang="en-US" sz="9600" dirty="0" smtClean="0"/>
          </a:p>
          <a:p>
            <a:r>
              <a:rPr lang="en-US" sz="9600" dirty="0" smtClean="0"/>
              <a:t>Students discuss answers in small groups (2-4)</a:t>
            </a:r>
          </a:p>
          <a:p>
            <a:pPr lvl="1"/>
            <a:r>
              <a:rPr lang="en-US" sz="9600" dirty="0"/>
              <a:t>Assessment </a:t>
            </a:r>
            <a:r>
              <a:rPr lang="en-US" sz="9600" i="1" dirty="0" smtClean="0"/>
              <a:t>as </a:t>
            </a:r>
            <a:r>
              <a:rPr lang="en-US" sz="9600" dirty="0" smtClean="0"/>
              <a:t>learning</a:t>
            </a:r>
            <a:endParaRPr lang="en-US" sz="9600" dirty="0"/>
          </a:p>
          <a:p>
            <a:r>
              <a:rPr lang="en-US" sz="9600" dirty="0"/>
              <a:t> </a:t>
            </a:r>
            <a:r>
              <a:rPr lang="en-US" sz="9600" dirty="0" smtClean="0"/>
              <a:t>Use white boards, multiple choice cards</a:t>
            </a:r>
          </a:p>
          <a:p>
            <a:pPr lvl="1"/>
            <a:r>
              <a:rPr lang="en-US" sz="9400" dirty="0" smtClean="0"/>
              <a:t>Assessment </a:t>
            </a:r>
            <a:r>
              <a:rPr lang="en-US" sz="9400" i="1" dirty="0" smtClean="0"/>
              <a:t>for </a:t>
            </a:r>
            <a:r>
              <a:rPr lang="en-US" sz="9400" dirty="0" smtClean="0"/>
              <a:t>learning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9600" dirty="0" smtClean="0"/>
              <a:t>For </a:t>
            </a:r>
            <a:r>
              <a:rPr lang="en-US" sz="9600" dirty="0"/>
              <a:t>more detail on how to implement this technique you should check out Eric Mazur's group </a:t>
            </a:r>
            <a:r>
              <a:rPr lang="en-US" sz="9600" dirty="0" smtClean="0"/>
              <a:t>at </a:t>
            </a:r>
            <a:r>
              <a:rPr lang="en-US" sz="9600" dirty="0" smtClean="0">
                <a:hlinkClick r:id="rId3"/>
              </a:rPr>
              <a:t>http</a:t>
            </a:r>
            <a:r>
              <a:rPr lang="en-US" sz="9600" dirty="0">
                <a:hlinkClick r:id="rId3"/>
              </a:rPr>
              <a:t>://mazur.harvard.edu/research/detailspage.php?ed=1&amp;rowid=8</a:t>
            </a:r>
            <a:r>
              <a:rPr lang="en-US" sz="9600" dirty="0"/>
              <a:t> </a:t>
            </a:r>
            <a:r>
              <a:rPr lang="en-US" sz="9600" dirty="0" smtClean="0"/>
              <a:t> or </a:t>
            </a:r>
            <a:r>
              <a:rPr lang="en-US" sz="9600" dirty="0"/>
              <a:t>read his book Peer Instruction.</a:t>
            </a:r>
            <a:endParaRPr lang="en-US" sz="9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234" y="265435"/>
            <a:ext cx="2540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77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3 at 8.23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4"/>
          <a:stretch/>
        </p:blipFill>
        <p:spPr>
          <a:xfrm>
            <a:off x="474390" y="797486"/>
            <a:ext cx="8567860" cy="60028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5362" y="210858"/>
            <a:ext cx="8891679" cy="1320800"/>
          </a:xfrm>
        </p:spPr>
        <p:txBody>
          <a:bodyPr/>
          <a:lstStyle/>
          <a:p>
            <a:r>
              <a:rPr lang="en-US" dirty="0" smtClean="0"/>
              <a:t>(Partial) Screenshot of Peer Instruction 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52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OAPT Contest Questions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66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994" y="432381"/>
            <a:ext cx="8596668" cy="1320800"/>
          </a:xfrm>
        </p:spPr>
        <p:txBody>
          <a:bodyPr/>
          <a:lstStyle/>
          <a:p>
            <a:r>
              <a:rPr lang="en-US" dirty="0" smtClean="0"/>
              <a:t>OAPT Contest Qs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129" y="1791384"/>
            <a:ext cx="5391901" cy="39386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Qs used in OAPT grade 11 physics contest</a:t>
            </a:r>
            <a:endParaRPr lang="en-US" sz="2800" dirty="0"/>
          </a:p>
          <a:p>
            <a:r>
              <a:rPr lang="en-US" sz="2800" dirty="0" smtClean="0"/>
              <a:t>Question Bank</a:t>
            </a:r>
          </a:p>
          <a:p>
            <a:pPr lvl="1"/>
            <a:r>
              <a:rPr lang="en-US" sz="2600" dirty="0">
                <a:hlinkClick r:id="rId2"/>
              </a:rPr>
              <a:t>http://www.oapt.ca/resources/</a:t>
            </a:r>
            <a:r>
              <a:rPr lang="en-US" sz="2600" dirty="0" smtClean="0">
                <a:hlinkClick r:id="rId2"/>
              </a:rPr>
              <a:t>contestQB.html</a:t>
            </a:r>
            <a:r>
              <a:rPr lang="en-US" sz="2600" dirty="0" smtClean="0"/>
              <a:t> </a:t>
            </a:r>
          </a:p>
          <a:p>
            <a:r>
              <a:rPr lang="en-US" sz="2800" dirty="0" smtClean="0"/>
              <a:t>Previous tests</a:t>
            </a:r>
          </a:p>
          <a:p>
            <a:pPr lvl="1"/>
            <a:r>
              <a:rPr lang="en-US" sz="2600" dirty="0">
                <a:hlinkClick r:id="rId3"/>
              </a:rPr>
              <a:t>http://</a:t>
            </a:r>
            <a:r>
              <a:rPr lang="en-US" sz="2600" dirty="0" smtClean="0">
                <a:hlinkClick r:id="rId3"/>
              </a:rPr>
              <a:t>oapt.ece.utoronto.ca</a:t>
            </a:r>
            <a:r>
              <a:rPr lang="en-US" sz="2600" dirty="0"/>
              <a:t> </a:t>
            </a:r>
          </a:p>
        </p:txBody>
      </p:sp>
      <p:pic>
        <p:nvPicPr>
          <p:cNvPr id="2" name="Picture 1" descr="Screen Shot 2016-07-03 at 8.28.1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"/>
          <a:stretch/>
        </p:blipFill>
        <p:spPr>
          <a:xfrm>
            <a:off x="5611458" y="1240534"/>
            <a:ext cx="6423643" cy="42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11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7-03 at 8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5" y="639576"/>
            <a:ext cx="11916965" cy="57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2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you use the OAPT Contest Qs?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091" y="1496018"/>
            <a:ext cx="7342687" cy="3880773"/>
          </a:xfrm>
        </p:spPr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Peer instruction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Review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Inspiration for teachers creating assessments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All of the above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66" y="1514043"/>
            <a:ext cx="5087257" cy="50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1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61" y="166553"/>
            <a:ext cx="8596668" cy="1320800"/>
          </a:xfrm>
        </p:spPr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28" y="1289264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Explore some  Peer instruction Questions (online)</a:t>
            </a:r>
          </a:p>
          <a:p>
            <a:endParaRPr lang="en-US" sz="2800" dirty="0" smtClean="0"/>
          </a:p>
          <a:p>
            <a:r>
              <a:rPr lang="en-US" sz="2800" dirty="0" smtClean="0"/>
              <a:t>Try some OAPT concept Qs </a:t>
            </a:r>
            <a:r>
              <a:rPr lang="en-US" sz="2800" dirty="0" smtClean="0"/>
              <a:t>(HOs)</a:t>
            </a:r>
            <a:endParaRPr lang="en-US" sz="2800" dirty="0" smtClean="0"/>
          </a:p>
          <a:p>
            <a:pPr lvl="1"/>
            <a:r>
              <a:rPr lang="en-US" sz="2600" dirty="0" smtClean="0"/>
              <a:t>Q bank put into </a:t>
            </a:r>
            <a:r>
              <a:rPr lang="en-US" sz="2600" dirty="0" err="1" smtClean="0"/>
              <a:t>ppts</a:t>
            </a:r>
            <a:endParaRPr lang="en-US" sz="2600" dirty="0" smtClean="0"/>
          </a:p>
          <a:p>
            <a:endParaRPr lang="en-US" sz="2800" dirty="0" smtClean="0"/>
          </a:p>
          <a:p>
            <a:r>
              <a:rPr lang="en-US" sz="2800" dirty="0" smtClean="0"/>
              <a:t>No more Qs please </a:t>
            </a:r>
            <a:r>
              <a:rPr lang="en-US" sz="2800" dirty="0" smtClean="0">
                <a:sym typeface="Wingdings"/>
              </a:rPr>
              <a:t>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556" y="2540309"/>
            <a:ext cx="5378272" cy="40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6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03" y="57226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CA" sz="6000" dirty="0" smtClean="0"/>
              <a:t>What </a:t>
            </a:r>
            <a:r>
              <a:rPr lang="en-CA" sz="6000" dirty="0"/>
              <a:t>does FCI stand for?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0560" y="2105327"/>
            <a:ext cx="9684472" cy="4287522"/>
          </a:xfrm>
        </p:spPr>
        <p:txBody>
          <a:bodyPr>
            <a:normAutofit/>
          </a:bodyPr>
          <a:lstStyle/>
          <a:p>
            <a:pPr marL="742950" indent="-742950">
              <a:buAutoNum type="alphaLcParenR"/>
            </a:pPr>
            <a:r>
              <a:rPr lang="en-CA" sz="3600" dirty="0" smtClean="0"/>
              <a:t>Free Cheese Institute</a:t>
            </a:r>
          </a:p>
          <a:p>
            <a:pPr marL="742950" indent="-742950">
              <a:buAutoNum type="alphaLcParenR"/>
            </a:pPr>
            <a:r>
              <a:rPr lang="en-CA" sz="3600" dirty="0" smtClean="0">
                <a:solidFill>
                  <a:schemeClr val="accent1"/>
                </a:solidFill>
              </a:rPr>
              <a:t>Force Concept Inventory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Force Controls Inquiry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File Concept Inventory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None of the above</a:t>
            </a:r>
          </a:p>
          <a:p>
            <a:pPr>
              <a:buAutoNum type="alphaLcParenR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680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participating.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4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A Concept Inventory (CI) </a:t>
            </a:r>
            <a:r>
              <a:rPr lang="en-CA" sz="4000" dirty="0"/>
              <a:t>is designed to measure… </a:t>
            </a:r>
            <a:br>
              <a:rPr lang="en-CA" sz="4000" dirty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1786957"/>
            <a:ext cx="9083649" cy="4254405"/>
          </a:xfrm>
        </p:spPr>
        <p:txBody>
          <a:bodyPr>
            <a:noAutofit/>
          </a:bodyPr>
          <a:lstStyle/>
          <a:p>
            <a:pPr marL="742950" indent="-742950">
              <a:buAutoNum type="alphaLcParenR"/>
            </a:pPr>
            <a:r>
              <a:rPr lang="en-CA" sz="3600" dirty="0" smtClean="0"/>
              <a:t>the relative ability of a student compared to other students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how quickly a student retains new   material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whether a student has mastered a specific set of concepts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All of the above </a:t>
            </a:r>
          </a:p>
          <a:p>
            <a:pPr marL="0" indent="0">
              <a:buNone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85124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A Concept Inventory (CI) </a:t>
            </a:r>
            <a:r>
              <a:rPr lang="en-CA" sz="4000" dirty="0"/>
              <a:t>is designed to measure… </a:t>
            </a:r>
            <a:br>
              <a:rPr lang="en-CA" sz="4000" dirty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1786957"/>
            <a:ext cx="9142718" cy="4254405"/>
          </a:xfrm>
        </p:spPr>
        <p:txBody>
          <a:bodyPr>
            <a:noAutofit/>
          </a:bodyPr>
          <a:lstStyle/>
          <a:p>
            <a:pPr marL="742950" indent="-742950">
              <a:buAutoNum type="alphaLcParenR"/>
            </a:pPr>
            <a:r>
              <a:rPr lang="en-CA" sz="3600" dirty="0" smtClean="0"/>
              <a:t>the relative ability of a student compared to other students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how quickly a student retains new   material</a:t>
            </a:r>
          </a:p>
          <a:p>
            <a:pPr marL="742950" indent="-742950">
              <a:buAutoNum type="alphaLcParenR"/>
            </a:pPr>
            <a:r>
              <a:rPr lang="en-CA" sz="3600" dirty="0" smtClean="0">
                <a:solidFill>
                  <a:srgbClr val="5FCBEF"/>
                </a:solidFill>
              </a:rPr>
              <a:t>whether a student has mastered a specific set of concepts</a:t>
            </a:r>
          </a:p>
          <a:p>
            <a:pPr marL="742950" indent="-742950">
              <a:buAutoNum type="alphaLcParenR"/>
            </a:pPr>
            <a:r>
              <a:rPr lang="en-CA" sz="3600" dirty="0" smtClean="0"/>
              <a:t>All of the above </a:t>
            </a:r>
          </a:p>
          <a:p>
            <a:pPr marL="0" indent="0">
              <a:buNone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74286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72" y="124570"/>
            <a:ext cx="8596668" cy="1320800"/>
          </a:xfrm>
        </p:spPr>
        <p:txBody>
          <a:bodyPr>
            <a:normAutofit/>
          </a:bodyPr>
          <a:lstStyle/>
          <a:p>
            <a:r>
              <a:rPr lang="en-CA" sz="4000" b="1" u="sng" dirty="0" smtClean="0"/>
              <a:t>What is a ‘Concept </a:t>
            </a:r>
            <a:r>
              <a:rPr lang="en-CA" sz="4000" b="1" u="sng" dirty="0"/>
              <a:t>I</a:t>
            </a:r>
            <a:r>
              <a:rPr lang="en-CA" sz="4000" b="1" u="sng" dirty="0" smtClean="0"/>
              <a:t>nventory’?</a:t>
            </a:r>
            <a:endParaRPr lang="en-CA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71" y="1142823"/>
            <a:ext cx="8933707" cy="5399506"/>
          </a:xfrm>
        </p:spPr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5FCBEF"/>
                </a:solidFill>
              </a:rPr>
              <a:t>criterion</a:t>
            </a:r>
            <a:r>
              <a:rPr lang="en-US" sz="2800" dirty="0"/>
              <a:t>-reference test, designed to evaluate whether a student has gained </a:t>
            </a:r>
            <a:r>
              <a:rPr lang="en-US" sz="2800" dirty="0">
                <a:solidFill>
                  <a:srgbClr val="5FCBEF"/>
                </a:solidFill>
              </a:rPr>
              <a:t>mastery</a:t>
            </a:r>
            <a:r>
              <a:rPr lang="en-US" sz="2800" dirty="0"/>
              <a:t> over a specific set of </a:t>
            </a:r>
            <a:r>
              <a:rPr lang="en-US" sz="2800" dirty="0" smtClean="0"/>
              <a:t>concepts</a:t>
            </a:r>
          </a:p>
          <a:p>
            <a:pPr lvl="1"/>
            <a:r>
              <a:rPr lang="en-US" sz="2400" dirty="0" smtClean="0"/>
              <a:t>N</a:t>
            </a:r>
            <a:r>
              <a:rPr lang="en-CA" sz="2400" dirty="0" err="1" smtClean="0"/>
              <a:t>ot</a:t>
            </a:r>
            <a:r>
              <a:rPr lang="en-CA" sz="2400" dirty="0" smtClean="0"/>
              <a:t> norm</a:t>
            </a:r>
            <a:r>
              <a:rPr lang="en-CA" sz="2400" dirty="0"/>
              <a:t>-referenced (i.e. the test does not compare one student’s results to another’s when giving a final score</a:t>
            </a:r>
            <a:r>
              <a:rPr lang="en-CA" sz="2400" dirty="0" smtClean="0"/>
              <a:t>)</a:t>
            </a:r>
            <a:endParaRPr lang="en-CA" sz="2800" dirty="0" smtClean="0"/>
          </a:p>
          <a:p>
            <a:r>
              <a:rPr lang="en-CA" sz="2800" dirty="0" smtClean="0"/>
              <a:t>Questions  are based on </a:t>
            </a:r>
            <a:r>
              <a:rPr lang="en-CA" sz="2800" dirty="0" smtClean="0">
                <a:solidFill>
                  <a:srgbClr val="5FCBEF"/>
                </a:solidFill>
              </a:rPr>
              <a:t>intuitive</a:t>
            </a:r>
            <a:r>
              <a:rPr lang="en-CA" sz="2800" dirty="0" smtClean="0"/>
              <a:t> </a:t>
            </a:r>
            <a:r>
              <a:rPr lang="en-CA" sz="2800" dirty="0"/>
              <a:t>comprehension, independent of knowledge of the </a:t>
            </a:r>
            <a:r>
              <a:rPr lang="en-CA" sz="2800" dirty="0">
                <a:solidFill>
                  <a:srgbClr val="5FCBEF"/>
                </a:solidFill>
              </a:rPr>
              <a:t>terminology</a:t>
            </a:r>
            <a:r>
              <a:rPr lang="en-CA" sz="2800" dirty="0"/>
              <a:t> or </a:t>
            </a:r>
            <a:r>
              <a:rPr lang="en-CA" sz="2800" dirty="0">
                <a:solidFill>
                  <a:srgbClr val="5FCBEF"/>
                </a:solidFill>
              </a:rPr>
              <a:t>numerical</a:t>
            </a:r>
            <a:r>
              <a:rPr lang="en-CA" sz="2800" dirty="0"/>
              <a:t> modeling </a:t>
            </a:r>
            <a:r>
              <a:rPr lang="en-CA" sz="2800" dirty="0" smtClean="0"/>
              <a:t>– rooted in </a:t>
            </a:r>
            <a:r>
              <a:rPr lang="en-CA" sz="2800" dirty="0" smtClean="0">
                <a:solidFill>
                  <a:srgbClr val="5FCBEF"/>
                </a:solidFill>
              </a:rPr>
              <a:t>research</a:t>
            </a:r>
          </a:p>
          <a:p>
            <a:r>
              <a:rPr lang="en-CA" sz="2800" dirty="0"/>
              <a:t>Generally </a:t>
            </a:r>
            <a:r>
              <a:rPr lang="en-CA" sz="2800" dirty="0">
                <a:solidFill>
                  <a:srgbClr val="5FCBEF"/>
                </a:solidFill>
              </a:rPr>
              <a:t>multiple-choice</a:t>
            </a:r>
            <a:r>
              <a:rPr lang="en-CA" sz="2800" dirty="0" smtClean="0"/>
              <a:t>, with “distractors” (</a:t>
            </a:r>
            <a:r>
              <a:rPr lang="en-CA" sz="2800" dirty="0"/>
              <a:t>incorrect or irrelevant answers) that are based on commonly held </a:t>
            </a:r>
            <a:r>
              <a:rPr lang="en-CA" sz="2800" dirty="0">
                <a:solidFill>
                  <a:srgbClr val="5FCBEF"/>
                </a:solidFill>
              </a:rPr>
              <a:t>misconceptions</a:t>
            </a:r>
          </a:p>
          <a:p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88548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73" y="196132"/>
            <a:ext cx="8596668" cy="1320800"/>
          </a:xfrm>
        </p:spPr>
        <p:txBody>
          <a:bodyPr>
            <a:normAutofit/>
          </a:bodyPr>
          <a:lstStyle/>
          <a:p>
            <a:r>
              <a:rPr lang="en-CA" sz="4000" b="1" u="sng" dirty="0"/>
              <a:t>Why Use </a:t>
            </a:r>
            <a:r>
              <a:rPr lang="en-CA" sz="4000" b="1" u="sng" dirty="0" smtClean="0"/>
              <a:t>a CI?</a:t>
            </a:r>
            <a:endParaRPr lang="en-CA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72" y="1111018"/>
            <a:ext cx="9007541" cy="5345441"/>
          </a:xfrm>
        </p:spPr>
        <p:txBody>
          <a:bodyPr>
            <a:noAutofit/>
          </a:bodyPr>
          <a:lstStyle/>
          <a:p>
            <a:r>
              <a:rPr lang="en-CA" sz="3200" dirty="0" smtClean="0"/>
              <a:t>It is intended </a:t>
            </a:r>
            <a:r>
              <a:rPr lang="en-CA" sz="3200" dirty="0"/>
              <a:t>for </a:t>
            </a:r>
            <a:r>
              <a:rPr lang="en-CA" sz="3200" dirty="0">
                <a:solidFill>
                  <a:srgbClr val="5FCBEF"/>
                </a:solidFill>
              </a:rPr>
              <a:t>pre-and post-</a:t>
            </a:r>
            <a:r>
              <a:rPr lang="en-CA" sz="3200" dirty="0" smtClean="0">
                <a:solidFill>
                  <a:srgbClr val="5FCBEF"/>
                </a:solidFill>
              </a:rPr>
              <a:t>testing</a:t>
            </a:r>
          </a:p>
          <a:p>
            <a:r>
              <a:rPr lang="en-CA" sz="3200" dirty="0">
                <a:solidFill>
                  <a:schemeClr val="accent1"/>
                </a:solidFill>
              </a:rPr>
              <a:t>Tool</a:t>
            </a:r>
            <a:r>
              <a:rPr lang="en-CA" sz="3200" dirty="0"/>
              <a:t> </a:t>
            </a:r>
            <a:r>
              <a:rPr lang="en-CA" sz="3200" dirty="0" smtClean="0"/>
              <a:t>to measure student’s understanding</a:t>
            </a:r>
            <a:endParaRPr lang="en-CA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/>
              <a:t>Research </a:t>
            </a:r>
            <a:r>
              <a:rPr lang="en-US" sz="2400" dirty="0"/>
              <a:t>mandates a result of </a:t>
            </a:r>
            <a:r>
              <a:rPr lang="en-US" sz="2400" dirty="0">
                <a:solidFill>
                  <a:srgbClr val="5FCBEF"/>
                </a:solidFill>
              </a:rPr>
              <a:t>minimum 80% </a:t>
            </a:r>
            <a:r>
              <a:rPr lang="en-US" sz="2400" dirty="0"/>
              <a:t>on a CI for a student to be deemed to have mastered a concept </a:t>
            </a:r>
            <a:endParaRPr lang="en-CA" sz="2400" dirty="0" smtClean="0"/>
          </a:p>
          <a:p>
            <a:r>
              <a:rPr lang="en-CA" sz="3200" dirty="0"/>
              <a:t>Tool to measure </a:t>
            </a:r>
            <a:r>
              <a:rPr lang="en-CA" sz="3200" dirty="0">
                <a:solidFill>
                  <a:srgbClr val="5FCBEF"/>
                </a:solidFill>
              </a:rPr>
              <a:t>student’s gain </a:t>
            </a:r>
            <a:r>
              <a:rPr lang="en-CA" sz="3200" dirty="0"/>
              <a:t>in </a:t>
            </a:r>
            <a:r>
              <a:rPr lang="en-CA" sz="3200" dirty="0" smtClean="0"/>
              <a:t>understanding</a:t>
            </a:r>
          </a:p>
          <a:p>
            <a:r>
              <a:rPr lang="en-CA" sz="3200" dirty="0" smtClean="0"/>
              <a:t>To identify students’ </a:t>
            </a:r>
            <a:r>
              <a:rPr lang="en-CA" sz="3200" dirty="0" smtClean="0">
                <a:solidFill>
                  <a:srgbClr val="5FCBEF"/>
                </a:solidFill>
              </a:rPr>
              <a:t>misconceptions</a:t>
            </a:r>
          </a:p>
          <a:p>
            <a:r>
              <a:rPr lang="en-CA" sz="3200" dirty="0" smtClean="0"/>
              <a:t>To evaluate </a:t>
            </a:r>
            <a:r>
              <a:rPr lang="en-CA" sz="3200" dirty="0" smtClean="0">
                <a:solidFill>
                  <a:srgbClr val="5FCBEF"/>
                </a:solidFill>
              </a:rPr>
              <a:t>effectiveness</a:t>
            </a:r>
            <a:r>
              <a:rPr lang="en-CA" sz="3200" dirty="0" smtClean="0"/>
              <a:t> of teaching methods </a:t>
            </a:r>
            <a:endParaRPr lang="en-CA" sz="3200" dirty="0"/>
          </a:p>
          <a:p>
            <a:r>
              <a:rPr lang="en-CA" sz="3200" dirty="0" smtClean="0"/>
              <a:t>To evaluate whether a student is </a:t>
            </a:r>
            <a:r>
              <a:rPr lang="en-CA" sz="3200" dirty="0" smtClean="0">
                <a:solidFill>
                  <a:srgbClr val="5FCBEF"/>
                </a:solidFill>
              </a:rPr>
              <a:t>prepared</a:t>
            </a:r>
            <a:r>
              <a:rPr lang="en-CA" sz="3200" dirty="0" smtClean="0"/>
              <a:t> to move on to other concepts</a:t>
            </a:r>
          </a:p>
        </p:txBody>
      </p:sp>
    </p:spTree>
    <p:extLst>
      <p:ext uri="{BB962C8B-B14F-4D97-AF65-F5344CB8AC3E}">
        <p14:creationId xmlns:p14="http://schemas.microsoft.com/office/powerpoint/2010/main" val="382562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used the Force Concept Inventory?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398000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you HAVE used the FCI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point at </a:t>
            </a:r>
            <a:r>
              <a:rPr lang="en-US" sz="3200" dirty="0" smtClean="0"/>
              <a:t>James </a:t>
            </a:r>
            <a:r>
              <a:rPr lang="en-US" sz="3200" dirty="0" smtClean="0">
                <a:sym typeface="Wingdings"/>
              </a:rPr>
              <a:t></a:t>
            </a:r>
            <a:endParaRPr lang="en-US" sz="3200" dirty="0" smtClean="0"/>
          </a:p>
          <a:p>
            <a:pPr lvl="1"/>
            <a:r>
              <a:rPr lang="en-US" sz="3000" dirty="0" smtClean="0"/>
              <a:t>Alternatives:</a:t>
            </a:r>
          </a:p>
          <a:p>
            <a:pPr lvl="2"/>
            <a:r>
              <a:rPr lang="en-US" sz="2800" dirty="0" smtClean="0"/>
              <a:t> Kinematics Graphing</a:t>
            </a:r>
          </a:p>
          <a:p>
            <a:pPr lvl="2"/>
            <a:r>
              <a:rPr lang="en-US" sz="2800" dirty="0" smtClean="0"/>
              <a:t> Electricity</a:t>
            </a:r>
            <a:endParaRPr lang="en-US" sz="3000" dirty="0" smtClean="0"/>
          </a:p>
          <a:p>
            <a:endParaRPr lang="en-US" sz="3200" dirty="0" smtClean="0"/>
          </a:p>
          <a:p>
            <a:r>
              <a:rPr lang="en-US" sz="3200" dirty="0" smtClean="0"/>
              <a:t>If you HAVE NOT used the FCI, great!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26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2079</TotalTime>
  <Words>1166</Words>
  <Application>Microsoft Macintosh PowerPoint</Application>
  <PresentationFormat>Custom</PresentationFormat>
  <Paragraphs>195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Facet</vt:lpstr>
      <vt:lpstr>Concept Questions</vt:lpstr>
      <vt:lpstr>Outline</vt:lpstr>
      <vt:lpstr>What does FCI stand for?</vt:lpstr>
      <vt:lpstr>What does FCI stand for?</vt:lpstr>
      <vt:lpstr>A Concept Inventory (CI) is designed to measure…  </vt:lpstr>
      <vt:lpstr>A Concept Inventory (CI) is designed to measure…  </vt:lpstr>
      <vt:lpstr>What is a ‘Concept Inventory’?</vt:lpstr>
      <vt:lpstr>Why Use a CI?</vt:lpstr>
      <vt:lpstr>Who has used the Force Concept Inventory?</vt:lpstr>
      <vt:lpstr>The Force Concept Inventory (FCI)</vt:lpstr>
      <vt:lpstr>Let’s try it!</vt:lpstr>
      <vt:lpstr>FCI Answer Key. How Did You Do?</vt:lpstr>
      <vt:lpstr>How Teaching Styles can affect Student Achievement</vt:lpstr>
      <vt:lpstr>PowerPoint Presentation</vt:lpstr>
      <vt:lpstr>PowerPoint Presentation</vt:lpstr>
      <vt:lpstr>Interactive Engagement.. A success!</vt:lpstr>
      <vt:lpstr>Your Classroom</vt:lpstr>
      <vt:lpstr>There Are Other Inventories Out There!</vt:lpstr>
      <vt:lpstr>Next Time Questions</vt:lpstr>
      <vt:lpstr>Which statement about Paul G. Hewitt is incorrect?</vt:lpstr>
      <vt:lpstr>Which statement about Paul G. Hewitt is incorrect?</vt:lpstr>
      <vt:lpstr>What are “Next Time Questions”?</vt:lpstr>
      <vt:lpstr>Instructions on how to use them</vt:lpstr>
      <vt:lpstr>Let’s try some “Next Time Qs”!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for Next Time Qs</vt:lpstr>
      <vt:lpstr>Concept Questions for Peer Instruction</vt:lpstr>
      <vt:lpstr>Peer Instruction</vt:lpstr>
      <vt:lpstr>(Partial) Screenshot of Peer Instruction Qs</vt:lpstr>
      <vt:lpstr>OAPT Contest Questions</vt:lpstr>
      <vt:lpstr>OAPT Contest Qs</vt:lpstr>
      <vt:lpstr>PowerPoint Presentation</vt:lpstr>
      <vt:lpstr>How could you use the OAPT Contest Qs?</vt:lpstr>
      <vt:lpstr>Your turn</vt:lpstr>
      <vt:lpstr>The End.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Concept Inventories</dc:title>
  <dc:creator>Greg Macdonald</dc:creator>
  <cp:lastModifiedBy>Sara Naudts</cp:lastModifiedBy>
  <cp:revision>42</cp:revision>
  <dcterms:created xsi:type="dcterms:W3CDTF">2015-05-06T00:58:13Z</dcterms:created>
  <dcterms:modified xsi:type="dcterms:W3CDTF">2016-07-07T12:52:05Z</dcterms:modified>
</cp:coreProperties>
</file>