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58" r:id="rId4"/>
    <p:sldId id="259" r:id="rId5"/>
    <p:sldId id="260" r:id="rId6"/>
    <p:sldId id="261" r:id="rId7"/>
    <p:sldId id="264" r:id="rId8"/>
    <p:sldId id="262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/>
          <a:lstStyle/>
          <a:p>
            <a:r>
              <a:rPr lang="en-CA" dirty="0" smtClean="0"/>
              <a:t>Three Models of Light</a:t>
            </a:r>
            <a:endParaRPr lang="en-CA" dirty="0"/>
          </a:p>
        </p:txBody>
      </p:sp>
      <p:cxnSp>
        <p:nvCxnSpPr>
          <p:cNvPr id="1026" name="AutoShape 2"/>
          <p:cNvCxnSpPr>
            <a:cxnSpLocks noChangeShapeType="1"/>
          </p:cNvCxnSpPr>
          <p:nvPr/>
        </p:nvCxnSpPr>
        <p:spPr bwMode="auto">
          <a:xfrm>
            <a:off x="2286000" y="2133600"/>
            <a:ext cx="4419600" cy="0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</p:cxn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2362200" y="3352800"/>
            <a:ext cx="4114800" cy="457200"/>
            <a:chOff x="5570" y="556"/>
            <a:chExt cx="3105" cy="461"/>
          </a:xfrm>
        </p:grpSpPr>
        <p:grpSp>
          <p:nvGrpSpPr>
            <p:cNvPr id="1028" name="Group 4"/>
            <p:cNvGrpSpPr>
              <a:grpSpLocks/>
            </p:cNvGrpSpPr>
            <p:nvPr/>
          </p:nvGrpSpPr>
          <p:grpSpPr bwMode="auto">
            <a:xfrm>
              <a:off x="5570" y="556"/>
              <a:ext cx="1555" cy="461"/>
              <a:chOff x="2070" y="9315"/>
              <a:chExt cx="7560" cy="2310"/>
            </a:xfrm>
          </p:grpSpPr>
          <p:grpSp>
            <p:nvGrpSpPr>
              <p:cNvPr id="1029" name="Group 5"/>
              <p:cNvGrpSpPr>
                <a:grpSpLocks/>
              </p:cNvGrpSpPr>
              <p:nvPr/>
            </p:nvGrpSpPr>
            <p:grpSpPr bwMode="auto">
              <a:xfrm>
                <a:off x="2070" y="9315"/>
                <a:ext cx="3780" cy="2310"/>
                <a:chOff x="2070" y="9315"/>
                <a:chExt cx="3780" cy="2310"/>
              </a:xfrm>
            </p:grpSpPr>
            <p:grpSp>
              <p:nvGrpSpPr>
                <p:cNvPr id="1030" name="Group 6"/>
                <p:cNvGrpSpPr>
                  <a:grpSpLocks/>
                </p:cNvGrpSpPr>
                <p:nvPr/>
              </p:nvGrpSpPr>
              <p:grpSpPr bwMode="auto">
                <a:xfrm>
                  <a:off x="2070" y="9315"/>
                  <a:ext cx="1890" cy="2310"/>
                  <a:chOff x="2070" y="9315"/>
                  <a:chExt cx="1890" cy="2310"/>
                </a:xfrm>
              </p:grpSpPr>
              <p:grpSp>
                <p:nvGrpSpPr>
                  <p:cNvPr id="1031" name="Group 7"/>
                  <p:cNvGrpSpPr>
                    <a:grpSpLocks/>
                  </p:cNvGrpSpPr>
                  <p:nvPr/>
                </p:nvGrpSpPr>
                <p:grpSpPr bwMode="auto">
                  <a:xfrm>
                    <a:off x="2985" y="9315"/>
                    <a:ext cx="975" cy="2310"/>
                    <a:chOff x="2985" y="9315"/>
                    <a:chExt cx="975" cy="2310"/>
                  </a:xfrm>
                </p:grpSpPr>
                <p:sp>
                  <p:nvSpPr>
                    <p:cNvPr id="1032" name="Arc 8"/>
                    <p:cNvSpPr>
                      <a:spLocks/>
                    </p:cNvSpPr>
                    <p:nvPr/>
                  </p:nvSpPr>
                  <p:spPr bwMode="auto">
                    <a:xfrm flipV="1">
                      <a:off x="2985" y="10605"/>
                      <a:ext cx="495" cy="102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  <p:sp>
                  <p:nvSpPr>
                    <p:cNvPr id="1033" name="Arc 9"/>
                    <p:cNvSpPr>
                      <a:spLocks/>
                    </p:cNvSpPr>
                    <p:nvPr/>
                  </p:nvSpPr>
                  <p:spPr bwMode="auto">
                    <a:xfrm flipH="1">
                      <a:off x="3480" y="9315"/>
                      <a:ext cx="480" cy="129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</p:grpSp>
              <p:grpSp>
                <p:nvGrpSpPr>
                  <p:cNvPr id="1034" name="Group 10"/>
                  <p:cNvGrpSpPr>
                    <a:grpSpLocks/>
                  </p:cNvGrpSpPr>
                  <p:nvPr/>
                </p:nvGrpSpPr>
                <p:grpSpPr bwMode="auto">
                  <a:xfrm flipH="1">
                    <a:off x="2070" y="9315"/>
                    <a:ext cx="915" cy="2310"/>
                    <a:chOff x="2985" y="9315"/>
                    <a:chExt cx="975" cy="2310"/>
                  </a:xfrm>
                </p:grpSpPr>
                <p:sp>
                  <p:nvSpPr>
                    <p:cNvPr id="1035" name="Arc 11"/>
                    <p:cNvSpPr>
                      <a:spLocks/>
                    </p:cNvSpPr>
                    <p:nvPr/>
                  </p:nvSpPr>
                  <p:spPr bwMode="auto">
                    <a:xfrm flipV="1">
                      <a:off x="2985" y="10605"/>
                      <a:ext cx="495" cy="102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  <p:sp>
                  <p:nvSpPr>
                    <p:cNvPr id="1036" name="Arc 12"/>
                    <p:cNvSpPr>
                      <a:spLocks/>
                    </p:cNvSpPr>
                    <p:nvPr/>
                  </p:nvSpPr>
                  <p:spPr bwMode="auto">
                    <a:xfrm flipH="1">
                      <a:off x="3480" y="9315"/>
                      <a:ext cx="480" cy="129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</p:grpSp>
            </p:grpSp>
            <p:grpSp>
              <p:nvGrpSpPr>
                <p:cNvPr id="1037" name="Group 13"/>
                <p:cNvGrpSpPr>
                  <a:grpSpLocks/>
                </p:cNvGrpSpPr>
                <p:nvPr/>
              </p:nvGrpSpPr>
              <p:grpSpPr bwMode="auto">
                <a:xfrm>
                  <a:off x="3960" y="9315"/>
                  <a:ext cx="1890" cy="2310"/>
                  <a:chOff x="2070" y="9315"/>
                  <a:chExt cx="1890" cy="2310"/>
                </a:xfrm>
              </p:grpSpPr>
              <p:grpSp>
                <p:nvGrpSpPr>
                  <p:cNvPr id="1038" name="Group 14"/>
                  <p:cNvGrpSpPr>
                    <a:grpSpLocks/>
                  </p:cNvGrpSpPr>
                  <p:nvPr/>
                </p:nvGrpSpPr>
                <p:grpSpPr bwMode="auto">
                  <a:xfrm>
                    <a:off x="2985" y="9315"/>
                    <a:ext cx="975" cy="2310"/>
                    <a:chOff x="2985" y="9315"/>
                    <a:chExt cx="975" cy="2310"/>
                  </a:xfrm>
                </p:grpSpPr>
                <p:sp>
                  <p:nvSpPr>
                    <p:cNvPr id="1039" name="Arc 15"/>
                    <p:cNvSpPr>
                      <a:spLocks/>
                    </p:cNvSpPr>
                    <p:nvPr/>
                  </p:nvSpPr>
                  <p:spPr bwMode="auto">
                    <a:xfrm flipV="1">
                      <a:off x="2985" y="10605"/>
                      <a:ext cx="495" cy="102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  <p:sp>
                  <p:nvSpPr>
                    <p:cNvPr id="1040" name="Arc 16"/>
                    <p:cNvSpPr>
                      <a:spLocks/>
                    </p:cNvSpPr>
                    <p:nvPr/>
                  </p:nvSpPr>
                  <p:spPr bwMode="auto">
                    <a:xfrm flipH="1">
                      <a:off x="3480" y="9315"/>
                      <a:ext cx="480" cy="129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</p:grpSp>
              <p:grpSp>
                <p:nvGrpSpPr>
                  <p:cNvPr id="1041" name="Group 17"/>
                  <p:cNvGrpSpPr>
                    <a:grpSpLocks/>
                  </p:cNvGrpSpPr>
                  <p:nvPr/>
                </p:nvGrpSpPr>
                <p:grpSpPr bwMode="auto">
                  <a:xfrm flipH="1">
                    <a:off x="2070" y="9315"/>
                    <a:ext cx="915" cy="2310"/>
                    <a:chOff x="2985" y="9315"/>
                    <a:chExt cx="975" cy="2310"/>
                  </a:xfrm>
                </p:grpSpPr>
                <p:sp>
                  <p:nvSpPr>
                    <p:cNvPr id="1042" name="Arc 18"/>
                    <p:cNvSpPr>
                      <a:spLocks/>
                    </p:cNvSpPr>
                    <p:nvPr/>
                  </p:nvSpPr>
                  <p:spPr bwMode="auto">
                    <a:xfrm flipV="1">
                      <a:off x="2985" y="10605"/>
                      <a:ext cx="495" cy="102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  <p:sp>
                  <p:nvSpPr>
                    <p:cNvPr id="1043" name="Arc 19"/>
                    <p:cNvSpPr>
                      <a:spLocks/>
                    </p:cNvSpPr>
                    <p:nvPr/>
                  </p:nvSpPr>
                  <p:spPr bwMode="auto">
                    <a:xfrm flipH="1">
                      <a:off x="3480" y="9315"/>
                      <a:ext cx="480" cy="129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</p:grpSp>
            </p:grpSp>
          </p:grpSp>
          <p:grpSp>
            <p:nvGrpSpPr>
              <p:cNvPr id="1044" name="Group 20"/>
              <p:cNvGrpSpPr>
                <a:grpSpLocks/>
              </p:cNvGrpSpPr>
              <p:nvPr/>
            </p:nvGrpSpPr>
            <p:grpSpPr bwMode="auto">
              <a:xfrm>
                <a:off x="5850" y="9315"/>
                <a:ext cx="3780" cy="2310"/>
                <a:chOff x="2070" y="9315"/>
                <a:chExt cx="3780" cy="2310"/>
              </a:xfrm>
            </p:grpSpPr>
            <p:grpSp>
              <p:nvGrpSpPr>
                <p:cNvPr id="1045" name="Group 21"/>
                <p:cNvGrpSpPr>
                  <a:grpSpLocks/>
                </p:cNvGrpSpPr>
                <p:nvPr/>
              </p:nvGrpSpPr>
              <p:grpSpPr bwMode="auto">
                <a:xfrm>
                  <a:off x="2070" y="9315"/>
                  <a:ext cx="1890" cy="2310"/>
                  <a:chOff x="2070" y="9315"/>
                  <a:chExt cx="1890" cy="2310"/>
                </a:xfrm>
              </p:grpSpPr>
              <p:grpSp>
                <p:nvGrpSpPr>
                  <p:cNvPr id="1046" name="Group 22"/>
                  <p:cNvGrpSpPr>
                    <a:grpSpLocks/>
                  </p:cNvGrpSpPr>
                  <p:nvPr/>
                </p:nvGrpSpPr>
                <p:grpSpPr bwMode="auto">
                  <a:xfrm>
                    <a:off x="2985" y="9315"/>
                    <a:ext cx="975" cy="2310"/>
                    <a:chOff x="2985" y="9315"/>
                    <a:chExt cx="975" cy="2310"/>
                  </a:xfrm>
                </p:grpSpPr>
                <p:sp>
                  <p:nvSpPr>
                    <p:cNvPr id="1047" name="Arc 23"/>
                    <p:cNvSpPr>
                      <a:spLocks/>
                    </p:cNvSpPr>
                    <p:nvPr/>
                  </p:nvSpPr>
                  <p:spPr bwMode="auto">
                    <a:xfrm flipV="1">
                      <a:off x="2985" y="10605"/>
                      <a:ext cx="495" cy="102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  <p:sp>
                  <p:nvSpPr>
                    <p:cNvPr id="1048" name="Arc 24"/>
                    <p:cNvSpPr>
                      <a:spLocks/>
                    </p:cNvSpPr>
                    <p:nvPr/>
                  </p:nvSpPr>
                  <p:spPr bwMode="auto">
                    <a:xfrm flipH="1">
                      <a:off x="3480" y="9315"/>
                      <a:ext cx="480" cy="129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</p:grpSp>
              <p:grpSp>
                <p:nvGrpSpPr>
                  <p:cNvPr id="1049" name="Group 25"/>
                  <p:cNvGrpSpPr>
                    <a:grpSpLocks/>
                  </p:cNvGrpSpPr>
                  <p:nvPr/>
                </p:nvGrpSpPr>
                <p:grpSpPr bwMode="auto">
                  <a:xfrm flipH="1">
                    <a:off x="2070" y="9315"/>
                    <a:ext cx="915" cy="2310"/>
                    <a:chOff x="2985" y="9315"/>
                    <a:chExt cx="975" cy="2310"/>
                  </a:xfrm>
                </p:grpSpPr>
                <p:sp>
                  <p:nvSpPr>
                    <p:cNvPr id="1050" name="Arc 26"/>
                    <p:cNvSpPr>
                      <a:spLocks/>
                    </p:cNvSpPr>
                    <p:nvPr/>
                  </p:nvSpPr>
                  <p:spPr bwMode="auto">
                    <a:xfrm flipV="1">
                      <a:off x="2985" y="10605"/>
                      <a:ext cx="495" cy="102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  <p:sp>
                  <p:nvSpPr>
                    <p:cNvPr id="1051" name="Arc 27"/>
                    <p:cNvSpPr>
                      <a:spLocks/>
                    </p:cNvSpPr>
                    <p:nvPr/>
                  </p:nvSpPr>
                  <p:spPr bwMode="auto">
                    <a:xfrm flipH="1">
                      <a:off x="3480" y="9315"/>
                      <a:ext cx="480" cy="129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</p:grpSp>
            </p:grpSp>
            <p:grpSp>
              <p:nvGrpSpPr>
                <p:cNvPr id="1052" name="Group 28"/>
                <p:cNvGrpSpPr>
                  <a:grpSpLocks/>
                </p:cNvGrpSpPr>
                <p:nvPr/>
              </p:nvGrpSpPr>
              <p:grpSpPr bwMode="auto">
                <a:xfrm>
                  <a:off x="3960" y="9315"/>
                  <a:ext cx="1890" cy="2310"/>
                  <a:chOff x="2070" y="9315"/>
                  <a:chExt cx="1890" cy="2310"/>
                </a:xfrm>
              </p:grpSpPr>
              <p:grpSp>
                <p:nvGrpSpPr>
                  <p:cNvPr id="1053" name="Group 29"/>
                  <p:cNvGrpSpPr>
                    <a:grpSpLocks/>
                  </p:cNvGrpSpPr>
                  <p:nvPr/>
                </p:nvGrpSpPr>
                <p:grpSpPr bwMode="auto">
                  <a:xfrm>
                    <a:off x="2985" y="9315"/>
                    <a:ext cx="975" cy="2310"/>
                    <a:chOff x="2985" y="9315"/>
                    <a:chExt cx="975" cy="2310"/>
                  </a:xfrm>
                </p:grpSpPr>
                <p:sp>
                  <p:nvSpPr>
                    <p:cNvPr id="1054" name="Arc 30"/>
                    <p:cNvSpPr>
                      <a:spLocks/>
                    </p:cNvSpPr>
                    <p:nvPr/>
                  </p:nvSpPr>
                  <p:spPr bwMode="auto">
                    <a:xfrm flipV="1">
                      <a:off x="2985" y="10605"/>
                      <a:ext cx="495" cy="102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  <p:sp>
                  <p:nvSpPr>
                    <p:cNvPr id="1055" name="Arc 31"/>
                    <p:cNvSpPr>
                      <a:spLocks/>
                    </p:cNvSpPr>
                    <p:nvPr/>
                  </p:nvSpPr>
                  <p:spPr bwMode="auto">
                    <a:xfrm flipH="1">
                      <a:off x="3480" y="9315"/>
                      <a:ext cx="480" cy="129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</p:grpSp>
              <p:grpSp>
                <p:nvGrpSpPr>
                  <p:cNvPr id="1056" name="Group 32"/>
                  <p:cNvGrpSpPr>
                    <a:grpSpLocks/>
                  </p:cNvGrpSpPr>
                  <p:nvPr/>
                </p:nvGrpSpPr>
                <p:grpSpPr bwMode="auto">
                  <a:xfrm flipH="1">
                    <a:off x="2070" y="9315"/>
                    <a:ext cx="915" cy="2310"/>
                    <a:chOff x="2985" y="9315"/>
                    <a:chExt cx="975" cy="2310"/>
                  </a:xfrm>
                </p:grpSpPr>
                <p:sp>
                  <p:nvSpPr>
                    <p:cNvPr id="1057" name="Arc 33"/>
                    <p:cNvSpPr>
                      <a:spLocks/>
                    </p:cNvSpPr>
                    <p:nvPr/>
                  </p:nvSpPr>
                  <p:spPr bwMode="auto">
                    <a:xfrm flipV="1">
                      <a:off x="2985" y="10605"/>
                      <a:ext cx="495" cy="102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  <p:sp>
                  <p:nvSpPr>
                    <p:cNvPr id="1058" name="Arc 34"/>
                    <p:cNvSpPr>
                      <a:spLocks/>
                    </p:cNvSpPr>
                    <p:nvPr/>
                  </p:nvSpPr>
                  <p:spPr bwMode="auto">
                    <a:xfrm flipH="1">
                      <a:off x="3480" y="9315"/>
                      <a:ext cx="480" cy="129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</p:grpSp>
            </p:grpSp>
          </p:grpSp>
        </p:grpSp>
        <p:grpSp>
          <p:nvGrpSpPr>
            <p:cNvPr id="1059" name="Group 35"/>
            <p:cNvGrpSpPr>
              <a:grpSpLocks/>
            </p:cNvGrpSpPr>
            <p:nvPr/>
          </p:nvGrpSpPr>
          <p:grpSpPr bwMode="auto">
            <a:xfrm>
              <a:off x="7120" y="556"/>
              <a:ext cx="1555" cy="461"/>
              <a:chOff x="2070" y="9315"/>
              <a:chExt cx="7560" cy="2310"/>
            </a:xfrm>
          </p:grpSpPr>
          <p:grpSp>
            <p:nvGrpSpPr>
              <p:cNvPr id="1060" name="Group 36"/>
              <p:cNvGrpSpPr>
                <a:grpSpLocks/>
              </p:cNvGrpSpPr>
              <p:nvPr/>
            </p:nvGrpSpPr>
            <p:grpSpPr bwMode="auto">
              <a:xfrm>
                <a:off x="2070" y="9315"/>
                <a:ext cx="3780" cy="2310"/>
                <a:chOff x="2070" y="9315"/>
                <a:chExt cx="3780" cy="2310"/>
              </a:xfrm>
            </p:grpSpPr>
            <p:grpSp>
              <p:nvGrpSpPr>
                <p:cNvPr id="1061" name="Group 37"/>
                <p:cNvGrpSpPr>
                  <a:grpSpLocks/>
                </p:cNvGrpSpPr>
                <p:nvPr/>
              </p:nvGrpSpPr>
              <p:grpSpPr bwMode="auto">
                <a:xfrm>
                  <a:off x="2070" y="9315"/>
                  <a:ext cx="1890" cy="2310"/>
                  <a:chOff x="2070" y="9315"/>
                  <a:chExt cx="1890" cy="2310"/>
                </a:xfrm>
              </p:grpSpPr>
              <p:grpSp>
                <p:nvGrpSpPr>
                  <p:cNvPr id="1062" name="Group 38"/>
                  <p:cNvGrpSpPr>
                    <a:grpSpLocks/>
                  </p:cNvGrpSpPr>
                  <p:nvPr/>
                </p:nvGrpSpPr>
                <p:grpSpPr bwMode="auto">
                  <a:xfrm>
                    <a:off x="2985" y="9315"/>
                    <a:ext cx="975" cy="2310"/>
                    <a:chOff x="2985" y="9315"/>
                    <a:chExt cx="975" cy="2310"/>
                  </a:xfrm>
                </p:grpSpPr>
                <p:sp>
                  <p:nvSpPr>
                    <p:cNvPr id="1063" name="Arc 39"/>
                    <p:cNvSpPr>
                      <a:spLocks/>
                    </p:cNvSpPr>
                    <p:nvPr/>
                  </p:nvSpPr>
                  <p:spPr bwMode="auto">
                    <a:xfrm flipV="1">
                      <a:off x="2985" y="10605"/>
                      <a:ext cx="495" cy="102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  <p:sp>
                  <p:nvSpPr>
                    <p:cNvPr id="1064" name="Arc 40"/>
                    <p:cNvSpPr>
                      <a:spLocks/>
                    </p:cNvSpPr>
                    <p:nvPr/>
                  </p:nvSpPr>
                  <p:spPr bwMode="auto">
                    <a:xfrm flipH="1">
                      <a:off x="3480" y="9315"/>
                      <a:ext cx="480" cy="129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</p:grpSp>
              <p:grpSp>
                <p:nvGrpSpPr>
                  <p:cNvPr id="1065" name="Group 41"/>
                  <p:cNvGrpSpPr>
                    <a:grpSpLocks/>
                  </p:cNvGrpSpPr>
                  <p:nvPr/>
                </p:nvGrpSpPr>
                <p:grpSpPr bwMode="auto">
                  <a:xfrm flipH="1">
                    <a:off x="2070" y="9315"/>
                    <a:ext cx="915" cy="2310"/>
                    <a:chOff x="2985" y="9315"/>
                    <a:chExt cx="975" cy="2310"/>
                  </a:xfrm>
                </p:grpSpPr>
                <p:sp>
                  <p:nvSpPr>
                    <p:cNvPr id="1066" name="Arc 42"/>
                    <p:cNvSpPr>
                      <a:spLocks/>
                    </p:cNvSpPr>
                    <p:nvPr/>
                  </p:nvSpPr>
                  <p:spPr bwMode="auto">
                    <a:xfrm flipV="1">
                      <a:off x="2985" y="10605"/>
                      <a:ext cx="495" cy="102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  <p:sp>
                  <p:nvSpPr>
                    <p:cNvPr id="1067" name="Arc 43"/>
                    <p:cNvSpPr>
                      <a:spLocks/>
                    </p:cNvSpPr>
                    <p:nvPr/>
                  </p:nvSpPr>
                  <p:spPr bwMode="auto">
                    <a:xfrm flipH="1">
                      <a:off x="3480" y="9315"/>
                      <a:ext cx="480" cy="129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</p:grpSp>
            </p:grpSp>
            <p:grpSp>
              <p:nvGrpSpPr>
                <p:cNvPr id="1068" name="Group 44"/>
                <p:cNvGrpSpPr>
                  <a:grpSpLocks/>
                </p:cNvGrpSpPr>
                <p:nvPr/>
              </p:nvGrpSpPr>
              <p:grpSpPr bwMode="auto">
                <a:xfrm>
                  <a:off x="3960" y="9315"/>
                  <a:ext cx="1890" cy="2310"/>
                  <a:chOff x="2070" y="9315"/>
                  <a:chExt cx="1890" cy="2310"/>
                </a:xfrm>
              </p:grpSpPr>
              <p:grpSp>
                <p:nvGrpSpPr>
                  <p:cNvPr id="1069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2985" y="9315"/>
                    <a:ext cx="975" cy="2310"/>
                    <a:chOff x="2985" y="9315"/>
                    <a:chExt cx="975" cy="2310"/>
                  </a:xfrm>
                </p:grpSpPr>
                <p:sp>
                  <p:nvSpPr>
                    <p:cNvPr id="1070" name="Arc 46"/>
                    <p:cNvSpPr>
                      <a:spLocks/>
                    </p:cNvSpPr>
                    <p:nvPr/>
                  </p:nvSpPr>
                  <p:spPr bwMode="auto">
                    <a:xfrm flipV="1">
                      <a:off x="2985" y="10605"/>
                      <a:ext cx="495" cy="102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  <p:sp>
                  <p:nvSpPr>
                    <p:cNvPr id="1071" name="Arc 47"/>
                    <p:cNvSpPr>
                      <a:spLocks/>
                    </p:cNvSpPr>
                    <p:nvPr/>
                  </p:nvSpPr>
                  <p:spPr bwMode="auto">
                    <a:xfrm flipH="1">
                      <a:off x="3480" y="9315"/>
                      <a:ext cx="480" cy="129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</p:grpSp>
              <p:grpSp>
                <p:nvGrpSpPr>
                  <p:cNvPr id="1072" name="Group 48"/>
                  <p:cNvGrpSpPr>
                    <a:grpSpLocks/>
                  </p:cNvGrpSpPr>
                  <p:nvPr/>
                </p:nvGrpSpPr>
                <p:grpSpPr bwMode="auto">
                  <a:xfrm flipH="1">
                    <a:off x="2070" y="9315"/>
                    <a:ext cx="915" cy="2310"/>
                    <a:chOff x="2985" y="9315"/>
                    <a:chExt cx="975" cy="2310"/>
                  </a:xfrm>
                </p:grpSpPr>
                <p:sp>
                  <p:nvSpPr>
                    <p:cNvPr id="1073" name="Arc 49"/>
                    <p:cNvSpPr>
                      <a:spLocks/>
                    </p:cNvSpPr>
                    <p:nvPr/>
                  </p:nvSpPr>
                  <p:spPr bwMode="auto">
                    <a:xfrm flipV="1">
                      <a:off x="2985" y="10605"/>
                      <a:ext cx="495" cy="102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  <p:sp>
                  <p:nvSpPr>
                    <p:cNvPr id="1074" name="Arc 50"/>
                    <p:cNvSpPr>
                      <a:spLocks/>
                    </p:cNvSpPr>
                    <p:nvPr/>
                  </p:nvSpPr>
                  <p:spPr bwMode="auto">
                    <a:xfrm flipH="1">
                      <a:off x="3480" y="9315"/>
                      <a:ext cx="480" cy="129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</p:grpSp>
            </p:grpSp>
          </p:grpSp>
          <p:grpSp>
            <p:nvGrpSpPr>
              <p:cNvPr id="1075" name="Group 51"/>
              <p:cNvGrpSpPr>
                <a:grpSpLocks/>
              </p:cNvGrpSpPr>
              <p:nvPr/>
            </p:nvGrpSpPr>
            <p:grpSpPr bwMode="auto">
              <a:xfrm>
                <a:off x="5850" y="9315"/>
                <a:ext cx="3780" cy="2310"/>
                <a:chOff x="2070" y="9315"/>
                <a:chExt cx="3780" cy="2310"/>
              </a:xfrm>
            </p:grpSpPr>
            <p:grpSp>
              <p:nvGrpSpPr>
                <p:cNvPr id="1076" name="Group 52"/>
                <p:cNvGrpSpPr>
                  <a:grpSpLocks/>
                </p:cNvGrpSpPr>
                <p:nvPr/>
              </p:nvGrpSpPr>
              <p:grpSpPr bwMode="auto">
                <a:xfrm>
                  <a:off x="2070" y="9315"/>
                  <a:ext cx="1890" cy="2310"/>
                  <a:chOff x="2070" y="9315"/>
                  <a:chExt cx="1890" cy="2310"/>
                </a:xfrm>
              </p:grpSpPr>
              <p:grpSp>
                <p:nvGrpSpPr>
                  <p:cNvPr id="1077" name="Group 53"/>
                  <p:cNvGrpSpPr>
                    <a:grpSpLocks/>
                  </p:cNvGrpSpPr>
                  <p:nvPr/>
                </p:nvGrpSpPr>
                <p:grpSpPr bwMode="auto">
                  <a:xfrm>
                    <a:off x="2985" y="9315"/>
                    <a:ext cx="975" cy="2310"/>
                    <a:chOff x="2985" y="9315"/>
                    <a:chExt cx="975" cy="2310"/>
                  </a:xfrm>
                </p:grpSpPr>
                <p:sp>
                  <p:nvSpPr>
                    <p:cNvPr id="1078" name="Arc 54"/>
                    <p:cNvSpPr>
                      <a:spLocks/>
                    </p:cNvSpPr>
                    <p:nvPr/>
                  </p:nvSpPr>
                  <p:spPr bwMode="auto">
                    <a:xfrm flipV="1">
                      <a:off x="2985" y="10605"/>
                      <a:ext cx="495" cy="102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  <p:sp>
                  <p:nvSpPr>
                    <p:cNvPr id="1079" name="Arc 55"/>
                    <p:cNvSpPr>
                      <a:spLocks/>
                    </p:cNvSpPr>
                    <p:nvPr/>
                  </p:nvSpPr>
                  <p:spPr bwMode="auto">
                    <a:xfrm flipH="1">
                      <a:off x="3480" y="9315"/>
                      <a:ext cx="480" cy="129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</p:grpSp>
              <p:grpSp>
                <p:nvGrpSpPr>
                  <p:cNvPr id="1080" name="Group 56"/>
                  <p:cNvGrpSpPr>
                    <a:grpSpLocks/>
                  </p:cNvGrpSpPr>
                  <p:nvPr/>
                </p:nvGrpSpPr>
                <p:grpSpPr bwMode="auto">
                  <a:xfrm flipH="1">
                    <a:off x="2070" y="9315"/>
                    <a:ext cx="915" cy="2310"/>
                    <a:chOff x="2985" y="9315"/>
                    <a:chExt cx="975" cy="2310"/>
                  </a:xfrm>
                </p:grpSpPr>
                <p:sp>
                  <p:nvSpPr>
                    <p:cNvPr id="1081" name="Arc 57"/>
                    <p:cNvSpPr>
                      <a:spLocks/>
                    </p:cNvSpPr>
                    <p:nvPr/>
                  </p:nvSpPr>
                  <p:spPr bwMode="auto">
                    <a:xfrm flipV="1">
                      <a:off x="2985" y="10605"/>
                      <a:ext cx="495" cy="102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  <p:sp>
                  <p:nvSpPr>
                    <p:cNvPr id="1082" name="Arc 58"/>
                    <p:cNvSpPr>
                      <a:spLocks/>
                    </p:cNvSpPr>
                    <p:nvPr/>
                  </p:nvSpPr>
                  <p:spPr bwMode="auto">
                    <a:xfrm flipH="1">
                      <a:off x="3480" y="9315"/>
                      <a:ext cx="480" cy="129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</p:grpSp>
            </p:grpSp>
            <p:grpSp>
              <p:nvGrpSpPr>
                <p:cNvPr id="1083" name="Group 59"/>
                <p:cNvGrpSpPr>
                  <a:grpSpLocks/>
                </p:cNvGrpSpPr>
                <p:nvPr/>
              </p:nvGrpSpPr>
              <p:grpSpPr bwMode="auto">
                <a:xfrm>
                  <a:off x="3960" y="9315"/>
                  <a:ext cx="1890" cy="2310"/>
                  <a:chOff x="2070" y="9315"/>
                  <a:chExt cx="1890" cy="2310"/>
                </a:xfrm>
              </p:grpSpPr>
              <p:grpSp>
                <p:nvGrpSpPr>
                  <p:cNvPr id="1084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2985" y="9315"/>
                    <a:ext cx="975" cy="2310"/>
                    <a:chOff x="2985" y="9315"/>
                    <a:chExt cx="975" cy="2310"/>
                  </a:xfrm>
                </p:grpSpPr>
                <p:sp>
                  <p:nvSpPr>
                    <p:cNvPr id="1085" name="Arc 61"/>
                    <p:cNvSpPr>
                      <a:spLocks/>
                    </p:cNvSpPr>
                    <p:nvPr/>
                  </p:nvSpPr>
                  <p:spPr bwMode="auto">
                    <a:xfrm flipV="1">
                      <a:off x="2985" y="10605"/>
                      <a:ext cx="495" cy="102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  <p:sp>
                  <p:nvSpPr>
                    <p:cNvPr id="1086" name="Arc 62"/>
                    <p:cNvSpPr>
                      <a:spLocks/>
                    </p:cNvSpPr>
                    <p:nvPr/>
                  </p:nvSpPr>
                  <p:spPr bwMode="auto">
                    <a:xfrm flipH="1">
                      <a:off x="3480" y="9315"/>
                      <a:ext cx="480" cy="129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</p:grpSp>
              <p:grpSp>
                <p:nvGrpSpPr>
                  <p:cNvPr id="1087" name="Group 63"/>
                  <p:cNvGrpSpPr>
                    <a:grpSpLocks/>
                  </p:cNvGrpSpPr>
                  <p:nvPr/>
                </p:nvGrpSpPr>
                <p:grpSpPr bwMode="auto">
                  <a:xfrm flipH="1">
                    <a:off x="2070" y="9315"/>
                    <a:ext cx="915" cy="2310"/>
                    <a:chOff x="2985" y="9315"/>
                    <a:chExt cx="975" cy="2310"/>
                  </a:xfrm>
                </p:grpSpPr>
                <p:sp>
                  <p:nvSpPr>
                    <p:cNvPr id="1088" name="Arc 64"/>
                    <p:cNvSpPr>
                      <a:spLocks/>
                    </p:cNvSpPr>
                    <p:nvPr/>
                  </p:nvSpPr>
                  <p:spPr bwMode="auto">
                    <a:xfrm flipV="1">
                      <a:off x="2985" y="10605"/>
                      <a:ext cx="495" cy="102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  <p:sp>
                  <p:nvSpPr>
                    <p:cNvPr id="1089" name="Arc 65"/>
                    <p:cNvSpPr>
                      <a:spLocks/>
                    </p:cNvSpPr>
                    <p:nvPr/>
                  </p:nvSpPr>
                  <p:spPr bwMode="auto">
                    <a:xfrm flipH="1">
                      <a:off x="3480" y="9315"/>
                      <a:ext cx="480" cy="129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</p:grpSp>
            </p:grpSp>
          </p:grpSp>
        </p:grpSp>
      </p:grpSp>
      <p:grpSp>
        <p:nvGrpSpPr>
          <p:cNvPr id="1090" name="Group 66"/>
          <p:cNvGrpSpPr>
            <a:grpSpLocks/>
          </p:cNvGrpSpPr>
          <p:nvPr/>
        </p:nvGrpSpPr>
        <p:grpSpPr bwMode="auto">
          <a:xfrm>
            <a:off x="3276600" y="4495800"/>
            <a:ext cx="2286000" cy="1295400"/>
            <a:chOff x="3391" y="9900"/>
            <a:chExt cx="2554" cy="1425"/>
          </a:xfrm>
        </p:grpSpPr>
        <p:grpSp>
          <p:nvGrpSpPr>
            <p:cNvPr id="1091" name="Group 67"/>
            <p:cNvGrpSpPr>
              <a:grpSpLocks/>
            </p:cNvGrpSpPr>
            <p:nvPr/>
          </p:nvGrpSpPr>
          <p:grpSpPr bwMode="auto">
            <a:xfrm>
              <a:off x="4929" y="10377"/>
              <a:ext cx="378" cy="948"/>
              <a:chOff x="2985" y="9315"/>
              <a:chExt cx="975" cy="2310"/>
            </a:xfrm>
          </p:grpSpPr>
          <p:sp>
            <p:nvSpPr>
              <p:cNvPr id="1092" name="Arc 68"/>
              <p:cNvSpPr>
                <a:spLocks/>
              </p:cNvSpPr>
              <p:nvPr/>
            </p:nvSpPr>
            <p:spPr bwMode="auto">
              <a:xfrm flipV="1">
                <a:off x="2985" y="10605"/>
                <a:ext cx="495" cy="102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1093" name="Arc 69"/>
              <p:cNvSpPr>
                <a:spLocks/>
              </p:cNvSpPr>
              <p:nvPr/>
            </p:nvSpPr>
            <p:spPr bwMode="auto">
              <a:xfrm flipH="1">
                <a:off x="3480" y="9315"/>
                <a:ext cx="480" cy="129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</p:grpSp>
        <p:grpSp>
          <p:nvGrpSpPr>
            <p:cNvPr id="1094" name="Group 70"/>
            <p:cNvGrpSpPr>
              <a:grpSpLocks/>
            </p:cNvGrpSpPr>
            <p:nvPr/>
          </p:nvGrpSpPr>
          <p:grpSpPr bwMode="auto">
            <a:xfrm flipH="1">
              <a:off x="4629" y="9900"/>
              <a:ext cx="300" cy="1425"/>
              <a:chOff x="2985" y="9315"/>
              <a:chExt cx="975" cy="2310"/>
            </a:xfrm>
          </p:grpSpPr>
          <p:sp>
            <p:nvSpPr>
              <p:cNvPr id="1095" name="Arc 71"/>
              <p:cNvSpPr>
                <a:spLocks/>
              </p:cNvSpPr>
              <p:nvPr/>
            </p:nvSpPr>
            <p:spPr bwMode="auto">
              <a:xfrm flipV="1">
                <a:off x="2985" y="10605"/>
                <a:ext cx="495" cy="102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1096" name="Arc 72"/>
              <p:cNvSpPr>
                <a:spLocks/>
              </p:cNvSpPr>
              <p:nvPr/>
            </p:nvSpPr>
            <p:spPr bwMode="auto">
              <a:xfrm flipH="1">
                <a:off x="3480" y="9315"/>
                <a:ext cx="480" cy="129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</p:grpSp>
        <p:grpSp>
          <p:nvGrpSpPr>
            <p:cNvPr id="1097" name="Group 73"/>
            <p:cNvGrpSpPr>
              <a:grpSpLocks/>
            </p:cNvGrpSpPr>
            <p:nvPr/>
          </p:nvGrpSpPr>
          <p:grpSpPr bwMode="auto">
            <a:xfrm>
              <a:off x="5626" y="10590"/>
              <a:ext cx="319" cy="373"/>
              <a:chOff x="2985" y="9315"/>
              <a:chExt cx="975" cy="2310"/>
            </a:xfrm>
          </p:grpSpPr>
          <p:sp>
            <p:nvSpPr>
              <p:cNvPr id="1098" name="Arc 74"/>
              <p:cNvSpPr>
                <a:spLocks/>
              </p:cNvSpPr>
              <p:nvPr/>
            </p:nvSpPr>
            <p:spPr bwMode="auto">
              <a:xfrm flipV="1">
                <a:off x="2985" y="10605"/>
                <a:ext cx="495" cy="102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1099" name="Arc 75"/>
              <p:cNvSpPr>
                <a:spLocks/>
              </p:cNvSpPr>
              <p:nvPr/>
            </p:nvSpPr>
            <p:spPr bwMode="auto">
              <a:xfrm flipH="1">
                <a:off x="3480" y="9315"/>
                <a:ext cx="480" cy="129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</p:grpSp>
        <p:grpSp>
          <p:nvGrpSpPr>
            <p:cNvPr id="1100" name="Group 76"/>
            <p:cNvGrpSpPr>
              <a:grpSpLocks/>
            </p:cNvGrpSpPr>
            <p:nvPr/>
          </p:nvGrpSpPr>
          <p:grpSpPr bwMode="auto">
            <a:xfrm flipH="1">
              <a:off x="5307" y="10377"/>
              <a:ext cx="314" cy="586"/>
              <a:chOff x="2985" y="9315"/>
              <a:chExt cx="975" cy="2310"/>
            </a:xfrm>
          </p:grpSpPr>
          <p:sp>
            <p:nvSpPr>
              <p:cNvPr id="1101" name="Arc 77"/>
              <p:cNvSpPr>
                <a:spLocks/>
              </p:cNvSpPr>
              <p:nvPr/>
            </p:nvSpPr>
            <p:spPr bwMode="auto">
              <a:xfrm flipV="1">
                <a:off x="2985" y="10605"/>
                <a:ext cx="495" cy="102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1102" name="Arc 78"/>
              <p:cNvSpPr>
                <a:spLocks/>
              </p:cNvSpPr>
              <p:nvPr/>
            </p:nvSpPr>
            <p:spPr bwMode="auto">
              <a:xfrm flipH="1">
                <a:off x="3480" y="9315"/>
                <a:ext cx="480" cy="129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</p:grpSp>
        <p:grpSp>
          <p:nvGrpSpPr>
            <p:cNvPr id="1103" name="Group 79"/>
            <p:cNvGrpSpPr>
              <a:grpSpLocks/>
            </p:cNvGrpSpPr>
            <p:nvPr/>
          </p:nvGrpSpPr>
          <p:grpSpPr bwMode="auto">
            <a:xfrm>
              <a:off x="4310" y="9900"/>
              <a:ext cx="319" cy="1425"/>
              <a:chOff x="2985" y="9315"/>
              <a:chExt cx="975" cy="2310"/>
            </a:xfrm>
          </p:grpSpPr>
          <p:sp>
            <p:nvSpPr>
              <p:cNvPr id="1104" name="Arc 80"/>
              <p:cNvSpPr>
                <a:spLocks/>
              </p:cNvSpPr>
              <p:nvPr/>
            </p:nvSpPr>
            <p:spPr bwMode="auto">
              <a:xfrm flipV="1">
                <a:off x="2985" y="10605"/>
                <a:ext cx="495" cy="102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1105" name="Arc 81"/>
              <p:cNvSpPr>
                <a:spLocks/>
              </p:cNvSpPr>
              <p:nvPr/>
            </p:nvSpPr>
            <p:spPr bwMode="auto">
              <a:xfrm flipH="1">
                <a:off x="3480" y="9315"/>
                <a:ext cx="480" cy="129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</p:grpSp>
        <p:grpSp>
          <p:nvGrpSpPr>
            <p:cNvPr id="1106" name="Group 82"/>
            <p:cNvGrpSpPr>
              <a:grpSpLocks/>
            </p:cNvGrpSpPr>
            <p:nvPr/>
          </p:nvGrpSpPr>
          <p:grpSpPr bwMode="auto">
            <a:xfrm flipH="1">
              <a:off x="4010" y="10377"/>
              <a:ext cx="300" cy="948"/>
              <a:chOff x="2985" y="9315"/>
              <a:chExt cx="975" cy="2310"/>
            </a:xfrm>
          </p:grpSpPr>
          <p:sp>
            <p:nvSpPr>
              <p:cNvPr id="1107" name="Arc 83"/>
              <p:cNvSpPr>
                <a:spLocks/>
              </p:cNvSpPr>
              <p:nvPr/>
            </p:nvSpPr>
            <p:spPr bwMode="auto">
              <a:xfrm flipV="1">
                <a:off x="2985" y="10605"/>
                <a:ext cx="495" cy="102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1108" name="Arc 84"/>
              <p:cNvSpPr>
                <a:spLocks/>
              </p:cNvSpPr>
              <p:nvPr/>
            </p:nvSpPr>
            <p:spPr bwMode="auto">
              <a:xfrm flipH="1">
                <a:off x="3480" y="9315"/>
                <a:ext cx="480" cy="129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</p:grpSp>
        <p:grpSp>
          <p:nvGrpSpPr>
            <p:cNvPr id="1109" name="Group 85"/>
            <p:cNvGrpSpPr>
              <a:grpSpLocks/>
            </p:cNvGrpSpPr>
            <p:nvPr/>
          </p:nvGrpSpPr>
          <p:grpSpPr bwMode="auto">
            <a:xfrm>
              <a:off x="3691" y="10377"/>
              <a:ext cx="319" cy="529"/>
              <a:chOff x="2985" y="9315"/>
              <a:chExt cx="975" cy="2310"/>
            </a:xfrm>
          </p:grpSpPr>
          <p:sp>
            <p:nvSpPr>
              <p:cNvPr id="1110" name="Arc 86"/>
              <p:cNvSpPr>
                <a:spLocks/>
              </p:cNvSpPr>
              <p:nvPr/>
            </p:nvSpPr>
            <p:spPr bwMode="auto">
              <a:xfrm flipV="1">
                <a:off x="2985" y="10605"/>
                <a:ext cx="495" cy="102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1111" name="Arc 87"/>
              <p:cNvSpPr>
                <a:spLocks/>
              </p:cNvSpPr>
              <p:nvPr/>
            </p:nvSpPr>
            <p:spPr bwMode="auto">
              <a:xfrm flipH="1">
                <a:off x="3480" y="9315"/>
                <a:ext cx="480" cy="129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</p:grpSp>
        <p:grpSp>
          <p:nvGrpSpPr>
            <p:cNvPr id="1112" name="Group 88"/>
            <p:cNvGrpSpPr>
              <a:grpSpLocks/>
            </p:cNvGrpSpPr>
            <p:nvPr/>
          </p:nvGrpSpPr>
          <p:grpSpPr bwMode="auto">
            <a:xfrm flipH="1">
              <a:off x="3391" y="10579"/>
              <a:ext cx="300" cy="327"/>
              <a:chOff x="2985" y="9315"/>
              <a:chExt cx="975" cy="2310"/>
            </a:xfrm>
          </p:grpSpPr>
          <p:sp>
            <p:nvSpPr>
              <p:cNvPr id="1113" name="Arc 89"/>
              <p:cNvSpPr>
                <a:spLocks/>
              </p:cNvSpPr>
              <p:nvPr/>
            </p:nvSpPr>
            <p:spPr bwMode="auto">
              <a:xfrm flipV="1">
                <a:off x="2985" y="10605"/>
                <a:ext cx="495" cy="102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1114" name="Arc 90"/>
              <p:cNvSpPr>
                <a:spLocks/>
              </p:cNvSpPr>
              <p:nvPr/>
            </p:nvSpPr>
            <p:spPr bwMode="auto">
              <a:xfrm flipH="1">
                <a:off x="3480" y="9315"/>
                <a:ext cx="480" cy="129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/>
          <a:lstStyle/>
          <a:p>
            <a:r>
              <a:rPr lang="en-CA" dirty="0" smtClean="0"/>
              <a:t>Part 1: The Ray Model of Light</a:t>
            </a:r>
            <a:endParaRPr lang="en-CA" dirty="0"/>
          </a:p>
        </p:txBody>
      </p:sp>
      <p:cxnSp>
        <p:nvCxnSpPr>
          <p:cNvPr id="1026" name="AutoShape 2"/>
          <p:cNvCxnSpPr>
            <a:cxnSpLocks noChangeShapeType="1"/>
          </p:cNvCxnSpPr>
          <p:nvPr/>
        </p:nvCxnSpPr>
        <p:spPr bwMode="auto">
          <a:xfrm>
            <a:off x="2209800" y="4114800"/>
            <a:ext cx="4419600" cy="0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04800" y="609600"/>
            <a:ext cx="8534400" cy="2057400"/>
          </a:xfrm>
        </p:spPr>
        <p:txBody>
          <a:bodyPr>
            <a:normAutofit/>
          </a:bodyPr>
          <a:lstStyle/>
          <a:p>
            <a:r>
              <a:rPr lang="en-CA" dirty="0" smtClean="0">
                <a:solidFill>
                  <a:schemeClr val="tx1"/>
                </a:solidFill>
              </a:rPr>
              <a:t>Laser light is </a:t>
            </a:r>
            <a:r>
              <a:rPr lang="en-CA" dirty="0" smtClean="0">
                <a:solidFill>
                  <a:schemeClr val="tx1"/>
                </a:solidFill>
              </a:rPr>
              <a:t>shone on a </a:t>
            </a:r>
            <a:r>
              <a:rPr lang="en-CA" dirty="0" smtClean="0">
                <a:solidFill>
                  <a:schemeClr val="tx1"/>
                </a:solidFill>
              </a:rPr>
              <a:t>wall. You </a:t>
            </a:r>
            <a:r>
              <a:rPr lang="en-CA" dirty="0" smtClean="0">
                <a:solidFill>
                  <a:schemeClr val="tx1"/>
                </a:solidFill>
              </a:rPr>
              <a:t>can see a </a:t>
            </a:r>
            <a:r>
              <a:rPr lang="en-CA" dirty="0" smtClean="0">
                <a:solidFill>
                  <a:schemeClr val="tx1"/>
                </a:solidFill>
              </a:rPr>
              <a:t>spot </a:t>
            </a:r>
            <a:r>
              <a:rPr lang="en-CA" dirty="0" smtClean="0">
                <a:solidFill>
                  <a:schemeClr val="tx1"/>
                </a:solidFill>
              </a:rPr>
              <a:t>of </a:t>
            </a:r>
            <a:r>
              <a:rPr lang="en-CA" dirty="0" smtClean="0">
                <a:solidFill>
                  <a:schemeClr val="tx1"/>
                </a:solidFill>
              </a:rPr>
              <a:t>light on the wall, but </a:t>
            </a:r>
            <a:r>
              <a:rPr lang="en-CA" dirty="0" smtClean="0">
                <a:solidFill>
                  <a:schemeClr val="tx1"/>
                </a:solidFill>
              </a:rPr>
              <a:t>you can’t see anything between the pointer and the </a:t>
            </a:r>
            <a:r>
              <a:rPr lang="en-CA" dirty="0" smtClean="0">
                <a:solidFill>
                  <a:schemeClr val="tx1"/>
                </a:solidFill>
              </a:rPr>
              <a:t>spot.</a:t>
            </a:r>
            <a:r>
              <a:rPr lang="en-CA" dirty="0" smtClean="0">
                <a:solidFill>
                  <a:schemeClr val="tx1"/>
                </a:solidFill>
              </a:rPr>
              <a:t> </a:t>
            </a:r>
            <a:r>
              <a:rPr lang="en-CA" dirty="0" smtClean="0">
                <a:solidFill>
                  <a:schemeClr val="tx1"/>
                </a:solidFill>
              </a:rPr>
              <a:t>Why?</a:t>
            </a:r>
            <a:endParaRPr lang="en-CA" dirty="0">
              <a:solidFill>
                <a:schemeClr val="tx1"/>
              </a:solidFill>
            </a:endParaRPr>
          </a:p>
        </p:txBody>
      </p:sp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1066800" y="3657600"/>
            <a:ext cx="733425" cy="742950"/>
            <a:chOff x="2085" y="8460"/>
            <a:chExt cx="465" cy="510"/>
          </a:xfrm>
        </p:grpSpPr>
        <p:sp>
          <p:nvSpPr>
            <p:cNvPr id="2051" name="Oval 3"/>
            <p:cNvSpPr>
              <a:spLocks noChangeArrowheads="1"/>
            </p:cNvSpPr>
            <p:nvPr/>
          </p:nvSpPr>
          <p:spPr bwMode="auto">
            <a:xfrm>
              <a:off x="2085" y="8460"/>
              <a:ext cx="465" cy="51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052" name="Oval 4"/>
            <p:cNvSpPr>
              <a:spLocks noChangeArrowheads="1"/>
            </p:cNvSpPr>
            <p:nvPr/>
          </p:nvSpPr>
          <p:spPr bwMode="auto">
            <a:xfrm>
              <a:off x="2430" y="8610"/>
              <a:ext cx="120" cy="27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pic>
        <p:nvPicPr>
          <p:cNvPr id="2054" name="Picture 6" descr="core-small1.png (613×441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290356">
            <a:off x="871828" y="4417417"/>
            <a:ext cx="2514600" cy="1809036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7467600" y="2362200"/>
            <a:ext cx="228600" cy="304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Oval 9"/>
          <p:cNvSpPr/>
          <p:nvPr/>
        </p:nvSpPr>
        <p:spPr>
          <a:xfrm>
            <a:off x="7467600" y="3886200"/>
            <a:ext cx="76200" cy="381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055" name="AutoShape 7"/>
          <p:cNvCxnSpPr>
            <a:cxnSpLocks noChangeShapeType="1"/>
          </p:cNvCxnSpPr>
          <p:nvPr/>
        </p:nvCxnSpPr>
        <p:spPr bwMode="auto">
          <a:xfrm flipV="1">
            <a:off x="3276600" y="4114800"/>
            <a:ext cx="4191000" cy="914400"/>
          </a:xfrm>
          <a:prstGeom prst="straightConnector1">
            <a:avLst/>
          </a:prstGeom>
          <a:noFill/>
          <a:ln w="53975">
            <a:solidFill>
              <a:srgbClr val="FF0000"/>
            </a:solidFill>
            <a:round/>
            <a:headEnd/>
            <a:tailEnd type="triangle" w="lg" len="lg"/>
          </a:ln>
        </p:spPr>
      </p:cxnSp>
      <p:cxnSp>
        <p:nvCxnSpPr>
          <p:cNvPr id="14" name="AutoShape 7"/>
          <p:cNvCxnSpPr>
            <a:cxnSpLocks noChangeShapeType="1"/>
            <a:stCxn id="10" idx="2"/>
          </p:cNvCxnSpPr>
          <p:nvPr/>
        </p:nvCxnSpPr>
        <p:spPr bwMode="auto">
          <a:xfrm flipH="1" flipV="1">
            <a:off x="1905000" y="4038600"/>
            <a:ext cx="5562600" cy="38100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triangle" w="lg" len="lg"/>
          </a:ln>
        </p:spPr>
      </p:cxnSp>
      <p:cxnSp>
        <p:nvCxnSpPr>
          <p:cNvPr id="18" name="AutoShape 7"/>
          <p:cNvCxnSpPr>
            <a:cxnSpLocks noChangeShapeType="1"/>
            <a:stCxn id="10" idx="2"/>
          </p:cNvCxnSpPr>
          <p:nvPr/>
        </p:nvCxnSpPr>
        <p:spPr bwMode="auto">
          <a:xfrm flipH="1" flipV="1">
            <a:off x="1143000" y="2971800"/>
            <a:ext cx="6324600" cy="1104900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triangle" w="lg" len="lg"/>
          </a:ln>
        </p:spPr>
      </p:cxnSp>
      <p:cxnSp>
        <p:nvCxnSpPr>
          <p:cNvPr id="22" name="AutoShape 7"/>
          <p:cNvCxnSpPr>
            <a:cxnSpLocks noChangeShapeType="1"/>
          </p:cNvCxnSpPr>
          <p:nvPr/>
        </p:nvCxnSpPr>
        <p:spPr bwMode="auto">
          <a:xfrm flipH="1">
            <a:off x="5029200" y="4114800"/>
            <a:ext cx="2362200" cy="1524000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triangle" w="lg" len="lg"/>
          </a:ln>
        </p:spPr>
      </p:cxn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1371600" y="6019800"/>
            <a:ext cx="7010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800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You can only see light, if it goes into your eye.</a:t>
            </a:r>
            <a:r>
              <a:rPr kumimoji="0" lang="en-CA" sz="280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CA" sz="280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57200" y="609600"/>
            <a:ext cx="8229600" cy="2057400"/>
          </a:xfrm>
        </p:spPr>
        <p:txBody>
          <a:bodyPr>
            <a:normAutofit/>
          </a:bodyPr>
          <a:lstStyle/>
          <a:p>
            <a:r>
              <a:rPr lang="en-CA" dirty="0" smtClean="0">
                <a:solidFill>
                  <a:schemeClr val="tx1"/>
                </a:solidFill>
              </a:rPr>
              <a:t>How can the beam be made visible?</a:t>
            </a:r>
            <a:endParaRPr lang="en-CA" dirty="0">
              <a:solidFill>
                <a:schemeClr val="tx1"/>
              </a:solidFill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066800" y="2057400"/>
            <a:ext cx="733425" cy="742950"/>
            <a:chOff x="2085" y="8460"/>
            <a:chExt cx="465" cy="510"/>
          </a:xfrm>
        </p:grpSpPr>
        <p:sp>
          <p:nvSpPr>
            <p:cNvPr id="2051" name="Oval 3"/>
            <p:cNvSpPr>
              <a:spLocks noChangeArrowheads="1"/>
            </p:cNvSpPr>
            <p:nvPr/>
          </p:nvSpPr>
          <p:spPr bwMode="auto">
            <a:xfrm>
              <a:off x="2085" y="8460"/>
              <a:ext cx="465" cy="51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052" name="Oval 4"/>
            <p:cNvSpPr>
              <a:spLocks noChangeArrowheads="1"/>
            </p:cNvSpPr>
            <p:nvPr/>
          </p:nvSpPr>
          <p:spPr bwMode="auto">
            <a:xfrm>
              <a:off x="2430" y="8610"/>
              <a:ext cx="120" cy="27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pic>
        <p:nvPicPr>
          <p:cNvPr id="2054" name="Picture 6" descr="core-small1.png (613×441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290356">
            <a:off x="871828" y="2817217"/>
            <a:ext cx="2514600" cy="1809036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7467600" y="1524000"/>
            <a:ext cx="228600" cy="304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Oval 9"/>
          <p:cNvSpPr/>
          <p:nvPr/>
        </p:nvSpPr>
        <p:spPr>
          <a:xfrm>
            <a:off x="7467600" y="2286000"/>
            <a:ext cx="76200" cy="381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055" name="AutoShape 7"/>
          <p:cNvCxnSpPr>
            <a:cxnSpLocks noChangeShapeType="1"/>
          </p:cNvCxnSpPr>
          <p:nvPr/>
        </p:nvCxnSpPr>
        <p:spPr bwMode="auto">
          <a:xfrm flipV="1">
            <a:off x="3276600" y="2514600"/>
            <a:ext cx="4191000" cy="914400"/>
          </a:xfrm>
          <a:prstGeom prst="straightConnector1">
            <a:avLst/>
          </a:prstGeom>
          <a:noFill/>
          <a:ln w="53975">
            <a:solidFill>
              <a:srgbClr val="FF0000"/>
            </a:solidFill>
            <a:round/>
            <a:headEnd/>
            <a:tailEnd type="triangle" w="lg" len="lg"/>
          </a:ln>
        </p:spPr>
      </p:cxnSp>
      <p:cxnSp>
        <p:nvCxnSpPr>
          <p:cNvPr id="18" name="AutoShape 7"/>
          <p:cNvCxnSpPr>
            <a:cxnSpLocks noChangeShapeType="1"/>
          </p:cNvCxnSpPr>
          <p:nvPr/>
        </p:nvCxnSpPr>
        <p:spPr bwMode="auto">
          <a:xfrm flipH="1" flipV="1">
            <a:off x="1905000" y="2590800"/>
            <a:ext cx="3048000" cy="457200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triangle" w="lg" len="lg"/>
          </a:ln>
        </p:spPr>
      </p:cxnSp>
      <p:cxnSp>
        <p:nvCxnSpPr>
          <p:cNvPr id="22" name="AutoShape 7"/>
          <p:cNvCxnSpPr>
            <a:cxnSpLocks noChangeShapeType="1"/>
          </p:cNvCxnSpPr>
          <p:nvPr/>
        </p:nvCxnSpPr>
        <p:spPr bwMode="auto">
          <a:xfrm>
            <a:off x="4953000" y="3048000"/>
            <a:ext cx="1371600" cy="1219200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triangle" w="lg" len="lg"/>
          </a:ln>
        </p:spPr>
      </p:cxnSp>
      <p:cxnSp>
        <p:nvCxnSpPr>
          <p:cNvPr id="16" name="AutoShape 7"/>
          <p:cNvCxnSpPr>
            <a:cxnSpLocks noChangeShapeType="1"/>
            <a:endCxn id="2052" idx="6"/>
          </p:cNvCxnSpPr>
          <p:nvPr/>
        </p:nvCxnSpPr>
        <p:spPr bwMode="auto">
          <a:xfrm flipH="1" flipV="1">
            <a:off x="1800225" y="2472578"/>
            <a:ext cx="4067175" cy="423022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triangle" w="lg" len="lg"/>
          </a:ln>
        </p:spPr>
      </p:cxnSp>
      <p:cxnSp>
        <p:nvCxnSpPr>
          <p:cNvPr id="21" name="AutoShape 7"/>
          <p:cNvCxnSpPr>
            <a:cxnSpLocks noChangeShapeType="1"/>
          </p:cNvCxnSpPr>
          <p:nvPr/>
        </p:nvCxnSpPr>
        <p:spPr bwMode="auto">
          <a:xfrm flipV="1">
            <a:off x="4953000" y="2057400"/>
            <a:ext cx="1066800" cy="990600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triangle" w="lg" len="lg"/>
          </a:ln>
        </p:spPr>
      </p:cxnSp>
      <p:sp>
        <p:nvSpPr>
          <p:cNvPr id="28" name="Rectangle 8"/>
          <p:cNvSpPr>
            <a:spLocks noChangeArrowheads="1"/>
          </p:cNvSpPr>
          <p:nvPr/>
        </p:nvSpPr>
        <p:spPr bwMode="auto">
          <a:xfrm>
            <a:off x="1371600" y="6019800"/>
            <a:ext cx="7010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800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Light travels in straight lines, called rays.</a:t>
            </a:r>
            <a:r>
              <a:rPr kumimoji="0" lang="en-CA" sz="280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CA" sz="280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57200" y="609600"/>
            <a:ext cx="8229600" cy="838200"/>
          </a:xfrm>
        </p:spPr>
        <p:txBody>
          <a:bodyPr>
            <a:normAutofit/>
          </a:bodyPr>
          <a:lstStyle/>
          <a:p>
            <a:r>
              <a:rPr lang="en-CA" dirty="0" smtClean="0">
                <a:solidFill>
                  <a:schemeClr val="tx1"/>
                </a:solidFill>
              </a:rPr>
              <a:t>How does a pinhole camera work?</a:t>
            </a:r>
            <a:endParaRPr lang="en-CA" dirty="0">
              <a:solidFill>
                <a:schemeClr val="tx1"/>
              </a:solidFill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81000" y="2057400"/>
            <a:ext cx="733425" cy="742950"/>
            <a:chOff x="2085" y="8460"/>
            <a:chExt cx="465" cy="510"/>
          </a:xfrm>
        </p:grpSpPr>
        <p:sp>
          <p:nvSpPr>
            <p:cNvPr id="2051" name="Oval 3"/>
            <p:cNvSpPr>
              <a:spLocks noChangeArrowheads="1"/>
            </p:cNvSpPr>
            <p:nvPr/>
          </p:nvSpPr>
          <p:spPr bwMode="auto">
            <a:xfrm>
              <a:off x="2085" y="8460"/>
              <a:ext cx="465" cy="51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052" name="Oval 4"/>
            <p:cNvSpPr>
              <a:spLocks noChangeArrowheads="1"/>
            </p:cNvSpPr>
            <p:nvPr/>
          </p:nvSpPr>
          <p:spPr bwMode="auto">
            <a:xfrm>
              <a:off x="2430" y="8610"/>
              <a:ext cx="120" cy="27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cxnSp>
        <p:nvCxnSpPr>
          <p:cNvPr id="18" name="AutoShape 7"/>
          <p:cNvCxnSpPr>
            <a:cxnSpLocks noChangeShapeType="1"/>
            <a:endCxn id="34" idx="0"/>
          </p:cNvCxnSpPr>
          <p:nvPr/>
        </p:nvCxnSpPr>
        <p:spPr bwMode="auto">
          <a:xfrm flipH="1">
            <a:off x="2857500" y="2209800"/>
            <a:ext cx="5067300" cy="838200"/>
          </a:xfrm>
          <a:prstGeom prst="straightConnector1">
            <a:avLst/>
          </a:prstGeom>
          <a:noFill/>
          <a:ln w="34925">
            <a:solidFill>
              <a:srgbClr val="00B050"/>
            </a:solidFill>
            <a:round/>
            <a:headEnd/>
            <a:tailEnd type="triangle" w="lg" len="lg"/>
          </a:ln>
        </p:spPr>
      </p:cxnSp>
      <p:cxnSp>
        <p:nvCxnSpPr>
          <p:cNvPr id="16" name="AutoShape 7"/>
          <p:cNvCxnSpPr>
            <a:cxnSpLocks noChangeShapeType="1"/>
          </p:cNvCxnSpPr>
          <p:nvPr/>
        </p:nvCxnSpPr>
        <p:spPr bwMode="auto">
          <a:xfrm flipH="1" flipV="1">
            <a:off x="2819400" y="2209800"/>
            <a:ext cx="5133976" cy="804022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triangle" w="lg" len="lg"/>
          </a:ln>
        </p:spPr>
      </p:cxnSp>
      <p:sp>
        <p:nvSpPr>
          <p:cNvPr id="28" name="Rectangle 8"/>
          <p:cNvSpPr>
            <a:spLocks noChangeArrowheads="1"/>
          </p:cNvSpPr>
          <p:nvPr/>
        </p:nvSpPr>
        <p:spPr bwMode="auto">
          <a:xfrm>
            <a:off x="685800" y="6019800"/>
            <a:ext cx="7696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800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Rays can be used to predict</a:t>
            </a:r>
            <a:r>
              <a:rPr kumimoji="0" lang="en-CA" sz="2800" i="0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what images will form.</a:t>
            </a:r>
            <a:endParaRPr kumimoji="0" lang="en-CA" sz="280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95400" y="2057400"/>
            <a:ext cx="4191000" cy="990600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9" name="Straight Connector 18"/>
          <p:cNvCxnSpPr/>
          <p:nvPr/>
        </p:nvCxnSpPr>
        <p:spPr>
          <a:xfrm>
            <a:off x="2819400" y="2057400"/>
            <a:ext cx="0" cy="990600"/>
          </a:xfrm>
          <a:prstGeom prst="line">
            <a:avLst/>
          </a:prstGeom>
          <a:ln w="793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486400" y="2667000"/>
            <a:ext cx="0" cy="381000"/>
          </a:xfrm>
          <a:prstGeom prst="line">
            <a:avLst/>
          </a:prstGeom>
          <a:ln w="793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15" idx="3"/>
          </p:cNvCxnSpPr>
          <p:nvPr/>
        </p:nvCxnSpPr>
        <p:spPr>
          <a:xfrm>
            <a:off x="5486400" y="2057400"/>
            <a:ext cx="0" cy="495300"/>
          </a:xfrm>
          <a:prstGeom prst="line">
            <a:avLst/>
          </a:prstGeom>
          <a:ln w="793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Isosceles Triangle 29"/>
          <p:cNvSpPr/>
          <p:nvPr/>
        </p:nvSpPr>
        <p:spPr>
          <a:xfrm>
            <a:off x="7772400" y="2133600"/>
            <a:ext cx="304800" cy="533400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" name="Rectangle 30"/>
          <p:cNvSpPr/>
          <p:nvPr/>
        </p:nvSpPr>
        <p:spPr>
          <a:xfrm>
            <a:off x="7848600" y="2667000"/>
            <a:ext cx="152400" cy="381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53" name="Group 52"/>
          <p:cNvGrpSpPr/>
          <p:nvPr/>
        </p:nvGrpSpPr>
        <p:grpSpPr>
          <a:xfrm>
            <a:off x="2743200" y="2286000"/>
            <a:ext cx="228600" cy="762000"/>
            <a:chOff x="2743200" y="2286000"/>
            <a:chExt cx="228600" cy="762000"/>
          </a:xfrm>
        </p:grpSpPr>
        <p:sp>
          <p:nvSpPr>
            <p:cNvPr id="34" name="Isosceles Triangle 33"/>
            <p:cNvSpPr/>
            <p:nvPr/>
          </p:nvSpPr>
          <p:spPr>
            <a:xfrm flipV="1">
              <a:off x="2743200" y="2590800"/>
              <a:ext cx="228600" cy="4572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819400" y="2286000"/>
              <a:ext cx="76200" cy="3048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114425" y="2209800"/>
            <a:ext cx="1704975" cy="457200"/>
            <a:chOff x="1114425" y="2209800"/>
            <a:chExt cx="1704975" cy="457200"/>
          </a:xfrm>
        </p:grpSpPr>
        <p:grpSp>
          <p:nvGrpSpPr>
            <p:cNvPr id="46" name="Group 45"/>
            <p:cNvGrpSpPr/>
            <p:nvPr/>
          </p:nvGrpSpPr>
          <p:grpSpPr>
            <a:xfrm>
              <a:off x="1114425" y="2209800"/>
              <a:ext cx="1666875" cy="457200"/>
              <a:chOff x="1114425" y="2209800"/>
              <a:chExt cx="1666875" cy="457200"/>
            </a:xfrm>
          </p:grpSpPr>
          <p:cxnSp>
            <p:nvCxnSpPr>
              <p:cNvPr id="36" name="AutoShape 7"/>
              <p:cNvCxnSpPr>
                <a:cxnSpLocks noChangeShapeType="1"/>
              </p:cNvCxnSpPr>
              <p:nvPr/>
            </p:nvCxnSpPr>
            <p:spPr bwMode="auto">
              <a:xfrm flipH="1">
                <a:off x="1447800" y="2209800"/>
                <a:ext cx="1333500" cy="457200"/>
              </a:xfrm>
              <a:prstGeom prst="straightConnector1">
                <a:avLst/>
              </a:prstGeom>
              <a:noFill/>
              <a:ln w="34925">
                <a:solidFill>
                  <a:srgbClr val="FF0000"/>
                </a:solidFill>
                <a:round/>
                <a:headEnd/>
                <a:tailEnd type="triangle" w="lg" len="lg"/>
              </a:ln>
            </p:spPr>
          </p:cxnSp>
          <p:cxnSp>
            <p:nvCxnSpPr>
              <p:cNvPr id="41" name="AutoShape 7"/>
              <p:cNvCxnSpPr>
                <a:cxnSpLocks noChangeShapeType="1"/>
                <a:endCxn id="2052" idx="6"/>
              </p:cNvCxnSpPr>
              <p:nvPr/>
            </p:nvCxnSpPr>
            <p:spPr bwMode="auto">
              <a:xfrm flipH="1">
                <a:off x="1114425" y="2209800"/>
                <a:ext cx="1666875" cy="262778"/>
              </a:xfrm>
              <a:prstGeom prst="straightConnector1">
                <a:avLst/>
              </a:prstGeom>
              <a:noFill/>
              <a:ln w="34925">
                <a:solidFill>
                  <a:srgbClr val="FF0000"/>
                </a:solidFill>
                <a:round/>
                <a:headEnd/>
                <a:tailEnd type="triangle" w="lg" len="lg"/>
              </a:ln>
            </p:spPr>
          </p:cxnSp>
        </p:grpSp>
        <p:cxnSp>
          <p:nvCxnSpPr>
            <p:cNvPr id="43" name="AutoShape 7"/>
            <p:cNvCxnSpPr>
              <a:cxnSpLocks noChangeShapeType="1"/>
            </p:cNvCxnSpPr>
            <p:nvPr/>
          </p:nvCxnSpPr>
          <p:spPr bwMode="auto">
            <a:xfrm flipH="1">
              <a:off x="1371600" y="2209800"/>
              <a:ext cx="1447800" cy="76200"/>
            </a:xfrm>
            <a:prstGeom prst="straightConnector1">
              <a:avLst/>
            </a:prstGeom>
            <a:noFill/>
            <a:ln w="34925">
              <a:solidFill>
                <a:srgbClr val="FF0000"/>
              </a:solidFill>
              <a:round/>
              <a:headEnd/>
              <a:tailEnd type="triangle" w="lg" len="lg"/>
            </a:ln>
          </p:spPr>
        </p:cxnSp>
      </p:grpSp>
      <p:grpSp>
        <p:nvGrpSpPr>
          <p:cNvPr id="48" name="Group 47"/>
          <p:cNvGrpSpPr/>
          <p:nvPr/>
        </p:nvGrpSpPr>
        <p:grpSpPr>
          <a:xfrm flipV="1">
            <a:off x="1066800" y="2057400"/>
            <a:ext cx="1781175" cy="914400"/>
            <a:chOff x="1114425" y="2209800"/>
            <a:chExt cx="1704975" cy="457200"/>
          </a:xfrm>
        </p:grpSpPr>
        <p:grpSp>
          <p:nvGrpSpPr>
            <p:cNvPr id="49" name="Group 45"/>
            <p:cNvGrpSpPr/>
            <p:nvPr/>
          </p:nvGrpSpPr>
          <p:grpSpPr>
            <a:xfrm>
              <a:off x="1114425" y="2209800"/>
              <a:ext cx="1666875" cy="457200"/>
              <a:chOff x="1114425" y="2209800"/>
              <a:chExt cx="1666875" cy="457200"/>
            </a:xfrm>
          </p:grpSpPr>
          <p:cxnSp>
            <p:nvCxnSpPr>
              <p:cNvPr id="51" name="AutoShape 7"/>
              <p:cNvCxnSpPr>
                <a:cxnSpLocks noChangeShapeType="1"/>
              </p:cNvCxnSpPr>
              <p:nvPr/>
            </p:nvCxnSpPr>
            <p:spPr bwMode="auto">
              <a:xfrm flipH="1">
                <a:off x="1447800" y="2209800"/>
                <a:ext cx="1333500" cy="457200"/>
              </a:xfrm>
              <a:prstGeom prst="straightConnector1">
                <a:avLst/>
              </a:prstGeom>
              <a:noFill/>
              <a:ln w="34925">
                <a:solidFill>
                  <a:srgbClr val="00B050"/>
                </a:solidFill>
                <a:round/>
                <a:headEnd/>
                <a:tailEnd type="triangle" w="lg" len="lg"/>
              </a:ln>
            </p:spPr>
          </p:cxnSp>
          <p:cxnSp>
            <p:nvCxnSpPr>
              <p:cNvPr id="52" name="AutoShape 7"/>
              <p:cNvCxnSpPr>
                <a:cxnSpLocks noChangeShapeType="1"/>
              </p:cNvCxnSpPr>
              <p:nvPr/>
            </p:nvCxnSpPr>
            <p:spPr bwMode="auto">
              <a:xfrm flipH="1">
                <a:off x="1114425" y="2209800"/>
                <a:ext cx="1666875" cy="262778"/>
              </a:xfrm>
              <a:prstGeom prst="straightConnector1">
                <a:avLst/>
              </a:prstGeom>
              <a:noFill/>
              <a:ln w="34925">
                <a:solidFill>
                  <a:srgbClr val="00B050"/>
                </a:solidFill>
                <a:round/>
                <a:headEnd/>
                <a:tailEnd type="triangle" w="lg" len="lg"/>
              </a:ln>
            </p:spPr>
          </p:cxnSp>
        </p:grpSp>
        <p:cxnSp>
          <p:nvCxnSpPr>
            <p:cNvPr id="50" name="AutoShape 7"/>
            <p:cNvCxnSpPr>
              <a:cxnSpLocks noChangeShapeType="1"/>
            </p:cNvCxnSpPr>
            <p:nvPr/>
          </p:nvCxnSpPr>
          <p:spPr bwMode="auto">
            <a:xfrm flipH="1">
              <a:off x="1371600" y="2209800"/>
              <a:ext cx="1447800" cy="76200"/>
            </a:xfrm>
            <a:prstGeom prst="straightConnector1">
              <a:avLst/>
            </a:prstGeom>
            <a:noFill/>
            <a:ln w="34925">
              <a:solidFill>
                <a:srgbClr val="00B050"/>
              </a:solidFill>
              <a:round/>
              <a:headEnd/>
              <a:tailEnd type="triangle" w="lg" len="lg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57200" y="609600"/>
            <a:ext cx="8229600" cy="3505200"/>
          </a:xfrm>
        </p:spPr>
        <p:txBody>
          <a:bodyPr>
            <a:normAutofit lnSpcReduction="10000"/>
          </a:bodyPr>
          <a:lstStyle/>
          <a:p>
            <a:r>
              <a:rPr lang="en-CA" dirty="0" smtClean="0">
                <a:solidFill>
                  <a:schemeClr val="tx1"/>
                </a:solidFill>
              </a:rPr>
              <a:t>Grade 10 science also deals with the images formed by mirrors (curved and flat), by refraction at flat surfaces and the curved surfaces of lenses.</a:t>
            </a:r>
          </a:p>
          <a:p>
            <a:endParaRPr lang="en-CA" dirty="0" smtClean="0">
              <a:solidFill>
                <a:schemeClr val="tx1"/>
              </a:solidFill>
            </a:endParaRPr>
          </a:p>
          <a:p>
            <a:r>
              <a:rPr lang="en-CA" dirty="0" smtClean="0">
                <a:solidFill>
                  <a:schemeClr val="tx1"/>
                </a:solidFill>
              </a:rPr>
              <a:t>Why does it make sense to start with the images of pinhole cameras?</a:t>
            </a:r>
            <a:endParaRPr lang="en-CA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/>
          <a:lstStyle/>
          <a:p>
            <a:r>
              <a:rPr lang="en-CA" dirty="0" smtClean="0"/>
              <a:t>Part 2: The Wave Model of Light</a:t>
            </a:r>
            <a:endParaRPr lang="en-CA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362200" y="3352800"/>
            <a:ext cx="4114800" cy="457200"/>
            <a:chOff x="5570" y="556"/>
            <a:chExt cx="3105" cy="461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5570" y="556"/>
              <a:ext cx="1555" cy="461"/>
              <a:chOff x="2070" y="9315"/>
              <a:chExt cx="7560" cy="2310"/>
            </a:xfrm>
          </p:grpSpPr>
          <p:grpSp>
            <p:nvGrpSpPr>
              <p:cNvPr id="37" name="Group 5"/>
              <p:cNvGrpSpPr>
                <a:grpSpLocks/>
              </p:cNvGrpSpPr>
              <p:nvPr/>
            </p:nvGrpSpPr>
            <p:grpSpPr bwMode="auto">
              <a:xfrm>
                <a:off x="2070" y="9315"/>
                <a:ext cx="3780" cy="2310"/>
                <a:chOff x="2070" y="9315"/>
                <a:chExt cx="3780" cy="2310"/>
              </a:xfrm>
            </p:grpSpPr>
            <p:grpSp>
              <p:nvGrpSpPr>
                <p:cNvPr id="53" name="Group 6"/>
                <p:cNvGrpSpPr>
                  <a:grpSpLocks/>
                </p:cNvGrpSpPr>
                <p:nvPr/>
              </p:nvGrpSpPr>
              <p:grpSpPr bwMode="auto">
                <a:xfrm>
                  <a:off x="2070" y="9315"/>
                  <a:ext cx="1890" cy="2310"/>
                  <a:chOff x="2070" y="9315"/>
                  <a:chExt cx="1890" cy="2310"/>
                </a:xfrm>
              </p:grpSpPr>
              <p:grpSp>
                <p:nvGrpSpPr>
                  <p:cNvPr id="61" name="Group 7"/>
                  <p:cNvGrpSpPr>
                    <a:grpSpLocks/>
                  </p:cNvGrpSpPr>
                  <p:nvPr/>
                </p:nvGrpSpPr>
                <p:grpSpPr bwMode="auto">
                  <a:xfrm>
                    <a:off x="2985" y="9315"/>
                    <a:ext cx="975" cy="2310"/>
                    <a:chOff x="2985" y="9315"/>
                    <a:chExt cx="975" cy="2310"/>
                  </a:xfrm>
                </p:grpSpPr>
                <p:sp>
                  <p:nvSpPr>
                    <p:cNvPr id="65" name="Arc 8"/>
                    <p:cNvSpPr>
                      <a:spLocks/>
                    </p:cNvSpPr>
                    <p:nvPr/>
                  </p:nvSpPr>
                  <p:spPr bwMode="auto">
                    <a:xfrm flipV="1">
                      <a:off x="2985" y="10605"/>
                      <a:ext cx="495" cy="102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  <p:sp>
                  <p:nvSpPr>
                    <p:cNvPr id="66" name="Arc 9"/>
                    <p:cNvSpPr>
                      <a:spLocks/>
                    </p:cNvSpPr>
                    <p:nvPr/>
                  </p:nvSpPr>
                  <p:spPr bwMode="auto">
                    <a:xfrm flipH="1">
                      <a:off x="3480" y="9315"/>
                      <a:ext cx="480" cy="129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</p:grpSp>
              <p:grpSp>
                <p:nvGrpSpPr>
                  <p:cNvPr id="62" name="Group 10"/>
                  <p:cNvGrpSpPr>
                    <a:grpSpLocks/>
                  </p:cNvGrpSpPr>
                  <p:nvPr/>
                </p:nvGrpSpPr>
                <p:grpSpPr bwMode="auto">
                  <a:xfrm flipH="1">
                    <a:off x="2070" y="9315"/>
                    <a:ext cx="915" cy="2310"/>
                    <a:chOff x="2985" y="9315"/>
                    <a:chExt cx="975" cy="2310"/>
                  </a:xfrm>
                </p:grpSpPr>
                <p:sp>
                  <p:nvSpPr>
                    <p:cNvPr id="63" name="Arc 11"/>
                    <p:cNvSpPr>
                      <a:spLocks/>
                    </p:cNvSpPr>
                    <p:nvPr/>
                  </p:nvSpPr>
                  <p:spPr bwMode="auto">
                    <a:xfrm flipV="1">
                      <a:off x="2985" y="10605"/>
                      <a:ext cx="495" cy="102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  <p:sp>
                  <p:nvSpPr>
                    <p:cNvPr id="64" name="Arc 12"/>
                    <p:cNvSpPr>
                      <a:spLocks/>
                    </p:cNvSpPr>
                    <p:nvPr/>
                  </p:nvSpPr>
                  <p:spPr bwMode="auto">
                    <a:xfrm flipH="1">
                      <a:off x="3480" y="9315"/>
                      <a:ext cx="480" cy="129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</p:grpSp>
            </p:grpSp>
            <p:grpSp>
              <p:nvGrpSpPr>
                <p:cNvPr id="54" name="Group 13"/>
                <p:cNvGrpSpPr>
                  <a:grpSpLocks/>
                </p:cNvGrpSpPr>
                <p:nvPr/>
              </p:nvGrpSpPr>
              <p:grpSpPr bwMode="auto">
                <a:xfrm>
                  <a:off x="3960" y="9315"/>
                  <a:ext cx="1890" cy="2310"/>
                  <a:chOff x="2070" y="9315"/>
                  <a:chExt cx="1890" cy="2310"/>
                </a:xfrm>
              </p:grpSpPr>
              <p:grpSp>
                <p:nvGrpSpPr>
                  <p:cNvPr id="55" name="Group 14"/>
                  <p:cNvGrpSpPr>
                    <a:grpSpLocks/>
                  </p:cNvGrpSpPr>
                  <p:nvPr/>
                </p:nvGrpSpPr>
                <p:grpSpPr bwMode="auto">
                  <a:xfrm>
                    <a:off x="2985" y="9315"/>
                    <a:ext cx="975" cy="2310"/>
                    <a:chOff x="2985" y="9315"/>
                    <a:chExt cx="975" cy="2310"/>
                  </a:xfrm>
                </p:grpSpPr>
                <p:sp>
                  <p:nvSpPr>
                    <p:cNvPr id="59" name="Arc 15"/>
                    <p:cNvSpPr>
                      <a:spLocks/>
                    </p:cNvSpPr>
                    <p:nvPr/>
                  </p:nvSpPr>
                  <p:spPr bwMode="auto">
                    <a:xfrm flipV="1">
                      <a:off x="2985" y="10605"/>
                      <a:ext cx="495" cy="102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  <p:sp>
                  <p:nvSpPr>
                    <p:cNvPr id="60" name="Arc 16"/>
                    <p:cNvSpPr>
                      <a:spLocks/>
                    </p:cNvSpPr>
                    <p:nvPr/>
                  </p:nvSpPr>
                  <p:spPr bwMode="auto">
                    <a:xfrm flipH="1">
                      <a:off x="3480" y="9315"/>
                      <a:ext cx="480" cy="129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</p:grpSp>
              <p:grpSp>
                <p:nvGrpSpPr>
                  <p:cNvPr id="56" name="Group 17"/>
                  <p:cNvGrpSpPr>
                    <a:grpSpLocks/>
                  </p:cNvGrpSpPr>
                  <p:nvPr/>
                </p:nvGrpSpPr>
                <p:grpSpPr bwMode="auto">
                  <a:xfrm flipH="1">
                    <a:off x="2070" y="9315"/>
                    <a:ext cx="915" cy="2310"/>
                    <a:chOff x="2985" y="9315"/>
                    <a:chExt cx="975" cy="2310"/>
                  </a:xfrm>
                </p:grpSpPr>
                <p:sp>
                  <p:nvSpPr>
                    <p:cNvPr id="57" name="Arc 18"/>
                    <p:cNvSpPr>
                      <a:spLocks/>
                    </p:cNvSpPr>
                    <p:nvPr/>
                  </p:nvSpPr>
                  <p:spPr bwMode="auto">
                    <a:xfrm flipV="1">
                      <a:off x="2985" y="10605"/>
                      <a:ext cx="495" cy="102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8" name="Arc 19"/>
                    <p:cNvSpPr>
                      <a:spLocks/>
                    </p:cNvSpPr>
                    <p:nvPr/>
                  </p:nvSpPr>
                  <p:spPr bwMode="auto">
                    <a:xfrm flipH="1">
                      <a:off x="3480" y="9315"/>
                      <a:ext cx="480" cy="129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</p:grpSp>
            </p:grpSp>
          </p:grpSp>
          <p:grpSp>
            <p:nvGrpSpPr>
              <p:cNvPr id="38" name="Group 20"/>
              <p:cNvGrpSpPr>
                <a:grpSpLocks/>
              </p:cNvGrpSpPr>
              <p:nvPr/>
            </p:nvGrpSpPr>
            <p:grpSpPr bwMode="auto">
              <a:xfrm>
                <a:off x="5850" y="9315"/>
                <a:ext cx="3780" cy="2310"/>
                <a:chOff x="2070" y="9315"/>
                <a:chExt cx="3780" cy="2310"/>
              </a:xfrm>
            </p:grpSpPr>
            <p:grpSp>
              <p:nvGrpSpPr>
                <p:cNvPr id="39" name="Group 21"/>
                <p:cNvGrpSpPr>
                  <a:grpSpLocks/>
                </p:cNvGrpSpPr>
                <p:nvPr/>
              </p:nvGrpSpPr>
              <p:grpSpPr bwMode="auto">
                <a:xfrm>
                  <a:off x="2070" y="9315"/>
                  <a:ext cx="1890" cy="2310"/>
                  <a:chOff x="2070" y="9315"/>
                  <a:chExt cx="1890" cy="2310"/>
                </a:xfrm>
              </p:grpSpPr>
              <p:grpSp>
                <p:nvGrpSpPr>
                  <p:cNvPr id="47" name="Group 22"/>
                  <p:cNvGrpSpPr>
                    <a:grpSpLocks/>
                  </p:cNvGrpSpPr>
                  <p:nvPr/>
                </p:nvGrpSpPr>
                <p:grpSpPr bwMode="auto">
                  <a:xfrm>
                    <a:off x="2985" y="9315"/>
                    <a:ext cx="975" cy="2310"/>
                    <a:chOff x="2985" y="9315"/>
                    <a:chExt cx="975" cy="2310"/>
                  </a:xfrm>
                </p:grpSpPr>
                <p:sp>
                  <p:nvSpPr>
                    <p:cNvPr id="51" name="Arc 23"/>
                    <p:cNvSpPr>
                      <a:spLocks/>
                    </p:cNvSpPr>
                    <p:nvPr/>
                  </p:nvSpPr>
                  <p:spPr bwMode="auto">
                    <a:xfrm flipV="1">
                      <a:off x="2985" y="10605"/>
                      <a:ext cx="495" cy="102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2" name="Arc 24"/>
                    <p:cNvSpPr>
                      <a:spLocks/>
                    </p:cNvSpPr>
                    <p:nvPr/>
                  </p:nvSpPr>
                  <p:spPr bwMode="auto">
                    <a:xfrm flipH="1">
                      <a:off x="3480" y="9315"/>
                      <a:ext cx="480" cy="129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</p:grpSp>
              <p:grpSp>
                <p:nvGrpSpPr>
                  <p:cNvPr id="48" name="Group 25"/>
                  <p:cNvGrpSpPr>
                    <a:grpSpLocks/>
                  </p:cNvGrpSpPr>
                  <p:nvPr/>
                </p:nvGrpSpPr>
                <p:grpSpPr bwMode="auto">
                  <a:xfrm flipH="1">
                    <a:off x="2070" y="9315"/>
                    <a:ext cx="915" cy="2310"/>
                    <a:chOff x="2985" y="9315"/>
                    <a:chExt cx="975" cy="2310"/>
                  </a:xfrm>
                </p:grpSpPr>
                <p:sp>
                  <p:nvSpPr>
                    <p:cNvPr id="49" name="Arc 26"/>
                    <p:cNvSpPr>
                      <a:spLocks/>
                    </p:cNvSpPr>
                    <p:nvPr/>
                  </p:nvSpPr>
                  <p:spPr bwMode="auto">
                    <a:xfrm flipV="1">
                      <a:off x="2985" y="10605"/>
                      <a:ext cx="495" cy="102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0" name="Arc 27"/>
                    <p:cNvSpPr>
                      <a:spLocks/>
                    </p:cNvSpPr>
                    <p:nvPr/>
                  </p:nvSpPr>
                  <p:spPr bwMode="auto">
                    <a:xfrm flipH="1">
                      <a:off x="3480" y="9315"/>
                      <a:ext cx="480" cy="129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</p:grpSp>
            </p:grpSp>
            <p:grpSp>
              <p:nvGrpSpPr>
                <p:cNvPr id="40" name="Group 28"/>
                <p:cNvGrpSpPr>
                  <a:grpSpLocks/>
                </p:cNvGrpSpPr>
                <p:nvPr/>
              </p:nvGrpSpPr>
              <p:grpSpPr bwMode="auto">
                <a:xfrm>
                  <a:off x="3960" y="9315"/>
                  <a:ext cx="1890" cy="2310"/>
                  <a:chOff x="2070" y="9315"/>
                  <a:chExt cx="1890" cy="2310"/>
                </a:xfrm>
              </p:grpSpPr>
              <p:grpSp>
                <p:nvGrpSpPr>
                  <p:cNvPr id="41" name="Group 29"/>
                  <p:cNvGrpSpPr>
                    <a:grpSpLocks/>
                  </p:cNvGrpSpPr>
                  <p:nvPr/>
                </p:nvGrpSpPr>
                <p:grpSpPr bwMode="auto">
                  <a:xfrm>
                    <a:off x="2985" y="9315"/>
                    <a:ext cx="975" cy="2310"/>
                    <a:chOff x="2985" y="9315"/>
                    <a:chExt cx="975" cy="2310"/>
                  </a:xfrm>
                </p:grpSpPr>
                <p:sp>
                  <p:nvSpPr>
                    <p:cNvPr id="45" name="Arc 30"/>
                    <p:cNvSpPr>
                      <a:spLocks/>
                    </p:cNvSpPr>
                    <p:nvPr/>
                  </p:nvSpPr>
                  <p:spPr bwMode="auto">
                    <a:xfrm flipV="1">
                      <a:off x="2985" y="10605"/>
                      <a:ext cx="495" cy="102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  <p:sp>
                  <p:nvSpPr>
                    <p:cNvPr id="46" name="Arc 31"/>
                    <p:cNvSpPr>
                      <a:spLocks/>
                    </p:cNvSpPr>
                    <p:nvPr/>
                  </p:nvSpPr>
                  <p:spPr bwMode="auto">
                    <a:xfrm flipH="1">
                      <a:off x="3480" y="9315"/>
                      <a:ext cx="480" cy="129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</p:grpSp>
              <p:grpSp>
                <p:nvGrpSpPr>
                  <p:cNvPr id="42" name="Group 32"/>
                  <p:cNvGrpSpPr>
                    <a:grpSpLocks/>
                  </p:cNvGrpSpPr>
                  <p:nvPr/>
                </p:nvGrpSpPr>
                <p:grpSpPr bwMode="auto">
                  <a:xfrm flipH="1">
                    <a:off x="2070" y="9315"/>
                    <a:ext cx="915" cy="2310"/>
                    <a:chOff x="2985" y="9315"/>
                    <a:chExt cx="975" cy="2310"/>
                  </a:xfrm>
                </p:grpSpPr>
                <p:sp>
                  <p:nvSpPr>
                    <p:cNvPr id="43" name="Arc 33"/>
                    <p:cNvSpPr>
                      <a:spLocks/>
                    </p:cNvSpPr>
                    <p:nvPr/>
                  </p:nvSpPr>
                  <p:spPr bwMode="auto">
                    <a:xfrm flipV="1">
                      <a:off x="2985" y="10605"/>
                      <a:ext cx="495" cy="102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  <p:sp>
                  <p:nvSpPr>
                    <p:cNvPr id="44" name="Arc 34"/>
                    <p:cNvSpPr>
                      <a:spLocks/>
                    </p:cNvSpPr>
                    <p:nvPr/>
                  </p:nvSpPr>
                  <p:spPr bwMode="auto">
                    <a:xfrm flipH="1">
                      <a:off x="3480" y="9315"/>
                      <a:ext cx="480" cy="129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</p:grpSp>
            </p:grpSp>
          </p:grpSp>
        </p:grpSp>
        <p:grpSp>
          <p:nvGrpSpPr>
            <p:cNvPr id="6" name="Group 35"/>
            <p:cNvGrpSpPr>
              <a:grpSpLocks/>
            </p:cNvGrpSpPr>
            <p:nvPr/>
          </p:nvGrpSpPr>
          <p:grpSpPr bwMode="auto">
            <a:xfrm>
              <a:off x="7120" y="556"/>
              <a:ext cx="1555" cy="461"/>
              <a:chOff x="2070" y="9315"/>
              <a:chExt cx="7560" cy="2310"/>
            </a:xfrm>
          </p:grpSpPr>
          <p:grpSp>
            <p:nvGrpSpPr>
              <p:cNvPr id="7" name="Group 36"/>
              <p:cNvGrpSpPr>
                <a:grpSpLocks/>
              </p:cNvGrpSpPr>
              <p:nvPr/>
            </p:nvGrpSpPr>
            <p:grpSpPr bwMode="auto">
              <a:xfrm>
                <a:off x="2070" y="9315"/>
                <a:ext cx="3780" cy="2310"/>
                <a:chOff x="2070" y="9315"/>
                <a:chExt cx="3780" cy="2310"/>
              </a:xfrm>
            </p:grpSpPr>
            <p:grpSp>
              <p:nvGrpSpPr>
                <p:cNvPr id="23" name="Group 37"/>
                <p:cNvGrpSpPr>
                  <a:grpSpLocks/>
                </p:cNvGrpSpPr>
                <p:nvPr/>
              </p:nvGrpSpPr>
              <p:grpSpPr bwMode="auto">
                <a:xfrm>
                  <a:off x="2070" y="9315"/>
                  <a:ext cx="1890" cy="2310"/>
                  <a:chOff x="2070" y="9315"/>
                  <a:chExt cx="1890" cy="2310"/>
                </a:xfrm>
              </p:grpSpPr>
              <p:grpSp>
                <p:nvGrpSpPr>
                  <p:cNvPr id="31" name="Group 38"/>
                  <p:cNvGrpSpPr>
                    <a:grpSpLocks/>
                  </p:cNvGrpSpPr>
                  <p:nvPr/>
                </p:nvGrpSpPr>
                <p:grpSpPr bwMode="auto">
                  <a:xfrm>
                    <a:off x="2985" y="9315"/>
                    <a:ext cx="975" cy="2310"/>
                    <a:chOff x="2985" y="9315"/>
                    <a:chExt cx="975" cy="2310"/>
                  </a:xfrm>
                </p:grpSpPr>
                <p:sp>
                  <p:nvSpPr>
                    <p:cNvPr id="35" name="Arc 39"/>
                    <p:cNvSpPr>
                      <a:spLocks/>
                    </p:cNvSpPr>
                    <p:nvPr/>
                  </p:nvSpPr>
                  <p:spPr bwMode="auto">
                    <a:xfrm flipV="1">
                      <a:off x="2985" y="10605"/>
                      <a:ext cx="495" cy="102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  <p:sp>
                  <p:nvSpPr>
                    <p:cNvPr id="36" name="Arc 40"/>
                    <p:cNvSpPr>
                      <a:spLocks/>
                    </p:cNvSpPr>
                    <p:nvPr/>
                  </p:nvSpPr>
                  <p:spPr bwMode="auto">
                    <a:xfrm flipH="1">
                      <a:off x="3480" y="9315"/>
                      <a:ext cx="480" cy="129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</p:grpSp>
              <p:grpSp>
                <p:nvGrpSpPr>
                  <p:cNvPr id="32" name="Group 41"/>
                  <p:cNvGrpSpPr>
                    <a:grpSpLocks/>
                  </p:cNvGrpSpPr>
                  <p:nvPr/>
                </p:nvGrpSpPr>
                <p:grpSpPr bwMode="auto">
                  <a:xfrm flipH="1">
                    <a:off x="2070" y="9315"/>
                    <a:ext cx="915" cy="2310"/>
                    <a:chOff x="2985" y="9315"/>
                    <a:chExt cx="975" cy="2310"/>
                  </a:xfrm>
                </p:grpSpPr>
                <p:sp>
                  <p:nvSpPr>
                    <p:cNvPr id="33" name="Arc 42"/>
                    <p:cNvSpPr>
                      <a:spLocks/>
                    </p:cNvSpPr>
                    <p:nvPr/>
                  </p:nvSpPr>
                  <p:spPr bwMode="auto">
                    <a:xfrm flipV="1">
                      <a:off x="2985" y="10605"/>
                      <a:ext cx="495" cy="102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  <p:sp>
                  <p:nvSpPr>
                    <p:cNvPr id="34" name="Arc 43"/>
                    <p:cNvSpPr>
                      <a:spLocks/>
                    </p:cNvSpPr>
                    <p:nvPr/>
                  </p:nvSpPr>
                  <p:spPr bwMode="auto">
                    <a:xfrm flipH="1">
                      <a:off x="3480" y="9315"/>
                      <a:ext cx="480" cy="129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</p:grpSp>
            </p:grpSp>
            <p:grpSp>
              <p:nvGrpSpPr>
                <p:cNvPr id="24" name="Group 44"/>
                <p:cNvGrpSpPr>
                  <a:grpSpLocks/>
                </p:cNvGrpSpPr>
                <p:nvPr/>
              </p:nvGrpSpPr>
              <p:grpSpPr bwMode="auto">
                <a:xfrm>
                  <a:off x="3960" y="9315"/>
                  <a:ext cx="1890" cy="2310"/>
                  <a:chOff x="2070" y="9315"/>
                  <a:chExt cx="1890" cy="2310"/>
                </a:xfrm>
              </p:grpSpPr>
              <p:grpSp>
                <p:nvGrpSpPr>
                  <p:cNvPr id="25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2985" y="9315"/>
                    <a:ext cx="975" cy="2310"/>
                    <a:chOff x="2985" y="9315"/>
                    <a:chExt cx="975" cy="2310"/>
                  </a:xfrm>
                </p:grpSpPr>
                <p:sp>
                  <p:nvSpPr>
                    <p:cNvPr id="29" name="Arc 46"/>
                    <p:cNvSpPr>
                      <a:spLocks/>
                    </p:cNvSpPr>
                    <p:nvPr/>
                  </p:nvSpPr>
                  <p:spPr bwMode="auto">
                    <a:xfrm flipV="1">
                      <a:off x="2985" y="10605"/>
                      <a:ext cx="495" cy="102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  <p:sp>
                  <p:nvSpPr>
                    <p:cNvPr id="30" name="Arc 47"/>
                    <p:cNvSpPr>
                      <a:spLocks/>
                    </p:cNvSpPr>
                    <p:nvPr/>
                  </p:nvSpPr>
                  <p:spPr bwMode="auto">
                    <a:xfrm flipH="1">
                      <a:off x="3480" y="9315"/>
                      <a:ext cx="480" cy="129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</p:grpSp>
              <p:grpSp>
                <p:nvGrpSpPr>
                  <p:cNvPr id="26" name="Group 48"/>
                  <p:cNvGrpSpPr>
                    <a:grpSpLocks/>
                  </p:cNvGrpSpPr>
                  <p:nvPr/>
                </p:nvGrpSpPr>
                <p:grpSpPr bwMode="auto">
                  <a:xfrm flipH="1">
                    <a:off x="2070" y="9315"/>
                    <a:ext cx="915" cy="2310"/>
                    <a:chOff x="2985" y="9315"/>
                    <a:chExt cx="975" cy="2310"/>
                  </a:xfrm>
                </p:grpSpPr>
                <p:sp>
                  <p:nvSpPr>
                    <p:cNvPr id="27" name="Arc 49"/>
                    <p:cNvSpPr>
                      <a:spLocks/>
                    </p:cNvSpPr>
                    <p:nvPr/>
                  </p:nvSpPr>
                  <p:spPr bwMode="auto">
                    <a:xfrm flipV="1">
                      <a:off x="2985" y="10605"/>
                      <a:ext cx="495" cy="102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  <p:sp>
                  <p:nvSpPr>
                    <p:cNvPr id="28" name="Arc 50"/>
                    <p:cNvSpPr>
                      <a:spLocks/>
                    </p:cNvSpPr>
                    <p:nvPr/>
                  </p:nvSpPr>
                  <p:spPr bwMode="auto">
                    <a:xfrm flipH="1">
                      <a:off x="3480" y="9315"/>
                      <a:ext cx="480" cy="129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</p:grpSp>
            </p:grpSp>
          </p:grpSp>
          <p:grpSp>
            <p:nvGrpSpPr>
              <p:cNvPr id="8" name="Group 51"/>
              <p:cNvGrpSpPr>
                <a:grpSpLocks/>
              </p:cNvGrpSpPr>
              <p:nvPr/>
            </p:nvGrpSpPr>
            <p:grpSpPr bwMode="auto">
              <a:xfrm>
                <a:off x="5850" y="9315"/>
                <a:ext cx="3780" cy="2310"/>
                <a:chOff x="2070" y="9315"/>
                <a:chExt cx="3780" cy="2310"/>
              </a:xfrm>
            </p:grpSpPr>
            <p:grpSp>
              <p:nvGrpSpPr>
                <p:cNvPr id="9" name="Group 52"/>
                <p:cNvGrpSpPr>
                  <a:grpSpLocks/>
                </p:cNvGrpSpPr>
                <p:nvPr/>
              </p:nvGrpSpPr>
              <p:grpSpPr bwMode="auto">
                <a:xfrm>
                  <a:off x="2070" y="9315"/>
                  <a:ext cx="1890" cy="2310"/>
                  <a:chOff x="2070" y="9315"/>
                  <a:chExt cx="1890" cy="2310"/>
                </a:xfrm>
              </p:grpSpPr>
              <p:grpSp>
                <p:nvGrpSpPr>
                  <p:cNvPr id="17" name="Group 53"/>
                  <p:cNvGrpSpPr>
                    <a:grpSpLocks/>
                  </p:cNvGrpSpPr>
                  <p:nvPr/>
                </p:nvGrpSpPr>
                <p:grpSpPr bwMode="auto">
                  <a:xfrm>
                    <a:off x="2985" y="9315"/>
                    <a:ext cx="975" cy="2310"/>
                    <a:chOff x="2985" y="9315"/>
                    <a:chExt cx="975" cy="2310"/>
                  </a:xfrm>
                </p:grpSpPr>
                <p:sp>
                  <p:nvSpPr>
                    <p:cNvPr id="21" name="Arc 54"/>
                    <p:cNvSpPr>
                      <a:spLocks/>
                    </p:cNvSpPr>
                    <p:nvPr/>
                  </p:nvSpPr>
                  <p:spPr bwMode="auto">
                    <a:xfrm flipV="1">
                      <a:off x="2985" y="10605"/>
                      <a:ext cx="495" cy="102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  <p:sp>
                  <p:nvSpPr>
                    <p:cNvPr id="22" name="Arc 55"/>
                    <p:cNvSpPr>
                      <a:spLocks/>
                    </p:cNvSpPr>
                    <p:nvPr/>
                  </p:nvSpPr>
                  <p:spPr bwMode="auto">
                    <a:xfrm flipH="1">
                      <a:off x="3480" y="9315"/>
                      <a:ext cx="480" cy="129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</p:grpSp>
              <p:grpSp>
                <p:nvGrpSpPr>
                  <p:cNvPr id="18" name="Group 56"/>
                  <p:cNvGrpSpPr>
                    <a:grpSpLocks/>
                  </p:cNvGrpSpPr>
                  <p:nvPr/>
                </p:nvGrpSpPr>
                <p:grpSpPr bwMode="auto">
                  <a:xfrm flipH="1">
                    <a:off x="2070" y="9315"/>
                    <a:ext cx="915" cy="2310"/>
                    <a:chOff x="2985" y="9315"/>
                    <a:chExt cx="975" cy="2310"/>
                  </a:xfrm>
                </p:grpSpPr>
                <p:sp>
                  <p:nvSpPr>
                    <p:cNvPr id="19" name="Arc 57"/>
                    <p:cNvSpPr>
                      <a:spLocks/>
                    </p:cNvSpPr>
                    <p:nvPr/>
                  </p:nvSpPr>
                  <p:spPr bwMode="auto">
                    <a:xfrm flipV="1">
                      <a:off x="2985" y="10605"/>
                      <a:ext cx="495" cy="102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  <p:sp>
                  <p:nvSpPr>
                    <p:cNvPr id="20" name="Arc 58"/>
                    <p:cNvSpPr>
                      <a:spLocks/>
                    </p:cNvSpPr>
                    <p:nvPr/>
                  </p:nvSpPr>
                  <p:spPr bwMode="auto">
                    <a:xfrm flipH="1">
                      <a:off x="3480" y="9315"/>
                      <a:ext cx="480" cy="129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</p:grpSp>
            </p:grpSp>
            <p:grpSp>
              <p:nvGrpSpPr>
                <p:cNvPr id="10" name="Group 59"/>
                <p:cNvGrpSpPr>
                  <a:grpSpLocks/>
                </p:cNvGrpSpPr>
                <p:nvPr/>
              </p:nvGrpSpPr>
              <p:grpSpPr bwMode="auto">
                <a:xfrm>
                  <a:off x="3960" y="9315"/>
                  <a:ext cx="1890" cy="2310"/>
                  <a:chOff x="2070" y="9315"/>
                  <a:chExt cx="1890" cy="2310"/>
                </a:xfrm>
              </p:grpSpPr>
              <p:grpSp>
                <p:nvGrpSpPr>
                  <p:cNvPr id="11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2985" y="9315"/>
                    <a:ext cx="975" cy="2310"/>
                    <a:chOff x="2985" y="9315"/>
                    <a:chExt cx="975" cy="2310"/>
                  </a:xfrm>
                </p:grpSpPr>
                <p:sp>
                  <p:nvSpPr>
                    <p:cNvPr id="15" name="Arc 61"/>
                    <p:cNvSpPr>
                      <a:spLocks/>
                    </p:cNvSpPr>
                    <p:nvPr/>
                  </p:nvSpPr>
                  <p:spPr bwMode="auto">
                    <a:xfrm flipV="1">
                      <a:off x="2985" y="10605"/>
                      <a:ext cx="495" cy="102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  <p:sp>
                  <p:nvSpPr>
                    <p:cNvPr id="16" name="Arc 62"/>
                    <p:cNvSpPr>
                      <a:spLocks/>
                    </p:cNvSpPr>
                    <p:nvPr/>
                  </p:nvSpPr>
                  <p:spPr bwMode="auto">
                    <a:xfrm flipH="1">
                      <a:off x="3480" y="9315"/>
                      <a:ext cx="480" cy="129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</p:grpSp>
              <p:grpSp>
                <p:nvGrpSpPr>
                  <p:cNvPr id="12" name="Group 63"/>
                  <p:cNvGrpSpPr>
                    <a:grpSpLocks/>
                  </p:cNvGrpSpPr>
                  <p:nvPr/>
                </p:nvGrpSpPr>
                <p:grpSpPr bwMode="auto">
                  <a:xfrm flipH="1">
                    <a:off x="2070" y="9315"/>
                    <a:ext cx="915" cy="2310"/>
                    <a:chOff x="2985" y="9315"/>
                    <a:chExt cx="975" cy="2310"/>
                  </a:xfrm>
                </p:grpSpPr>
                <p:sp>
                  <p:nvSpPr>
                    <p:cNvPr id="13" name="Arc 64"/>
                    <p:cNvSpPr>
                      <a:spLocks/>
                    </p:cNvSpPr>
                    <p:nvPr/>
                  </p:nvSpPr>
                  <p:spPr bwMode="auto">
                    <a:xfrm flipV="1">
                      <a:off x="2985" y="10605"/>
                      <a:ext cx="495" cy="102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  <p:sp>
                  <p:nvSpPr>
                    <p:cNvPr id="14" name="Arc 65"/>
                    <p:cNvSpPr>
                      <a:spLocks/>
                    </p:cNvSpPr>
                    <p:nvPr/>
                  </p:nvSpPr>
                  <p:spPr bwMode="auto">
                    <a:xfrm flipH="1">
                      <a:off x="3480" y="9315"/>
                      <a:ext cx="480" cy="129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CA"/>
                    </a:p>
                  </p:txBody>
                </p:sp>
              </p:grpSp>
            </p:grp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400" y="609600"/>
            <a:ext cx="8763000" cy="3124200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en-CA" sz="12800" b="1" dirty="0" smtClean="0">
                <a:solidFill>
                  <a:schemeClr val="tx1"/>
                </a:solidFill>
              </a:rPr>
              <a:t>Diffraction</a:t>
            </a:r>
            <a:r>
              <a:rPr lang="en-CA" sz="12800" dirty="0" smtClean="0">
                <a:solidFill>
                  <a:schemeClr val="tx1"/>
                </a:solidFill>
              </a:rPr>
              <a:t>:  </a:t>
            </a:r>
          </a:p>
          <a:p>
            <a:pPr lvl="0" algn="l"/>
            <a:r>
              <a:rPr lang="en-CA" sz="12800" dirty="0" smtClean="0">
                <a:solidFill>
                  <a:schemeClr val="tx1"/>
                </a:solidFill>
              </a:rPr>
              <a:t>You have two pencils held together with elastics with a slight gap in between. You look through the vertical gap at a laser spot. </a:t>
            </a:r>
            <a:endParaRPr lang="en-CA" sz="12800" dirty="0" smtClean="0">
              <a:solidFill>
                <a:schemeClr val="tx1"/>
              </a:solidFill>
            </a:endParaRPr>
          </a:p>
          <a:p>
            <a:pPr lvl="0" algn="l"/>
            <a:r>
              <a:rPr lang="en-CA" sz="12800" dirty="0" smtClean="0">
                <a:solidFill>
                  <a:schemeClr val="tx1"/>
                </a:solidFill>
              </a:rPr>
              <a:t>What </a:t>
            </a:r>
            <a:r>
              <a:rPr lang="en-CA" sz="12800" dirty="0" smtClean="0">
                <a:solidFill>
                  <a:schemeClr val="tx1"/>
                </a:solidFill>
              </a:rPr>
              <a:t>will it look like as the gap is </a:t>
            </a:r>
            <a:r>
              <a:rPr lang="en-CA" sz="12800" dirty="0" smtClean="0">
                <a:solidFill>
                  <a:schemeClr val="tx1"/>
                </a:solidFill>
              </a:rPr>
              <a:t>squeezed?</a:t>
            </a:r>
          </a:p>
          <a:p>
            <a:pPr lvl="0" algn="l"/>
            <a:r>
              <a:rPr lang="en-CA" sz="12800" dirty="0" smtClean="0">
                <a:solidFill>
                  <a:schemeClr val="tx1"/>
                </a:solidFill>
              </a:rPr>
              <a:t/>
            </a:r>
            <a:br>
              <a:rPr lang="en-CA" sz="12800" dirty="0" smtClean="0">
                <a:solidFill>
                  <a:schemeClr val="tx1"/>
                </a:solidFill>
              </a:rPr>
            </a:br>
            <a:r>
              <a:rPr lang="en-CA" sz="12800" dirty="0" smtClean="0">
                <a:solidFill>
                  <a:schemeClr val="tx1"/>
                </a:solidFill>
              </a:rPr>
              <a:t>A) unchanged   B</a:t>
            </a:r>
            <a:r>
              <a:rPr lang="en-CA" sz="12800" dirty="0" smtClean="0">
                <a:solidFill>
                  <a:schemeClr val="tx1"/>
                </a:solidFill>
              </a:rPr>
              <a:t>) </a:t>
            </a:r>
            <a:r>
              <a:rPr lang="en-CA" sz="12800" dirty="0" smtClean="0">
                <a:solidFill>
                  <a:schemeClr val="tx1"/>
                </a:solidFill>
              </a:rPr>
              <a:t>thinner   C</a:t>
            </a:r>
            <a:r>
              <a:rPr lang="en-CA" sz="12800" dirty="0" smtClean="0">
                <a:solidFill>
                  <a:schemeClr val="tx1"/>
                </a:solidFill>
              </a:rPr>
              <a:t>) </a:t>
            </a:r>
            <a:r>
              <a:rPr lang="en-CA" sz="12800" dirty="0" smtClean="0">
                <a:solidFill>
                  <a:schemeClr val="tx1"/>
                </a:solidFill>
              </a:rPr>
              <a:t>wider    D</a:t>
            </a:r>
            <a:r>
              <a:rPr lang="en-CA" sz="12800" dirty="0" smtClean="0">
                <a:solidFill>
                  <a:schemeClr val="tx1"/>
                </a:solidFill>
              </a:rPr>
              <a:t>) it depends</a:t>
            </a:r>
          </a:p>
          <a:p>
            <a:r>
              <a:rPr lang="en-CA" sz="12800" dirty="0" smtClean="0">
                <a:solidFill>
                  <a:schemeClr val="tx1"/>
                </a:solidFill>
              </a:rPr>
              <a:t> </a:t>
            </a:r>
          </a:p>
          <a:p>
            <a:r>
              <a:rPr lang="en-CA" dirty="0" smtClean="0"/>
              <a:t> </a:t>
            </a:r>
          </a:p>
          <a:p>
            <a:endParaRPr lang="en-CA" dirty="0">
              <a:solidFill>
                <a:schemeClr val="tx1"/>
              </a:solidFill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609600" y="4191000"/>
            <a:ext cx="7810501" cy="685800"/>
            <a:chOff x="1752600" y="4800600"/>
            <a:chExt cx="4881563" cy="428625"/>
          </a:xfrm>
        </p:grpSpPr>
        <p:sp>
          <p:nvSpPr>
            <p:cNvPr id="19466" name="Oval 10"/>
            <p:cNvSpPr>
              <a:spLocks noChangeArrowheads="1"/>
            </p:cNvSpPr>
            <p:nvPr/>
          </p:nvSpPr>
          <p:spPr bwMode="auto">
            <a:xfrm>
              <a:off x="1752600" y="4800600"/>
              <a:ext cx="447675" cy="42862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grpSp>
          <p:nvGrpSpPr>
            <p:cNvPr id="19467" name="Group 11"/>
            <p:cNvGrpSpPr>
              <a:grpSpLocks/>
            </p:cNvGrpSpPr>
            <p:nvPr/>
          </p:nvGrpSpPr>
          <p:grpSpPr bwMode="auto">
            <a:xfrm>
              <a:off x="3473450" y="4800600"/>
              <a:ext cx="447675" cy="428625"/>
              <a:chOff x="4198" y="2930"/>
              <a:chExt cx="705" cy="675"/>
            </a:xfrm>
          </p:grpSpPr>
          <p:sp>
            <p:nvSpPr>
              <p:cNvPr id="19468" name="Oval 12"/>
              <p:cNvSpPr>
                <a:spLocks noChangeArrowheads="1"/>
              </p:cNvSpPr>
              <p:nvPr/>
            </p:nvSpPr>
            <p:spPr bwMode="auto">
              <a:xfrm>
                <a:off x="4198" y="2930"/>
                <a:ext cx="705" cy="675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19469" name="AutoShape 13"/>
              <p:cNvSpPr>
                <a:spLocks noChangeArrowheads="1"/>
              </p:cNvSpPr>
              <p:nvPr/>
            </p:nvSpPr>
            <p:spPr bwMode="auto">
              <a:xfrm>
                <a:off x="4389" y="2930"/>
                <a:ext cx="290" cy="675"/>
              </a:xfrm>
              <a:prstGeom prst="roundRect">
                <a:avLst>
                  <a:gd name="adj" fmla="val 16667"/>
                </a:avLst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</p:grpSp>
        <p:grpSp>
          <p:nvGrpSpPr>
            <p:cNvPr id="19470" name="Group 14"/>
            <p:cNvGrpSpPr>
              <a:grpSpLocks/>
            </p:cNvGrpSpPr>
            <p:nvPr/>
          </p:nvGrpSpPr>
          <p:grpSpPr bwMode="auto">
            <a:xfrm>
              <a:off x="4352925" y="4800600"/>
              <a:ext cx="2281238" cy="428625"/>
              <a:chOff x="7013" y="2930"/>
              <a:chExt cx="3593" cy="675"/>
            </a:xfrm>
          </p:grpSpPr>
          <p:sp>
            <p:nvSpPr>
              <p:cNvPr id="19471" name="Oval 15"/>
              <p:cNvSpPr>
                <a:spLocks noChangeArrowheads="1"/>
              </p:cNvSpPr>
              <p:nvPr/>
            </p:nvSpPr>
            <p:spPr bwMode="auto">
              <a:xfrm>
                <a:off x="7013" y="2930"/>
                <a:ext cx="3593" cy="675"/>
              </a:xfrm>
              <a:prstGeom prst="ellipse">
                <a:avLst/>
              </a:prstGeom>
              <a:solidFill>
                <a:srgbClr val="D99594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19472" name="Oval 16"/>
              <p:cNvSpPr>
                <a:spLocks noChangeArrowheads="1"/>
              </p:cNvSpPr>
              <p:nvPr/>
            </p:nvSpPr>
            <p:spPr bwMode="auto">
              <a:xfrm>
                <a:off x="8311" y="2930"/>
                <a:ext cx="705" cy="675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400" y="609600"/>
            <a:ext cx="8763000" cy="3124200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en-CA" sz="9800" b="1" dirty="0" smtClean="0">
                <a:solidFill>
                  <a:schemeClr val="tx1"/>
                </a:solidFill>
              </a:rPr>
              <a:t>Diffraction</a:t>
            </a:r>
            <a:r>
              <a:rPr lang="en-CA" sz="9800" dirty="0" smtClean="0">
                <a:solidFill>
                  <a:schemeClr val="tx1"/>
                </a:solidFill>
              </a:rPr>
              <a:t>:  </a:t>
            </a:r>
          </a:p>
          <a:p>
            <a:pPr lvl="0" algn="l"/>
            <a:r>
              <a:rPr lang="en-CA" sz="9800" dirty="0" smtClean="0">
                <a:solidFill>
                  <a:schemeClr val="tx1"/>
                </a:solidFill>
              </a:rPr>
              <a:t>We usually don’t notice diffraction because </a:t>
            </a:r>
            <a:r>
              <a:rPr lang="en-CA" sz="9800" dirty="0" smtClean="0">
                <a:solidFill>
                  <a:schemeClr val="tx1"/>
                </a:solidFill>
              </a:rPr>
              <a:t>light</a:t>
            </a:r>
            <a:br>
              <a:rPr lang="en-CA" sz="9800" dirty="0" smtClean="0">
                <a:solidFill>
                  <a:schemeClr val="tx1"/>
                </a:solidFill>
              </a:rPr>
            </a:br>
            <a:r>
              <a:rPr lang="en-CA" sz="9800" dirty="0" smtClean="0">
                <a:solidFill>
                  <a:schemeClr val="tx1"/>
                </a:solidFill>
              </a:rPr>
              <a:t>A) has </a:t>
            </a:r>
            <a:r>
              <a:rPr lang="en-CA" sz="9800" dirty="0" smtClean="0">
                <a:solidFill>
                  <a:schemeClr val="tx1"/>
                </a:solidFill>
              </a:rPr>
              <a:t>very small wavelengths	</a:t>
            </a:r>
            <a:r>
              <a:rPr lang="en-CA" sz="9800" dirty="0" smtClean="0">
                <a:solidFill>
                  <a:schemeClr val="tx1"/>
                </a:solidFill>
              </a:rPr>
              <a:t>B</a:t>
            </a:r>
            <a:r>
              <a:rPr lang="en-CA" sz="9800" dirty="0" smtClean="0">
                <a:solidFill>
                  <a:schemeClr val="tx1"/>
                </a:solidFill>
              </a:rPr>
              <a:t>) has very big </a:t>
            </a:r>
            <a:r>
              <a:rPr lang="en-CA" sz="9800" dirty="0" smtClean="0">
                <a:solidFill>
                  <a:schemeClr val="tx1"/>
                </a:solidFill>
              </a:rPr>
              <a:t>wavelengths </a:t>
            </a:r>
          </a:p>
          <a:p>
            <a:pPr lvl="0" algn="l"/>
            <a:r>
              <a:rPr lang="en-CA" sz="9800" dirty="0" smtClean="0">
                <a:solidFill>
                  <a:schemeClr val="tx1"/>
                </a:solidFill>
              </a:rPr>
              <a:t>C) travels </a:t>
            </a:r>
            <a:r>
              <a:rPr lang="en-CA" sz="9800" dirty="0" smtClean="0">
                <a:solidFill>
                  <a:schemeClr val="tx1"/>
                </a:solidFill>
              </a:rPr>
              <a:t>very fast			</a:t>
            </a:r>
            <a:r>
              <a:rPr lang="en-CA" sz="9800" dirty="0" smtClean="0">
                <a:solidFill>
                  <a:schemeClr val="tx1"/>
                </a:solidFill>
              </a:rPr>
              <a:t>D</a:t>
            </a:r>
            <a:r>
              <a:rPr lang="en-CA" sz="9800" dirty="0" smtClean="0">
                <a:solidFill>
                  <a:schemeClr val="tx1"/>
                </a:solidFill>
              </a:rPr>
              <a:t>) travels very slowly</a:t>
            </a:r>
          </a:p>
          <a:p>
            <a:pPr algn="l"/>
            <a:r>
              <a:rPr lang="en-CA" sz="8000" dirty="0" smtClean="0">
                <a:solidFill>
                  <a:schemeClr val="tx1"/>
                </a:solidFill>
              </a:rPr>
              <a:t> </a:t>
            </a:r>
          </a:p>
          <a:p>
            <a:r>
              <a:rPr lang="en-CA" sz="8000" dirty="0" smtClean="0">
                <a:solidFill>
                  <a:schemeClr val="tx1"/>
                </a:solidFill>
              </a:rPr>
              <a:t> </a:t>
            </a:r>
          </a:p>
          <a:p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28" name="Rectangle 8"/>
          <p:cNvSpPr>
            <a:spLocks noChangeArrowheads="1"/>
          </p:cNvSpPr>
          <p:nvPr/>
        </p:nvSpPr>
        <p:spPr bwMode="auto">
          <a:xfrm>
            <a:off x="685800" y="6019800"/>
            <a:ext cx="7696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800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Rays can be used to predict</a:t>
            </a:r>
            <a:r>
              <a:rPr kumimoji="0" lang="en-CA" sz="2800" i="0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what images will form.</a:t>
            </a:r>
            <a:endParaRPr kumimoji="0" lang="en-CA" sz="280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43"/>
          <p:cNvGrpSpPr/>
          <p:nvPr/>
        </p:nvGrpSpPr>
        <p:grpSpPr>
          <a:xfrm>
            <a:off x="609600" y="4191000"/>
            <a:ext cx="7810501" cy="685800"/>
            <a:chOff x="1752600" y="4800600"/>
            <a:chExt cx="4881563" cy="428625"/>
          </a:xfrm>
        </p:grpSpPr>
        <p:sp>
          <p:nvSpPr>
            <p:cNvPr id="19466" name="Oval 10"/>
            <p:cNvSpPr>
              <a:spLocks noChangeArrowheads="1"/>
            </p:cNvSpPr>
            <p:nvPr/>
          </p:nvSpPr>
          <p:spPr bwMode="auto">
            <a:xfrm>
              <a:off x="1752600" y="4800600"/>
              <a:ext cx="447675" cy="42862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3473450" y="4800600"/>
              <a:ext cx="447675" cy="428625"/>
              <a:chOff x="4198" y="2930"/>
              <a:chExt cx="705" cy="675"/>
            </a:xfrm>
          </p:grpSpPr>
          <p:sp>
            <p:nvSpPr>
              <p:cNvPr id="19468" name="Oval 12"/>
              <p:cNvSpPr>
                <a:spLocks noChangeArrowheads="1"/>
              </p:cNvSpPr>
              <p:nvPr/>
            </p:nvSpPr>
            <p:spPr bwMode="auto">
              <a:xfrm>
                <a:off x="4198" y="2930"/>
                <a:ext cx="705" cy="675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19469" name="AutoShape 13"/>
              <p:cNvSpPr>
                <a:spLocks noChangeArrowheads="1"/>
              </p:cNvSpPr>
              <p:nvPr/>
            </p:nvSpPr>
            <p:spPr bwMode="auto">
              <a:xfrm>
                <a:off x="4389" y="2930"/>
                <a:ext cx="290" cy="675"/>
              </a:xfrm>
              <a:prstGeom prst="roundRect">
                <a:avLst>
                  <a:gd name="adj" fmla="val 16667"/>
                </a:avLst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</p:grpSp>
        <p:grpSp>
          <p:nvGrpSpPr>
            <p:cNvPr id="5" name="Group 14"/>
            <p:cNvGrpSpPr>
              <a:grpSpLocks/>
            </p:cNvGrpSpPr>
            <p:nvPr/>
          </p:nvGrpSpPr>
          <p:grpSpPr bwMode="auto">
            <a:xfrm>
              <a:off x="4352925" y="4800600"/>
              <a:ext cx="2281238" cy="428625"/>
              <a:chOff x="7013" y="2930"/>
              <a:chExt cx="3593" cy="675"/>
            </a:xfrm>
          </p:grpSpPr>
          <p:sp>
            <p:nvSpPr>
              <p:cNvPr id="19471" name="Oval 15"/>
              <p:cNvSpPr>
                <a:spLocks noChangeArrowheads="1"/>
              </p:cNvSpPr>
              <p:nvPr/>
            </p:nvSpPr>
            <p:spPr bwMode="auto">
              <a:xfrm>
                <a:off x="7013" y="2930"/>
                <a:ext cx="3593" cy="675"/>
              </a:xfrm>
              <a:prstGeom prst="ellipse">
                <a:avLst/>
              </a:prstGeom>
              <a:solidFill>
                <a:srgbClr val="D99594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19472" name="Oval 16"/>
              <p:cNvSpPr>
                <a:spLocks noChangeArrowheads="1"/>
              </p:cNvSpPr>
              <p:nvPr/>
            </p:nvSpPr>
            <p:spPr bwMode="auto">
              <a:xfrm>
                <a:off x="8311" y="2930"/>
                <a:ext cx="705" cy="675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202</Words>
  <Application>Microsoft Office PowerPoint</Application>
  <PresentationFormat>On-screen Show (4:3)</PresentationFormat>
  <Paragraphs>24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Three Models of Light</vt:lpstr>
      <vt:lpstr>Part 1: The Ray Model of Light</vt:lpstr>
      <vt:lpstr>Slide 3</vt:lpstr>
      <vt:lpstr>Slide 4</vt:lpstr>
      <vt:lpstr>Slide 5</vt:lpstr>
      <vt:lpstr>Slide 6</vt:lpstr>
      <vt:lpstr>Part 2: The Wave Model of Light</vt:lpstr>
      <vt:lpstr>Slide 8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Three Models of Light</dc:title>
  <dc:creator>Roberta Tevlin</dc:creator>
  <cp:lastModifiedBy>Roberta Tevlin</cp:lastModifiedBy>
  <cp:revision>7</cp:revision>
  <dcterms:created xsi:type="dcterms:W3CDTF">2006-08-16T00:00:00Z</dcterms:created>
  <dcterms:modified xsi:type="dcterms:W3CDTF">2016-06-27T03:00:44Z</dcterms:modified>
</cp:coreProperties>
</file>