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8" r:id="rId1"/>
  </p:sldMasterIdLst>
  <p:notesMasterIdLst>
    <p:notesMasterId r:id="rId51"/>
  </p:notesMasterIdLst>
  <p:sldIdLst>
    <p:sldId id="256" r:id="rId2"/>
    <p:sldId id="257" r:id="rId3"/>
    <p:sldId id="258" r:id="rId4"/>
    <p:sldId id="261" r:id="rId5"/>
    <p:sldId id="263" r:id="rId6"/>
    <p:sldId id="262" r:id="rId7"/>
    <p:sldId id="266" r:id="rId8"/>
    <p:sldId id="268" r:id="rId9"/>
    <p:sldId id="267" r:id="rId10"/>
    <p:sldId id="264" r:id="rId11"/>
    <p:sldId id="265" r:id="rId12"/>
    <p:sldId id="314" r:id="rId13"/>
    <p:sldId id="313" r:id="rId14"/>
    <p:sldId id="270" r:id="rId15"/>
    <p:sldId id="271" r:id="rId16"/>
    <p:sldId id="269" r:id="rId17"/>
    <p:sldId id="274" r:id="rId18"/>
    <p:sldId id="275" r:id="rId19"/>
    <p:sldId id="276" r:id="rId20"/>
    <p:sldId id="290" r:id="rId21"/>
    <p:sldId id="277" r:id="rId22"/>
    <p:sldId id="278" r:id="rId23"/>
    <p:sldId id="279" r:id="rId24"/>
    <p:sldId id="281" r:id="rId25"/>
    <p:sldId id="280" r:id="rId26"/>
    <p:sldId id="292" r:id="rId27"/>
    <p:sldId id="294" r:id="rId28"/>
    <p:sldId id="297" r:id="rId29"/>
    <p:sldId id="283" r:id="rId30"/>
    <p:sldId id="298" r:id="rId31"/>
    <p:sldId id="299" r:id="rId32"/>
    <p:sldId id="284" r:id="rId33"/>
    <p:sldId id="300" r:id="rId34"/>
    <p:sldId id="301" r:id="rId35"/>
    <p:sldId id="302" r:id="rId36"/>
    <p:sldId id="303" r:id="rId37"/>
    <p:sldId id="308" r:id="rId38"/>
    <p:sldId id="309" r:id="rId39"/>
    <p:sldId id="293" r:id="rId40"/>
    <p:sldId id="295" r:id="rId41"/>
    <p:sldId id="305" r:id="rId42"/>
    <p:sldId id="306" r:id="rId43"/>
    <p:sldId id="311" r:id="rId44"/>
    <p:sldId id="312" r:id="rId45"/>
    <p:sldId id="307" r:id="rId46"/>
    <p:sldId id="285" r:id="rId47"/>
    <p:sldId id="316" r:id="rId48"/>
    <p:sldId id="317" r:id="rId49"/>
    <p:sldId id="318"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6849" autoAdjust="0"/>
  </p:normalViewPr>
  <p:slideViewPr>
    <p:cSldViewPr snapToGrid="0">
      <p:cViewPr varScale="1">
        <p:scale>
          <a:sx n="126" d="100"/>
          <a:sy n="126" d="100"/>
        </p:scale>
        <p:origin x="269" y="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785D1-3AFE-4617-80D3-3C20BC0A0C7A}" type="datetimeFigureOut">
              <a:rPr lang="en-CA" smtClean="0"/>
              <a:t>2019-04-30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541DE-2035-4A2B-9261-5C5BCCC26609}" type="slidenum">
              <a:rPr lang="en-CA" smtClean="0"/>
              <a:t>‹#›</a:t>
            </a:fld>
            <a:endParaRPr lang="en-CA"/>
          </a:p>
        </p:txBody>
      </p:sp>
    </p:spTree>
    <p:extLst>
      <p:ext uri="{BB962C8B-B14F-4D97-AF65-F5344CB8AC3E}">
        <p14:creationId xmlns:p14="http://schemas.microsoft.com/office/powerpoint/2010/main" val="11825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C0CFBE2-0BA9-40E1-810D-885039383C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CDCFD4-2F6B-40FD-B22B-A3D01D746C05}" type="slidenum">
              <a:rPr lang="en-US" altLang="en-US"/>
              <a:pPr/>
              <a:t>26</a:t>
            </a:fld>
            <a:endParaRPr lang="en-US" altLang="en-US"/>
          </a:p>
        </p:txBody>
      </p:sp>
      <p:sp>
        <p:nvSpPr>
          <p:cNvPr id="23555" name="Rectangle 2">
            <a:extLst>
              <a:ext uri="{FF2B5EF4-FFF2-40B4-BE49-F238E27FC236}">
                <a16:creationId xmlns:a16="http://schemas.microsoft.com/office/drawing/2014/main" id="{6F12B5A3-68B8-407C-B5C6-4C47B95DE78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6C6C49C-2593-48E6-A621-4FB5EE240F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7851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B211D69-0D70-4EB3-B25E-B339ADB16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A08A1F-CD05-4730-ABFA-DBA83D6D97EA}" type="slidenum">
              <a:rPr lang="en-US" altLang="en-US"/>
              <a:pPr/>
              <a:t>27</a:t>
            </a:fld>
            <a:endParaRPr lang="en-US" altLang="en-US"/>
          </a:p>
        </p:txBody>
      </p:sp>
      <p:sp>
        <p:nvSpPr>
          <p:cNvPr id="25603" name="Rectangle 2">
            <a:extLst>
              <a:ext uri="{FF2B5EF4-FFF2-40B4-BE49-F238E27FC236}">
                <a16:creationId xmlns:a16="http://schemas.microsoft.com/office/drawing/2014/main" id="{69E64B60-926C-4571-878E-22EAAE00D8AF}"/>
              </a:ext>
            </a:extLst>
          </p:cNvPr>
          <p:cNvSpPr>
            <a:spLocks noGrp="1" noRot="1" noChangeAspect="1"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2EC18192-99A9-433B-B656-EB6D48663464}"/>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743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B211D69-0D70-4EB3-B25E-B339ADB16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A08A1F-CD05-4730-ABFA-DBA83D6D97EA}" type="slidenum">
              <a:rPr lang="en-US" altLang="en-US"/>
              <a:pPr/>
              <a:t>28</a:t>
            </a:fld>
            <a:endParaRPr lang="en-US" altLang="en-US"/>
          </a:p>
        </p:txBody>
      </p:sp>
      <p:sp>
        <p:nvSpPr>
          <p:cNvPr id="25603" name="Rectangle 2">
            <a:extLst>
              <a:ext uri="{FF2B5EF4-FFF2-40B4-BE49-F238E27FC236}">
                <a16:creationId xmlns:a16="http://schemas.microsoft.com/office/drawing/2014/main" id="{69E64B60-926C-4571-878E-22EAAE00D8AF}"/>
              </a:ext>
            </a:extLst>
          </p:cNvPr>
          <p:cNvSpPr>
            <a:spLocks noGrp="1" noRot="1" noChangeAspect="1"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2EC18192-99A9-433B-B656-EB6D48663464}"/>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249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8C82DE-F760-4AE2-A3FD-42FDBE4060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9EF81D-BB78-4B44-8130-124BD313CFDF}" type="slidenum">
              <a:rPr lang="en-US" altLang="en-US"/>
              <a:pPr/>
              <a:t>30</a:t>
            </a:fld>
            <a:endParaRPr lang="en-US" altLang="en-US"/>
          </a:p>
        </p:txBody>
      </p:sp>
      <p:sp>
        <p:nvSpPr>
          <p:cNvPr id="27651" name="Rectangle 2">
            <a:extLst>
              <a:ext uri="{FF2B5EF4-FFF2-40B4-BE49-F238E27FC236}">
                <a16:creationId xmlns:a16="http://schemas.microsoft.com/office/drawing/2014/main" id="{BCA65843-0215-463C-A1CC-144B8CA28BE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F5C6411-8752-41DB-A45A-CCFCFF6C5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970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34272E6-E112-4D75-895A-F5F309877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1305B9-DAD1-4661-BED5-35BA0BD34EAD}" type="slidenum">
              <a:rPr lang="en-US" altLang="en-US"/>
              <a:pPr/>
              <a:t>31</a:t>
            </a:fld>
            <a:endParaRPr lang="en-US" altLang="en-US"/>
          </a:p>
        </p:txBody>
      </p:sp>
      <p:sp>
        <p:nvSpPr>
          <p:cNvPr id="28675" name="Rectangle 2">
            <a:extLst>
              <a:ext uri="{FF2B5EF4-FFF2-40B4-BE49-F238E27FC236}">
                <a16:creationId xmlns:a16="http://schemas.microsoft.com/office/drawing/2014/main" id="{D8AD70EA-7B41-462A-9452-E935E4E2AF8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CCAA813-8230-467B-823B-A3FDBE502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0848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877AB51-1262-4D48-B557-8774A8FB3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5AC76E-8B78-468D-B365-17A88412B732}" type="slidenum">
              <a:rPr lang="en-US" altLang="en-US"/>
              <a:pPr/>
              <a:t>39</a:t>
            </a:fld>
            <a:endParaRPr lang="en-US" altLang="en-US"/>
          </a:p>
        </p:txBody>
      </p:sp>
      <p:sp>
        <p:nvSpPr>
          <p:cNvPr id="24579" name="Rectangle 2">
            <a:extLst>
              <a:ext uri="{FF2B5EF4-FFF2-40B4-BE49-F238E27FC236}">
                <a16:creationId xmlns:a16="http://schemas.microsoft.com/office/drawing/2014/main" id="{1AE75FA3-C495-4675-B918-EBE046E4C6D1}"/>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2F1BD8FA-E2A9-4CF3-BAC5-2CC277B04C9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5573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877AB51-1262-4D48-B557-8774A8FB3D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5AC76E-8B78-468D-B365-17A88412B732}" type="slidenum">
              <a:rPr lang="en-US" altLang="en-US"/>
              <a:pPr/>
              <a:t>40</a:t>
            </a:fld>
            <a:endParaRPr lang="en-US" altLang="en-US"/>
          </a:p>
        </p:txBody>
      </p:sp>
      <p:sp>
        <p:nvSpPr>
          <p:cNvPr id="24579" name="Rectangle 2">
            <a:extLst>
              <a:ext uri="{FF2B5EF4-FFF2-40B4-BE49-F238E27FC236}">
                <a16:creationId xmlns:a16="http://schemas.microsoft.com/office/drawing/2014/main" id="{1AE75FA3-C495-4675-B918-EBE046E4C6D1}"/>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2F1BD8FA-E2A9-4CF3-BAC5-2CC277B04C9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0840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10059309" y="877033"/>
            <a:ext cx="1732400" cy="577200"/>
          </a:xfrm>
          <a:prstGeom prst="triangle">
            <a:avLst>
              <a:gd name="adj" fmla="val 32425"/>
            </a:avLst>
          </a:prstGeom>
          <a:solidFill>
            <a:srgbClr val="263248"/>
          </a:solidFill>
          <a:ln>
            <a:noFill/>
          </a:ln>
        </p:spPr>
        <p:txBody>
          <a:bodyPr lIns="121900" tIns="121900" rIns="121900" bIns="121900" anchor="ctr" anchorCtr="0">
            <a:noAutofit/>
          </a:bodyPr>
          <a:lstStyle/>
          <a:p>
            <a:pPr lvl="0" rtl="0">
              <a:spcBef>
                <a:spcPts val="0"/>
              </a:spcBef>
              <a:buNone/>
            </a:pPr>
            <a:endParaRPr sz="1867">
              <a:latin typeface="Arvo"/>
              <a:ea typeface="Arvo"/>
              <a:cs typeface="Arvo"/>
              <a:sym typeface="Arvo"/>
            </a:endParaRPr>
          </a:p>
        </p:txBody>
      </p:sp>
      <p:grpSp>
        <p:nvGrpSpPr>
          <p:cNvPr id="11"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sz="1867"/>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grpSp>
        <p:nvGrpSpPr>
          <p:cNvPr id="14" name="Shape 14"/>
          <p:cNvGrpSpPr/>
          <p:nvPr/>
        </p:nvGrpSpPr>
        <p:grpSpPr>
          <a:xfrm rot="10800000" flipH="1">
            <a:off x="1" y="1454349"/>
            <a:ext cx="11796668" cy="3949299"/>
            <a:chOff x="-8178042" y="-4493254"/>
            <a:chExt cx="19483597" cy="6522736"/>
          </a:xfrm>
        </p:grpSpPr>
        <p:sp>
          <p:nvSpPr>
            <p:cNvPr id="15" name="Shape 15"/>
            <p:cNvSpPr/>
            <p:nvPr/>
          </p:nvSpPr>
          <p:spPr>
            <a:xfrm>
              <a:off x="-8178042" y="-4493118"/>
              <a:ext cx="129684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grpSp>
        <p:nvGrpSpPr>
          <p:cNvPr id="17" name="Shape 17"/>
          <p:cNvGrpSpPr/>
          <p:nvPr/>
        </p:nvGrpSpPr>
        <p:grpSpPr>
          <a:xfrm>
            <a:off x="4902980" y="5704464"/>
            <a:ext cx="7307771" cy="577328"/>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1867"/>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1867"/>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1867"/>
              </a:p>
            </p:txBody>
          </p:sp>
        </p:grpSp>
      </p:grpSp>
      <p:sp>
        <p:nvSpPr>
          <p:cNvPr id="22" name="Shape 22"/>
          <p:cNvSpPr txBox="1">
            <a:spLocks noGrp="1"/>
          </p:cNvSpPr>
          <p:nvPr>
            <p:ph type="ctrTitle"/>
          </p:nvPr>
        </p:nvSpPr>
        <p:spPr>
          <a:xfrm>
            <a:off x="914400" y="1454333"/>
            <a:ext cx="7157200" cy="3949200"/>
          </a:xfrm>
          <a:prstGeom prst="rect">
            <a:avLst/>
          </a:prstGeom>
        </p:spPr>
        <p:txBody>
          <a:bodyPr lIns="91425" tIns="91425" rIns="91425" bIns="91425" anchor="ctr" anchorCtr="0"/>
          <a:lstStyle>
            <a:lvl1pPr lvl="0">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a:t>Click to edit Master title style</a:t>
            </a:r>
            <a:endParaRPr/>
          </a:p>
        </p:txBody>
      </p:sp>
      <p:sp>
        <p:nvSpPr>
          <p:cNvPr id="2" name="Slide Number Placeholder 1">
            <a:extLst>
              <a:ext uri="{FF2B5EF4-FFF2-40B4-BE49-F238E27FC236}">
                <a16:creationId xmlns:a16="http://schemas.microsoft.com/office/drawing/2014/main" id="{7F3304C1-AB96-42AA-B7A7-C79234217C78}"/>
              </a:ext>
            </a:extLst>
          </p:cNvPr>
          <p:cNvSpPr>
            <a:spLocks noGrp="1"/>
          </p:cNvSpPr>
          <p:nvPr>
            <p:ph type="sldNum" idx="10"/>
          </p:nvPr>
        </p:nvSpPr>
        <p:spPr/>
        <p:txBody>
          <a:bodyPr/>
          <a:lstStyle/>
          <a:p>
            <a:pPr algn="r"/>
            <a:fld id="{00000000-1234-1234-1234-123412341234}" type="slidenum">
              <a:rPr lang="en" sz="1600" b="1" smtClean="0">
                <a:solidFill>
                  <a:srgbClr val="FFFFFF"/>
                </a:solidFill>
                <a:latin typeface="Roboto Condensed"/>
                <a:ea typeface="Roboto Condensed"/>
                <a:cs typeface="Roboto Condensed"/>
                <a:sym typeface="Roboto Condensed"/>
              </a:rPr>
              <a:pPr algn="r"/>
              <a:t>‹#›</a:t>
            </a:fld>
            <a:endParaRPr lang="en" sz="1600" b="1">
              <a:solidFill>
                <a:srgbClr val="FFFFFF"/>
              </a:solidFill>
              <a:latin typeface="Roboto Condensed"/>
              <a:ea typeface="Roboto Condensed"/>
              <a:cs typeface="Roboto Condensed"/>
              <a:sym typeface="Roboto Condensed"/>
            </a:endParaRPr>
          </a:p>
        </p:txBody>
      </p:sp>
      <p:sp>
        <p:nvSpPr>
          <p:cNvPr id="3" name="Footer Placeholder 2">
            <a:extLst>
              <a:ext uri="{FF2B5EF4-FFF2-40B4-BE49-F238E27FC236}">
                <a16:creationId xmlns:a16="http://schemas.microsoft.com/office/drawing/2014/main" id="{73DC6B92-E86D-4FA7-A50E-BF4CE9A067C1}"/>
              </a:ext>
            </a:extLst>
          </p:cNvPr>
          <p:cNvSpPr>
            <a:spLocks noGrp="1"/>
          </p:cNvSpPr>
          <p:nvPr>
            <p:ph type="ftr" sz="quarter" idx="11"/>
          </p:nvPr>
        </p:nvSpPr>
        <p:spPr>
          <a:xfrm>
            <a:off x="287866" y="6472145"/>
            <a:ext cx="4114800" cy="261309"/>
          </a:xfrm>
        </p:spPr>
        <p:txBody>
          <a:bodyPr/>
          <a:lstStyle>
            <a:lvl1pPr>
              <a:defRPr/>
            </a:lvl1pPr>
          </a:lstStyle>
          <a:p>
            <a:r>
              <a:rPr lang="en-CA" dirty="0"/>
              <a:t>OAPT 2019 G. Macdonald</a:t>
            </a:r>
          </a:p>
        </p:txBody>
      </p:sp>
    </p:spTree>
    <p:extLst>
      <p:ext uri="{BB962C8B-B14F-4D97-AF65-F5344CB8AC3E}">
        <p14:creationId xmlns:p14="http://schemas.microsoft.com/office/powerpoint/2010/main" val="359299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7596284" y="3514024"/>
            <a:ext cx="1185600" cy="395200"/>
          </a:xfrm>
          <a:prstGeom prst="triangle">
            <a:avLst>
              <a:gd name="adj" fmla="val 32425"/>
            </a:avLst>
          </a:prstGeom>
          <a:solidFill>
            <a:srgbClr val="263248"/>
          </a:solidFill>
          <a:ln>
            <a:noFill/>
          </a:ln>
        </p:spPr>
        <p:txBody>
          <a:bodyPr lIns="121900" tIns="121900" rIns="121900" bIns="121900" anchor="ctr" anchorCtr="0">
            <a:noAutofit/>
          </a:bodyPr>
          <a:lstStyle/>
          <a:p>
            <a:pPr lvl="0" rtl="0">
              <a:spcBef>
                <a:spcPts val="0"/>
              </a:spcBef>
              <a:buNone/>
            </a:pPr>
            <a:endParaRPr sz="1867">
              <a:latin typeface="Arvo"/>
              <a:ea typeface="Arvo"/>
              <a:cs typeface="Arvo"/>
              <a:sym typeface="Arvo"/>
            </a:endParaRPr>
          </a:p>
        </p:txBody>
      </p:sp>
      <p:grpSp>
        <p:nvGrpSpPr>
          <p:cNvPr id="25" name="Shape 25"/>
          <p:cNvGrpSpPr/>
          <p:nvPr/>
        </p:nvGrpSpPr>
        <p:grpSpPr>
          <a:xfrm>
            <a:off x="0" y="-9451"/>
            <a:ext cx="11548531" cy="6867451"/>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sz="1867"/>
            </a:p>
          </p:txBody>
        </p:sp>
        <p:sp>
          <p:nvSpPr>
            <p:cNvPr id="27" name="Shape 27"/>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grpSp>
        <p:nvGrpSpPr>
          <p:cNvPr id="28" name="Shape 28"/>
          <p:cNvGrpSpPr/>
          <p:nvPr/>
        </p:nvGrpSpPr>
        <p:grpSpPr>
          <a:xfrm rot="10800000" flipH="1">
            <a:off x="-1" y="3899767"/>
            <a:ext cx="8785448" cy="2703023"/>
            <a:chOff x="-9894851" y="-4493254"/>
            <a:chExt cx="21200407" cy="6522739"/>
          </a:xfrm>
        </p:grpSpPr>
        <p:sp>
          <p:nvSpPr>
            <p:cNvPr id="29" name="Shape 29"/>
            <p:cNvSpPr/>
            <p:nvPr/>
          </p:nvSpPr>
          <p:spPr>
            <a:xfrm>
              <a:off x="-9894851" y="-4493114"/>
              <a:ext cx="146853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sp>
          <p:nvSpPr>
            <p:cNvPr id="30" name="Shape 30"/>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grpSp>
        <p:nvGrpSpPr>
          <p:cNvPr id="31" name="Shape 31"/>
          <p:cNvGrpSpPr/>
          <p:nvPr/>
        </p:nvGrpSpPr>
        <p:grpSpPr>
          <a:xfrm>
            <a:off x="9262455" y="5963631"/>
            <a:ext cx="2937106" cy="894394"/>
            <a:chOff x="5575241" y="4472720"/>
            <a:chExt cx="2202830" cy="670795"/>
          </a:xfrm>
        </p:grpSpPr>
        <p:sp>
          <p:nvSpPr>
            <p:cNvPr id="32" name="Shape 32"/>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1867"/>
            </a:p>
          </p:txBody>
        </p:sp>
        <p:grpSp>
          <p:nvGrpSpPr>
            <p:cNvPr id="33" name="Shape 33"/>
            <p:cNvGrpSpPr/>
            <p:nvPr/>
          </p:nvGrpSpPr>
          <p:grpSpPr>
            <a:xfrm flipH="1">
              <a:off x="5734850" y="4472720"/>
              <a:ext cx="2040836" cy="670795"/>
              <a:chOff x="1297953" y="330072"/>
              <a:chExt cx="5169293" cy="1699508"/>
            </a:xfrm>
          </p:grpSpPr>
          <p:sp>
            <p:nvSpPr>
              <p:cNvPr id="34" name="Shape 34"/>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1867"/>
              </a:p>
            </p:txBody>
          </p:sp>
          <p:sp>
            <p:nvSpPr>
              <p:cNvPr id="35" name="Shape 35"/>
              <p:cNvSpPr/>
              <p:nvPr/>
            </p:nvSpPr>
            <p:spPr>
              <a:xfrm>
                <a:off x="4767746" y="330072"/>
                <a:ext cx="1699500" cy="1699498"/>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1867"/>
              </a:p>
            </p:txBody>
          </p:sp>
        </p:grpSp>
        <p:grpSp>
          <p:nvGrpSpPr>
            <p:cNvPr id="36" name="Shape 36"/>
            <p:cNvGrpSpPr/>
            <p:nvPr/>
          </p:nvGrpSpPr>
          <p:grpSpPr>
            <a:xfrm flipH="1">
              <a:off x="5578208" y="4646737"/>
              <a:ext cx="2199863" cy="304563"/>
              <a:chOff x="-5827156" y="330075"/>
              <a:chExt cx="12276021" cy="1699571"/>
            </a:xfrm>
          </p:grpSpPr>
          <p:sp>
            <p:nvSpPr>
              <p:cNvPr id="37" name="Shape 37"/>
              <p:cNvSpPr/>
              <p:nvPr/>
            </p:nvSpPr>
            <p:spPr>
              <a:xfrm>
                <a:off x="-5827156" y="330146"/>
                <a:ext cx="10612201"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1867" dirty="0"/>
              </a:p>
            </p:txBody>
          </p:sp>
          <p:sp>
            <p:nvSpPr>
              <p:cNvPr id="38" name="Shape 38"/>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1867"/>
              </a:p>
            </p:txBody>
          </p:sp>
        </p:grpSp>
      </p:grpSp>
      <p:sp>
        <p:nvSpPr>
          <p:cNvPr id="39" name="Shape 39"/>
          <p:cNvSpPr txBox="1">
            <a:spLocks noGrp="1"/>
          </p:cNvSpPr>
          <p:nvPr>
            <p:ph type="ctrTitle"/>
          </p:nvPr>
        </p:nvSpPr>
        <p:spPr>
          <a:xfrm>
            <a:off x="618033" y="3828197"/>
            <a:ext cx="5459200" cy="1546400"/>
          </a:xfrm>
          <a:prstGeom prst="rect">
            <a:avLst/>
          </a:prstGeom>
        </p:spPr>
        <p:txBody>
          <a:bodyPr lIns="91425" tIns="91425" rIns="91425" bIns="91425" anchor="b"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r>
              <a:rPr lang="en-US"/>
              <a:t>Click to edit Master title style</a:t>
            </a:r>
            <a:endParaRPr/>
          </a:p>
        </p:txBody>
      </p:sp>
      <p:sp>
        <p:nvSpPr>
          <p:cNvPr id="40" name="Shape 40"/>
          <p:cNvSpPr txBox="1">
            <a:spLocks noGrp="1"/>
          </p:cNvSpPr>
          <p:nvPr>
            <p:ph type="subTitle" idx="1"/>
          </p:nvPr>
        </p:nvSpPr>
        <p:spPr>
          <a:xfrm>
            <a:off x="618033" y="5300597"/>
            <a:ext cx="5459200" cy="1046400"/>
          </a:xfrm>
          <a:prstGeom prst="rect">
            <a:avLst/>
          </a:prstGeom>
        </p:spPr>
        <p:txBody>
          <a:bodyPr lIns="91425" tIns="91425" rIns="91425" bIns="91425" anchor="t" anchorCtr="0"/>
          <a:lstStyle>
            <a:lvl1pPr lvl="0" rtl="0">
              <a:spcBef>
                <a:spcPts val="0"/>
              </a:spcBef>
              <a:buClr>
                <a:srgbClr val="FF9800"/>
              </a:buClr>
              <a:buSzPct val="100000"/>
              <a:buNone/>
              <a:defRPr sz="2667">
                <a:solidFill>
                  <a:srgbClr val="FF9800"/>
                </a:solidFill>
              </a:defRPr>
            </a:lvl1pPr>
            <a:lvl2pPr lvl="1" rtl="0">
              <a:spcBef>
                <a:spcPts val="0"/>
              </a:spcBef>
              <a:buClr>
                <a:srgbClr val="FF9800"/>
              </a:buClr>
              <a:buSzPct val="100000"/>
              <a:buNone/>
              <a:defRPr sz="2667">
                <a:solidFill>
                  <a:srgbClr val="FF9800"/>
                </a:solidFill>
              </a:defRPr>
            </a:lvl2pPr>
            <a:lvl3pPr lvl="2" rtl="0">
              <a:spcBef>
                <a:spcPts val="0"/>
              </a:spcBef>
              <a:buClr>
                <a:srgbClr val="FF9800"/>
              </a:buClr>
              <a:buSzPct val="100000"/>
              <a:buNone/>
              <a:defRPr sz="2667">
                <a:solidFill>
                  <a:srgbClr val="FF9800"/>
                </a:solidFill>
              </a:defRPr>
            </a:lvl3pPr>
            <a:lvl4pPr lvl="3" rtl="0">
              <a:spcBef>
                <a:spcPts val="0"/>
              </a:spcBef>
              <a:buClr>
                <a:srgbClr val="FF9800"/>
              </a:buClr>
              <a:buSzPct val="100000"/>
              <a:buNone/>
              <a:defRPr sz="2667">
                <a:solidFill>
                  <a:srgbClr val="FF9800"/>
                </a:solidFill>
              </a:defRPr>
            </a:lvl4pPr>
            <a:lvl5pPr lvl="4" rtl="0">
              <a:spcBef>
                <a:spcPts val="0"/>
              </a:spcBef>
              <a:buClr>
                <a:srgbClr val="FF9800"/>
              </a:buClr>
              <a:buSzPct val="100000"/>
              <a:buNone/>
              <a:defRPr sz="2667">
                <a:solidFill>
                  <a:srgbClr val="FF9800"/>
                </a:solidFill>
              </a:defRPr>
            </a:lvl5pPr>
            <a:lvl6pPr lvl="5" rtl="0">
              <a:spcBef>
                <a:spcPts val="0"/>
              </a:spcBef>
              <a:buClr>
                <a:srgbClr val="FF9800"/>
              </a:buClr>
              <a:buSzPct val="100000"/>
              <a:buNone/>
              <a:defRPr sz="2667">
                <a:solidFill>
                  <a:srgbClr val="FF9800"/>
                </a:solidFill>
              </a:defRPr>
            </a:lvl6pPr>
            <a:lvl7pPr lvl="6" rtl="0">
              <a:spcBef>
                <a:spcPts val="0"/>
              </a:spcBef>
              <a:buClr>
                <a:srgbClr val="FF9800"/>
              </a:buClr>
              <a:buSzPct val="100000"/>
              <a:buNone/>
              <a:defRPr sz="2667">
                <a:solidFill>
                  <a:srgbClr val="FF9800"/>
                </a:solidFill>
              </a:defRPr>
            </a:lvl7pPr>
            <a:lvl8pPr lvl="7" rtl="0">
              <a:spcBef>
                <a:spcPts val="0"/>
              </a:spcBef>
              <a:buClr>
                <a:srgbClr val="FF9800"/>
              </a:buClr>
              <a:buSzPct val="100000"/>
              <a:buNone/>
              <a:defRPr sz="2667">
                <a:solidFill>
                  <a:srgbClr val="FF9800"/>
                </a:solidFill>
              </a:defRPr>
            </a:lvl8pPr>
            <a:lvl9pPr lvl="8" rtl="0">
              <a:spcBef>
                <a:spcPts val="0"/>
              </a:spcBef>
              <a:buClr>
                <a:srgbClr val="FF9800"/>
              </a:buClr>
              <a:buSzPct val="100000"/>
              <a:buNone/>
              <a:defRPr sz="2667">
                <a:solidFill>
                  <a:srgbClr val="FF9800"/>
                </a:solidFill>
              </a:defRPr>
            </a:lvl9pPr>
          </a:lstStyle>
          <a:p>
            <a:r>
              <a:rPr lang="en-US"/>
              <a:t>Click to edit Master subtitle style</a:t>
            </a:r>
            <a:endParaRPr/>
          </a:p>
        </p:txBody>
      </p:sp>
      <p:sp>
        <p:nvSpPr>
          <p:cNvPr id="41" name="Shape 41"/>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5" name="Footer Placeholder 4">
            <a:extLst>
              <a:ext uri="{FF2B5EF4-FFF2-40B4-BE49-F238E27FC236}">
                <a16:creationId xmlns:a16="http://schemas.microsoft.com/office/drawing/2014/main" id="{E6DE8E8C-81D6-4A37-B04E-A8C6A2B5B785}"/>
              </a:ext>
            </a:extLst>
          </p:cNvPr>
          <p:cNvSpPr>
            <a:spLocks noGrp="1"/>
          </p:cNvSpPr>
          <p:nvPr>
            <p:ph type="ftr" sz="quarter" idx="13"/>
          </p:nvPr>
        </p:nvSpPr>
        <p:spPr>
          <a:xfrm>
            <a:off x="359164" y="6606142"/>
            <a:ext cx="4114800" cy="261309"/>
          </a:xfrm>
        </p:spPr>
        <p:txBody>
          <a:bodyPr/>
          <a:lstStyle>
            <a:lvl1pPr>
              <a:defRPr/>
            </a:lvl1pPr>
          </a:lstStyle>
          <a:p>
            <a:r>
              <a:rPr lang="en-CA" dirty="0"/>
              <a:t>OAPT 2019 G. Macdonald</a:t>
            </a:r>
          </a:p>
        </p:txBody>
      </p:sp>
    </p:spTree>
    <p:extLst>
      <p:ext uri="{BB962C8B-B14F-4D97-AF65-F5344CB8AC3E}">
        <p14:creationId xmlns:p14="http://schemas.microsoft.com/office/powerpoint/2010/main" val="119436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4" y="53"/>
            <a:ext cx="9429907" cy="1769752"/>
            <a:chOff x="-3" y="40"/>
            <a:chExt cx="7072430" cy="1327314"/>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nvGrpSpPr>
            <p:cNvPr id="84" name="Shape 84"/>
            <p:cNvGrpSpPr/>
            <p:nvPr/>
          </p:nvGrpSpPr>
          <p:grpSpPr>
            <a:xfrm rot="10800000" flipH="1">
              <a:off x="2" y="40"/>
              <a:ext cx="6756167" cy="1327314"/>
              <a:chOff x="-2168137" y="330075"/>
              <a:chExt cx="8650662" cy="1699506"/>
            </a:xfrm>
          </p:grpSpPr>
          <p:sp>
            <p:nvSpPr>
              <p:cNvPr id="85" name="Shape 8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sp>
            <p:nvSpPr>
              <p:cNvPr id="86" name="Shape 8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grpSp>
          <p:nvGrpSpPr>
            <p:cNvPr id="87" name="Shape 87"/>
            <p:cNvGrpSpPr/>
            <p:nvPr/>
          </p:nvGrpSpPr>
          <p:grpSpPr>
            <a:xfrm rot="10800000" flipH="1">
              <a:off x="-3" y="381007"/>
              <a:ext cx="7072430" cy="771743"/>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sp>
            <p:nvSpPr>
              <p:cNvPr id="89" name="Shape 89"/>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sz="1867">
                  <a:latin typeface="Arvo"/>
                  <a:ea typeface="Arvo"/>
                  <a:cs typeface="Arvo"/>
                  <a:sym typeface="Arvo"/>
                </a:endParaRPr>
              </a:p>
            </p:txBody>
          </p:sp>
        </p:grpSp>
      </p:grpSp>
      <p:grpSp>
        <p:nvGrpSpPr>
          <p:cNvPr id="90" name="Shape 90"/>
          <p:cNvGrpSpPr/>
          <p:nvPr/>
        </p:nvGrpSpPr>
        <p:grpSpPr>
          <a:xfrm>
            <a:off x="9262456" y="5963629"/>
            <a:ext cx="2937105" cy="894392"/>
            <a:chOff x="5575241" y="4472722"/>
            <a:chExt cx="2202829" cy="670794"/>
          </a:xfrm>
        </p:grpSpPr>
        <p:sp>
          <p:nvSpPr>
            <p:cNvPr id="91" name="Shape 9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1867"/>
            </a:p>
          </p:txBody>
        </p:sp>
        <p:grpSp>
          <p:nvGrpSpPr>
            <p:cNvPr id="92" name="Shape 92"/>
            <p:cNvGrpSpPr/>
            <p:nvPr/>
          </p:nvGrpSpPr>
          <p:grpSpPr>
            <a:xfrm flipH="1">
              <a:off x="5734850" y="4472722"/>
              <a:ext cx="2040836" cy="670794"/>
              <a:chOff x="1297953" y="330075"/>
              <a:chExt cx="5169293" cy="1699505"/>
            </a:xfrm>
          </p:grpSpPr>
          <p:sp>
            <p:nvSpPr>
              <p:cNvPr id="93" name="Shape 9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1867"/>
              </a:p>
            </p:txBody>
          </p:sp>
          <p:sp>
            <p:nvSpPr>
              <p:cNvPr id="94" name="Shape 9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1867"/>
              </a:p>
            </p:txBody>
          </p:sp>
        </p:grpSp>
        <p:grpSp>
          <p:nvGrpSpPr>
            <p:cNvPr id="95" name="Shape 95"/>
            <p:cNvGrpSpPr/>
            <p:nvPr/>
          </p:nvGrpSpPr>
          <p:grpSpPr>
            <a:xfrm flipH="1">
              <a:off x="5578208" y="4646737"/>
              <a:ext cx="2199862" cy="304562"/>
              <a:chOff x="-5827152" y="330075"/>
              <a:chExt cx="12276018" cy="1699568"/>
            </a:xfrm>
          </p:grpSpPr>
          <p:sp>
            <p:nvSpPr>
              <p:cNvPr id="96" name="Shape 9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1867"/>
              </a:p>
            </p:txBody>
          </p:sp>
          <p:sp>
            <p:nvSpPr>
              <p:cNvPr id="97" name="Shape 9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1867"/>
              </a:p>
            </p:txBody>
          </p:sp>
        </p:grpSp>
      </p:grpSp>
      <p:sp>
        <p:nvSpPr>
          <p:cNvPr id="98" name="Shape 98"/>
          <p:cNvSpPr txBox="1">
            <a:spLocks noGrp="1"/>
          </p:cNvSpPr>
          <p:nvPr>
            <p:ph type="title"/>
          </p:nvPr>
        </p:nvSpPr>
        <p:spPr>
          <a:xfrm>
            <a:off x="1085700" y="523433"/>
            <a:ext cx="7011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9" name="Shape 99"/>
          <p:cNvSpPr txBox="1">
            <a:spLocks noGrp="1"/>
          </p:cNvSpPr>
          <p:nvPr>
            <p:ph type="body" idx="1"/>
          </p:nvPr>
        </p:nvSpPr>
        <p:spPr>
          <a:xfrm>
            <a:off x="1085700" y="2050649"/>
            <a:ext cx="4504400" cy="3632400"/>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pPr lvl="0"/>
            <a:r>
              <a:rPr lang="en-US"/>
              <a:t>Edit Master text styles</a:t>
            </a:r>
          </a:p>
        </p:txBody>
      </p:sp>
      <p:sp>
        <p:nvSpPr>
          <p:cNvPr id="100" name="Shape 100"/>
          <p:cNvSpPr txBox="1">
            <a:spLocks noGrp="1"/>
          </p:cNvSpPr>
          <p:nvPr>
            <p:ph type="body" idx="2"/>
          </p:nvPr>
        </p:nvSpPr>
        <p:spPr>
          <a:xfrm>
            <a:off x="5861498" y="2050649"/>
            <a:ext cx="4504399" cy="3632400"/>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pPr lvl="0"/>
            <a:r>
              <a:rPr lang="en-US"/>
              <a:t>Edit Master text styles</a:t>
            </a:r>
          </a:p>
        </p:txBody>
      </p:sp>
      <p:sp>
        <p:nvSpPr>
          <p:cNvPr id="101" name="Shape 101"/>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2" name="Footer Placeholder 1">
            <a:extLst>
              <a:ext uri="{FF2B5EF4-FFF2-40B4-BE49-F238E27FC236}">
                <a16:creationId xmlns:a16="http://schemas.microsoft.com/office/drawing/2014/main" id="{CB1BE82A-C186-4184-8889-99EF4A15DE5F}"/>
              </a:ext>
            </a:extLst>
          </p:cNvPr>
          <p:cNvSpPr>
            <a:spLocks noGrp="1"/>
          </p:cNvSpPr>
          <p:nvPr>
            <p:ph type="ftr" sz="quarter" idx="13"/>
          </p:nvPr>
        </p:nvSpPr>
        <p:spPr>
          <a:xfrm>
            <a:off x="0" y="6511669"/>
            <a:ext cx="4114800" cy="261309"/>
          </a:xfrm>
        </p:spPr>
        <p:txBody>
          <a:bodyPr/>
          <a:lstStyle/>
          <a:p>
            <a:r>
              <a:rPr lang="en-CA" dirty="0"/>
              <a:t>OAPT 2019 G. Macdonald</a:t>
            </a:r>
          </a:p>
        </p:txBody>
      </p:sp>
    </p:spTree>
    <p:extLst>
      <p:ext uri="{BB962C8B-B14F-4D97-AF65-F5344CB8AC3E}">
        <p14:creationId xmlns:p14="http://schemas.microsoft.com/office/powerpoint/2010/main" val="138315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grpSp>
        <p:nvGrpSpPr>
          <p:cNvPr id="164" name="Shape 164"/>
          <p:cNvGrpSpPr/>
          <p:nvPr/>
        </p:nvGrpSpPr>
        <p:grpSpPr>
          <a:xfrm>
            <a:off x="9262456" y="5963629"/>
            <a:ext cx="2937105" cy="894392"/>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1867"/>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1867"/>
              </a:p>
            </p:txBody>
          </p:sp>
          <p:sp>
            <p:nvSpPr>
              <p:cNvPr id="168" name="Shape 16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1867"/>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1867"/>
              </a:p>
            </p:txBody>
          </p:sp>
          <p:sp>
            <p:nvSpPr>
              <p:cNvPr id="171" name="Shape 171"/>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1867"/>
              </a:p>
            </p:txBody>
          </p:sp>
        </p:grpSp>
      </p:grpSp>
      <p:grpSp>
        <p:nvGrpSpPr>
          <p:cNvPr id="172" name="Shape 172"/>
          <p:cNvGrpSpPr/>
          <p:nvPr/>
        </p:nvGrpSpPr>
        <p:grpSpPr>
          <a:xfrm rot="10800000">
            <a:off x="-10" y="-3"/>
            <a:ext cx="2937105" cy="894392"/>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263248"/>
            </a:solidFill>
            <a:ln>
              <a:noFill/>
            </a:ln>
          </p:spPr>
          <p:txBody>
            <a:bodyPr lIns="91425" tIns="91425" rIns="91425" bIns="91425" anchor="ctr" anchorCtr="0">
              <a:noAutofit/>
            </a:bodyPr>
            <a:lstStyle/>
            <a:p>
              <a:pPr lvl="0">
                <a:spcBef>
                  <a:spcPts val="0"/>
                </a:spcBef>
                <a:buNone/>
              </a:pPr>
              <a:endParaRPr sz="1867"/>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1867"/>
              </a:p>
            </p:txBody>
          </p:sp>
          <p:sp>
            <p:nvSpPr>
              <p:cNvPr id="176" name="Shape 176"/>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1867"/>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sz="1867"/>
              </a:p>
            </p:txBody>
          </p:sp>
          <p:sp>
            <p:nvSpPr>
              <p:cNvPr id="179" name="Shape 179"/>
              <p:cNvSpPr/>
              <p:nvPr/>
            </p:nvSpPr>
            <p:spPr>
              <a:xfrm>
                <a:off x="4749365" y="330075"/>
                <a:ext cx="1699500" cy="1699500"/>
              </a:xfrm>
              <a:prstGeom prst="rtTriangle">
                <a:avLst/>
              </a:prstGeom>
              <a:solidFill>
                <a:srgbClr val="3F5378"/>
              </a:solidFill>
              <a:ln>
                <a:noFill/>
              </a:ln>
            </p:spPr>
            <p:txBody>
              <a:bodyPr lIns="91425" tIns="91425" rIns="91425" bIns="91425" anchor="ctr" anchorCtr="0">
                <a:noAutofit/>
              </a:bodyPr>
              <a:lstStyle/>
              <a:p>
                <a:pPr lvl="0">
                  <a:spcBef>
                    <a:spcPts val="0"/>
                  </a:spcBef>
                  <a:buNone/>
                </a:pPr>
                <a:endParaRPr sz="1867"/>
              </a:p>
            </p:txBody>
          </p:sp>
        </p:grpSp>
      </p:grpSp>
      <p:sp>
        <p:nvSpPr>
          <p:cNvPr id="19" name="Shape 41">
            <a:extLst>
              <a:ext uri="{FF2B5EF4-FFF2-40B4-BE49-F238E27FC236}">
                <a16:creationId xmlns:a16="http://schemas.microsoft.com/office/drawing/2014/main" id="{E5620432-657C-45E4-BA74-1D6A8FD725D7}"/>
              </a:ext>
            </a:extLst>
          </p:cNvPr>
          <p:cNvSpPr txBox="1">
            <a:spLocks/>
          </p:cNvSpPr>
          <p:nvPr userDrawn="1"/>
        </p:nvSpPr>
        <p:spPr>
          <a:xfrm>
            <a:off x="10165859" y="6176977"/>
            <a:ext cx="1983200" cy="420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 name="Footer Placeholder 1">
            <a:extLst>
              <a:ext uri="{FF2B5EF4-FFF2-40B4-BE49-F238E27FC236}">
                <a16:creationId xmlns:a16="http://schemas.microsoft.com/office/drawing/2014/main" id="{79400B82-74B0-4ACE-9D26-CCF6189FE6B9}"/>
              </a:ext>
            </a:extLst>
          </p:cNvPr>
          <p:cNvSpPr>
            <a:spLocks noGrp="1"/>
          </p:cNvSpPr>
          <p:nvPr>
            <p:ph type="ftr" sz="quarter" idx="13"/>
          </p:nvPr>
        </p:nvSpPr>
        <p:spPr>
          <a:xfrm>
            <a:off x="-10" y="6467122"/>
            <a:ext cx="4114800" cy="261309"/>
          </a:xfrm>
        </p:spPr>
        <p:txBody>
          <a:bodyPr/>
          <a:lstStyle>
            <a:lvl1pPr>
              <a:defRPr/>
            </a:lvl1pPr>
          </a:lstStyle>
          <a:p>
            <a:r>
              <a:rPr lang="en-CA" dirty="0"/>
              <a:t>OAPT 2019 G. Macdonald</a:t>
            </a:r>
          </a:p>
        </p:txBody>
      </p:sp>
    </p:spTree>
    <p:extLst>
      <p:ext uri="{BB962C8B-B14F-4D97-AF65-F5344CB8AC3E}">
        <p14:creationId xmlns:p14="http://schemas.microsoft.com/office/powerpoint/2010/main" val="317930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16764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8100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5ABDE7-97AC-4E46-A878-0229AE1E63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4C5595-F503-4D64-9954-96E3DEF6A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147628-A5E3-404F-AAAF-ED2CE8C53672}"/>
              </a:ext>
            </a:extLst>
          </p:cNvPr>
          <p:cNvSpPr>
            <a:spLocks noGrp="1" noChangeArrowheads="1"/>
          </p:cNvSpPr>
          <p:nvPr>
            <p:ph type="sldNum" sz="quarter" idx="12"/>
          </p:nvPr>
        </p:nvSpPr>
        <p:spPr>
          <a:ln/>
        </p:spPr>
        <p:txBody>
          <a:bodyPr/>
          <a:lstStyle>
            <a:lvl1pPr>
              <a:defRPr/>
            </a:lvl1pPr>
          </a:lstStyle>
          <a:p>
            <a:fld id="{2662038F-9D23-4BE4-A324-FC164D1CDD75}" type="slidenum">
              <a:rPr lang="en-US" altLang="en-US"/>
              <a:pPr/>
              <a:t>‹#›</a:t>
            </a:fld>
            <a:endParaRPr lang="en-US" altLang="en-US"/>
          </a:p>
        </p:txBody>
      </p:sp>
    </p:spTree>
    <p:extLst>
      <p:ext uri="{BB962C8B-B14F-4D97-AF65-F5344CB8AC3E}">
        <p14:creationId xmlns:p14="http://schemas.microsoft.com/office/powerpoint/2010/main" val="383359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B679C9-8559-4E7A-A0BE-11BF901CA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05D6E5-BEBE-4AC8-8960-ADBE9A9B58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9490C4-BD2D-4575-B7AC-7E4C3578812A}"/>
              </a:ext>
            </a:extLst>
          </p:cNvPr>
          <p:cNvSpPr>
            <a:spLocks noGrp="1" noChangeArrowheads="1"/>
          </p:cNvSpPr>
          <p:nvPr>
            <p:ph type="sldNum" sz="quarter" idx="12"/>
          </p:nvPr>
        </p:nvSpPr>
        <p:spPr>
          <a:ln/>
        </p:spPr>
        <p:txBody>
          <a:bodyPr/>
          <a:lstStyle>
            <a:lvl1pPr>
              <a:defRPr/>
            </a:lvl1pPr>
          </a:lstStyle>
          <a:p>
            <a:fld id="{DA6A33FE-A356-4F9F-B592-A463A482F402}" type="slidenum">
              <a:rPr lang="en-US" altLang="en-US"/>
              <a:pPr/>
              <a:t>‹#›</a:t>
            </a:fld>
            <a:endParaRPr lang="en-US" altLang="en-US"/>
          </a:p>
        </p:txBody>
      </p:sp>
    </p:spTree>
    <p:extLst>
      <p:ext uri="{BB962C8B-B14F-4D97-AF65-F5344CB8AC3E}">
        <p14:creationId xmlns:p14="http://schemas.microsoft.com/office/powerpoint/2010/main" val="275129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075F25-544E-473A-84D4-9921A13D41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F868D1-A9B8-4210-A63E-2400EBE961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00788B1-A92B-4170-AD34-FA6FB9E37F1F}"/>
              </a:ext>
            </a:extLst>
          </p:cNvPr>
          <p:cNvSpPr>
            <a:spLocks noGrp="1" noChangeArrowheads="1"/>
          </p:cNvSpPr>
          <p:nvPr>
            <p:ph type="sldNum" sz="quarter" idx="12"/>
          </p:nvPr>
        </p:nvSpPr>
        <p:spPr>
          <a:ln/>
        </p:spPr>
        <p:txBody>
          <a:bodyPr/>
          <a:lstStyle>
            <a:lvl1pPr>
              <a:defRPr/>
            </a:lvl1pPr>
          </a:lstStyle>
          <a:p>
            <a:fld id="{E313C472-4389-4031-A92F-55B5FACF4973}" type="slidenum">
              <a:rPr lang="en-US" altLang="en-US"/>
              <a:pPr/>
              <a:t>‹#›</a:t>
            </a:fld>
            <a:endParaRPr lang="en-US" altLang="en-US"/>
          </a:p>
        </p:txBody>
      </p:sp>
    </p:spTree>
    <p:extLst>
      <p:ext uri="{BB962C8B-B14F-4D97-AF65-F5344CB8AC3E}">
        <p14:creationId xmlns:p14="http://schemas.microsoft.com/office/powerpoint/2010/main" val="141038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85700" y="523433"/>
            <a:ext cx="7011200" cy="10216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1085700" y="1769800"/>
            <a:ext cx="8176800" cy="41940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10157333" y="6182000"/>
            <a:ext cx="1983200" cy="420800"/>
          </a:xfrm>
          <a:prstGeom prst="rect">
            <a:avLst/>
          </a:prstGeom>
          <a:noFill/>
          <a:ln>
            <a:noFill/>
          </a:ln>
        </p:spPr>
        <p:txBody>
          <a:bodyPr lIns="91425" tIns="91425" rIns="91425" bIns="91425" anchor="ctr" anchorCtr="0">
            <a:noAutofit/>
          </a:bodyPr>
          <a:lstStyle/>
          <a:p>
            <a:pPr algn="r"/>
            <a:fld id="{00000000-1234-1234-1234-123412341234}" type="slidenum">
              <a:rPr lang="en" sz="1600" b="1" smtClean="0">
                <a:solidFill>
                  <a:srgbClr val="FFFFFF"/>
                </a:solidFill>
                <a:latin typeface="Roboto Condensed"/>
                <a:ea typeface="Roboto Condensed"/>
                <a:cs typeface="Roboto Condensed"/>
                <a:sym typeface="Roboto Condensed"/>
              </a:rPr>
              <a:pPr algn="r"/>
              <a:t>‹#›</a:t>
            </a:fld>
            <a:endParaRPr lang="en" sz="1600" b="1">
              <a:solidFill>
                <a:srgbClr val="FFFFFF"/>
              </a:solidFill>
              <a:latin typeface="Roboto Condensed"/>
              <a:ea typeface="Roboto Condensed"/>
              <a:cs typeface="Roboto Condensed"/>
              <a:sym typeface="Roboto Condensed"/>
            </a:endParaRPr>
          </a:p>
        </p:txBody>
      </p:sp>
      <p:sp>
        <p:nvSpPr>
          <p:cNvPr id="2" name="Footer Placeholder 1">
            <a:extLst>
              <a:ext uri="{FF2B5EF4-FFF2-40B4-BE49-F238E27FC236}">
                <a16:creationId xmlns:a16="http://schemas.microsoft.com/office/drawing/2014/main" id="{66C07960-F5CC-4FA0-A99A-B292E41B2216}"/>
              </a:ext>
            </a:extLst>
          </p:cNvPr>
          <p:cNvSpPr>
            <a:spLocks noGrp="1"/>
          </p:cNvSpPr>
          <p:nvPr>
            <p:ph type="ftr" sz="quarter" idx="3"/>
          </p:nvPr>
        </p:nvSpPr>
        <p:spPr>
          <a:xfrm>
            <a:off x="1085700" y="6472145"/>
            <a:ext cx="4114800" cy="26130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OTF Summer Conference 2017 G. Macdonald</a:t>
            </a:r>
          </a:p>
        </p:txBody>
      </p:sp>
    </p:spTree>
    <p:extLst>
      <p:ext uri="{BB962C8B-B14F-4D97-AF65-F5344CB8AC3E}">
        <p14:creationId xmlns:p14="http://schemas.microsoft.com/office/powerpoint/2010/main" val="725747868"/>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ndellpark.com/kd/reactiontime.htm" TargetMode="External"/><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ondellpark.com/kd/reactiontime.htm" TargetMode="External"/><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133C-3CAA-4AFE-8997-9BC305F6CE6F}"/>
              </a:ext>
            </a:extLst>
          </p:cNvPr>
          <p:cNvSpPr>
            <a:spLocks noGrp="1"/>
          </p:cNvSpPr>
          <p:nvPr>
            <p:ph type="ctrTitle"/>
          </p:nvPr>
        </p:nvSpPr>
        <p:spPr/>
        <p:txBody>
          <a:bodyPr/>
          <a:lstStyle/>
          <a:p>
            <a:r>
              <a:rPr lang="en-CA" dirty="0"/>
              <a:t>Reaction Times</a:t>
            </a:r>
          </a:p>
        </p:txBody>
      </p:sp>
    </p:spTree>
    <p:extLst>
      <p:ext uri="{BB962C8B-B14F-4D97-AF65-F5344CB8AC3E}">
        <p14:creationId xmlns:p14="http://schemas.microsoft.com/office/powerpoint/2010/main" val="218252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h1.redbubble.net/image.14648072.0991/flat,800x800,075,f.u2.jpg">
            <a:extLst>
              <a:ext uri="{FF2B5EF4-FFF2-40B4-BE49-F238E27FC236}">
                <a16:creationId xmlns:a16="http://schemas.microsoft.com/office/drawing/2014/main" id="{3902A0C6-8061-4E88-89F8-9493365F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597" y="435833"/>
            <a:ext cx="4026465" cy="53686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837952-4B4B-4BFB-9DC1-39C4D58F7CE9}"/>
              </a:ext>
            </a:extLst>
          </p:cNvPr>
          <p:cNvSpPr>
            <a:spLocks noGrp="1"/>
          </p:cNvSpPr>
          <p:nvPr>
            <p:ph type="sldNum" idx="12"/>
          </p:nvPr>
        </p:nvSpPr>
        <p:spPr/>
        <p:txBody>
          <a:bodyPr/>
          <a:lstStyle/>
          <a:p>
            <a:fld id="{00000000-1234-1234-1234-123412341234}" type="slidenum">
              <a:rPr lang="en" smtClean="0"/>
              <a:pPr/>
              <a:t>10</a:t>
            </a:fld>
            <a:endParaRPr lang="en"/>
          </a:p>
        </p:txBody>
      </p:sp>
      <p:sp>
        <p:nvSpPr>
          <p:cNvPr id="3" name="Footer Placeholder 2">
            <a:extLst>
              <a:ext uri="{FF2B5EF4-FFF2-40B4-BE49-F238E27FC236}">
                <a16:creationId xmlns:a16="http://schemas.microsoft.com/office/drawing/2014/main" id="{67320F83-CB2A-47B1-8192-7E77722B41A5}"/>
              </a:ext>
            </a:extLst>
          </p:cNvPr>
          <p:cNvSpPr>
            <a:spLocks noGrp="1"/>
          </p:cNvSpPr>
          <p:nvPr>
            <p:ph type="ftr" sz="quarter" idx="13"/>
          </p:nvPr>
        </p:nvSpPr>
        <p:spPr/>
        <p:txBody>
          <a:bodyPr/>
          <a:lstStyle/>
          <a:p>
            <a:r>
              <a:rPr lang="en-CA" dirty="0"/>
              <a:t>OAPT 2019 G. Macdonald</a:t>
            </a:r>
          </a:p>
        </p:txBody>
      </p:sp>
      <p:pic>
        <p:nvPicPr>
          <p:cNvPr id="4" name="Picture 2" descr="Image result for catlike reflexes">
            <a:extLst>
              <a:ext uri="{FF2B5EF4-FFF2-40B4-BE49-F238E27FC236}">
                <a16:creationId xmlns:a16="http://schemas.microsoft.com/office/drawing/2014/main" id="{4C510404-7414-4C27-A638-E4E9C2319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96" y="993913"/>
            <a:ext cx="4959924" cy="37199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609C83-A8A8-4F1E-B6E1-64C1248B116B}"/>
              </a:ext>
            </a:extLst>
          </p:cNvPr>
          <p:cNvSpPr txBox="1"/>
          <p:nvPr/>
        </p:nvSpPr>
        <p:spPr>
          <a:xfrm>
            <a:off x="2057390" y="4928769"/>
            <a:ext cx="7529885" cy="1323439"/>
          </a:xfrm>
          <a:prstGeom prst="rect">
            <a:avLst/>
          </a:prstGeom>
          <a:noFill/>
        </p:spPr>
        <p:txBody>
          <a:bodyPr wrap="square" rtlCol="0">
            <a:spAutoFit/>
          </a:bodyPr>
          <a:lstStyle/>
          <a:p>
            <a:r>
              <a:rPr lang="en-CA" sz="4000" dirty="0">
                <a:solidFill>
                  <a:srgbClr val="0070C0"/>
                </a:solidFill>
              </a:rPr>
              <a:t>Whether you’re fast or slow, there’s one thing for sure….</a:t>
            </a:r>
          </a:p>
        </p:txBody>
      </p:sp>
    </p:spTree>
    <p:extLst>
      <p:ext uri="{BB962C8B-B14F-4D97-AF65-F5344CB8AC3E}">
        <p14:creationId xmlns:p14="http://schemas.microsoft.com/office/powerpoint/2010/main" val="10313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ppt_w</p:attrName>
                                        </p:attrNameLst>
                                      </p:cBhvr>
                                      <p:tavLst>
                                        <p:tav tm="0">
                                          <p:val>
                                            <p:fltVal val="0"/>
                                          </p:val>
                                        </p:tav>
                                        <p:tav tm="100000">
                                          <p:val>
                                            <p:strVal val="#ppt_w"/>
                                          </p:val>
                                        </p:tav>
                                      </p:tavLst>
                                    </p:anim>
                                    <p:anim calcmode="lin" valueType="num">
                                      <p:cBhvr>
                                        <p:cTn id="8" dur="150" fill="hold"/>
                                        <p:tgtEl>
                                          <p:spTgt spid="4"/>
                                        </p:tgtEl>
                                        <p:attrNameLst>
                                          <p:attrName>ppt_h</p:attrName>
                                        </p:attrNameLst>
                                      </p:cBhvr>
                                      <p:tavLst>
                                        <p:tav tm="0">
                                          <p:val>
                                            <p:fltVal val="0"/>
                                          </p:val>
                                        </p:tav>
                                        <p:tav tm="100000">
                                          <p:val>
                                            <p:strVal val="#ppt_h"/>
                                          </p:val>
                                        </p:tav>
                                      </p:tavLst>
                                    </p:anim>
                                    <p:animEffect transition="in" filter="fade">
                                      <p:cBhvr>
                                        <p:cTn id="9" dur="1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4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A2ED2-015D-42C6-BBD5-DE9BDABA8067}"/>
              </a:ext>
            </a:extLst>
          </p:cNvPr>
          <p:cNvSpPr>
            <a:spLocks noGrp="1"/>
          </p:cNvSpPr>
          <p:nvPr>
            <p:ph type="sldNum" idx="12"/>
          </p:nvPr>
        </p:nvSpPr>
        <p:spPr/>
        <p:txBody>
          <a:bodyPr/>
          <a:lstStyle/>
          <a:p>
            <a:fld id="{00000000-1234-1234-1234-123412341234}" type="slidenum">
              <a:rPr lang="en" smtClean="0"/>
              <a:pPr/>
              <a:t>11</a:t>
            </a:fld>
            <a:endParaRPr lang="en"/>
          </a:p>
        </p:txBody>
      </p:sp>
      <p:sp>
        <p:nvSpPr>
          <p:cNvPr id="3" name="Footer Placeholder 2">
            <a:extLst>
              <a:ext uri="{FF2B5EF4-FFF2-40B4-BE49-F238E27FC236}">
                <a16:creationId xmlns:a16="http://schemas.microsoft.com/office/drawing/2014/main" id="{19C2E5F2-BC22-49EA-A0C0-791E08417427}"/>
              </a:ext>
            </a:extLst>
          </p:cNvPr>
          <p:cNvSpPr>
            <a:spLocks noGrp="1"/>
          </p:cNvSpPr>
          <p:nvPr>
            <p:ph type="ftr" sz="quarter" idx="13"/>
          </p:nvPr>
        </p:nvSpPr>
        <p:spPr>
          <a:xfrm>
            <a:off x="0" y="6579326"/>
            <a:ext cx="4114800" cy="261309"/>
          </a:xfrm>
        </p:spPr>
        <p:txBody>
          <a:bodyPr/>
          <a:lstStyle/>
          <a:p>
            <a:r>
              <a:rPr lang="en-CA" dirty="0"/>
              <a:t>OAPT 2019 G. Macdonald</a:t>
            </a:r>
          </a:p>
        </p:txBody>
      </p:sp>
      <p:sp>
        <p:nvSpPr>
          <p:cNvPr id="4" name="Rectangle 3">
            <a:extLst>
              <a:ext uri="{FF2B5EF4-FFF2-40B4-BE49-F238E27FC236}">
                <a16:creationId xmlns:a16="http://schemas.microsoft.com/office/drawing/2014/main" id="{3D07592B-994D-408E-A0C0-B727DDDD7C44}"/>
              </a:ext>
            </a:extLst>
          </p:cNvPr>
          <p:cNvSpPr/>
          <p:nvPr/>
        </p:nvSpPr>
        <p:spPr>
          <a:xfrm>
            <a:off x="2693912" y="21972"/>
            <a:ext cx="7651360" cy="1754326"/>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Professional Athletes Are Fast</a:t>
            </a:r>
          </a:p>
        </p:txBody>
      </p:sp>
      <p:pic>
        <p:nvPicPr>
          <p:cNvPr id="6" name="Picture 5">
            <a:extLst>
              <a:ext uri="{FF2B5EF4-FFF2-40B4-BE49-F238E27FC236}">
                <a16:creationId xmlns:a16="http://schemas.microsoft.com/office/drawing/2014/main" id="{858B57BE-1B4F-4A67-9E59-7CB49BE0A98B}"/>
              </a:ext>
            </a:extLst>
          </p:cNvPr>
          <p:cNvPicPr>
            <a:picLocks noChangeAspect="1"/>
          </p:cNvPicPr>
          <p:nvPr/>
        </p:nvPicPr>
        <p:blipFill>
          <a:blip r:embed="rId2"/>
          <a:stretch>
            <a:fillRect/>
          </a:stretch>
        </p:blipFill>
        <p:spPr>
          <a:xfrm>
            <a:off x="3101789" y="1852059"/>
            <a:ext cx="5768772" cy="4329941"/>
          </a:xfrm>
          <a:prstGeom prst="rect">
            <a:avLst/>
          </a:prstGeom>
        </p:spPr>
      </p:pic>
      <p:sp>
        <p:nvSpPr>
          <p:cNvPr id="7" name="TextBox 6">
            <a:extLst>
              <a:ext uri="{FF2B5EF4-FFF2-40B4-BE49-F238E27FC236}">
                <a16:creationId xmlns:a16="http://schemas.microsoft.com/office/drawing/2014/main" id="{8D77E88F-BB7E-4851-900D-F7527CD0076A}"/>
              </a:ext>
            </a:extLst>
          </p:cNvPr>
          <p:cNvSpPr txBox="1"/>
          <p:nvPr/>
        </p:nvSpPr>
        <p:spPr>
          <a:xfrm>
            <a:off x="143437" y="2716306"/>
            <a:ext cx="2958352" cy="1815882"/>
          </a:xfrm>
          <a:prstGeom prst="rect">
            <a:avLst/>
          </a:prstGeom>
          <a:noFill/>
        </p:spPr>
        <p:txBody>
          <a:bodyPr wrap="square" rtlCol="0">
            <a:spAutoFit/>
          </a:bodyPr>
          <a:lstStyle/>
          <a:p>
            <a:r>
              <a:rPr lang="en-CA" sz="2800" dirty="0" err="1">
                <a:latin typeface="Dubai Medium" panose="020B0603030403030204" pitchFamily="34" charset="-78"/>
                <a:cs typeface="Dubai Medium" panose="020B0603030403030204" pitchFamily="34" charset="-78"/>
              </a:rPr>
              <a:t>ReacTime</a:t>
            </a:r>
            <a:r>
              <a:rPr lang="en-CA" sz="2800" dirty="0">
                <a:latin typeface="Dubai Medium" panose="020B0603030403030204" pitchFamily="34" charset="-78"/>
                <a:cs typeface="Dubai Medium" panose="020B0603030403030204" pitchFamily="34" charset="-78"/>
              </a:rPr>
              <a:t> sensors measure force from runner’s foot…</a:t>
            </a:r>
          </a:p>
        </p:txBody>
      </p:sp>
      <p:sp>
        <p:nvSpPr>
          <p:cNvPr id="8" name="TextBox 7">
            <a:extLst>
              <a:ext uri="{FF2B5EF4-FFF2-40B4-BE49-F238E27FC236}">
                <a16:creationId xmlns:a16="http://schemas.microsoft.com/office/drawing/2014/main" id="{2C20744E-A2B9-42B4-8089-8A80CE47356D}"/>
              </a:ext>
            </a:extLst>
          </p:cNvPr>
          <p:cNvSpPr txBox="1"/>
          <p:nvPr/>
        </p:nvSpPr>
        <p:spPr>
          <a:xfrm>
            <a:off x="9182181" y="2716306"/>
            <a:ext cx="2958352" cy="1815882"/>
          </a:xfrm>
          <a:prstGeom prst="rect">
            <a:avLst/>
          </a:prstGeom>
          <a:noFill/>
        </p:spPr>
        <p:txBody>
          <a:bodyPr wrap="square" rtlCol="0">
            <a:spAutoFit/>
          </a:bodyPr>
          <a:lstStyle/>
          <a:p>
            <a:r>
              <a:rPr lang="en-CA" sz="2800" dirty="0">
                <a:latin typeface="Dubai Medium" panose="020B0603030403030204" pitchFamily="34" charset="-78"/>
                <a:cs typeface="Dubai Medium" panose="020B0603030403030204" pitchFamily="34" charset="-78"/>
              </a:rPr>
              <a:t>…any push earlier than 0.1s after the start is considered a false start</a:t>
            </a:r>
          </a:p>
        </p:txBody>
      </p:sp>
    </p:spTree>
    <p:extLst>
      <p:ext uri="{BB962C8B-B14F-4D97-AF65-F5344CB8AC3E}">
        <p14:creationId xmlns:p14="http://schemas.microsoft.com/office/powerpoint/2010/main" val="335714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4959C-BB46-489F-AF9C-91B5C35C0602}"/>
              </a:ext>
            </a:extLst>
          </p:cNvPr>
          <p:cNvSpPr>
            <a:spLocks noGrp="1"/>
          </p:cNvSpPr>
          <p:nvPr>
            <p:ph type="sldNum" idx="12"/>
          </p:nvPr>
        </p:nvSpPr>
        <p:spPr/>
        <p:txBody>
          <a:bodyPr/>
          <a:lstStyle/>
          <a:p>
            <a:fld id="{00000000-1234-1234-1234-123412341234}" type="slidenum">
              <a:rPr lang="en" smtClean="0"/>
              <a:pPr/>
              <a:t>12</a:t>
            </a:fld>
            <a:endParaRPr lang="en"/>
          </a:p>
        </p:txBody>
      </p:sp>
      <p:sp>
        <p:nvSpPr>
          <p:cNvPr id="3" name="Footer Placeholder 2">
            <a:extLst>
              <a:ext uri="{FF2B5EF4-FFF2-40B4-BE49-F238E27FC236}">
                <a16:creationId xmlns:a16="http://schemas.microsoft.com/office/drawing/2014/main" id="{D4ED5635-8385-4500-B607-389D315BE697}"/>
              </a:ext>
            </a:extLst>
          </p:cNvPr>
          <p:cNvSpPr>
            <a:spLocks noGrp="1"/>
          </p:cNvSpPr>
          <p:nvPr>
            <p:ph type="ftr" sz="quarter" idx="13"/>
          </p:nvPr>
        </p:nvSpPr>
        <p:spPr/>
        <p:txBody>
          <a:bodyPr/>
          <a:lstStyle/>
          <a:p>
            <a:r>
              <a:rPr lang="en-CA"/>
              <a:t>OAPT 2019 G. Macdonald</a:t>
            </a:r>
            <a:endParaRPr lang="en-CA" dirty="0"/>
          </a:p>
        </p:txBody>
      </p:sp>
      <p:pic>
        <p:nvPicPr>
          <p:cNvPr id="2050" name="Picture 2" descr="WC SF &amp; F Reactions">
            <a:extLst>
              <a:ext uri="{FF2B5EF4-FFF2-40B4-BE49-F238E27FC236}">
                <a16:creationId xmlns:a16="http://schemas.microsoft.com/office/drawing/2014/main" id="{627EE3B8-9C5F-49CC-A1E2-C9CE9F897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400" y="1013214"/>
            <a:ext cx="7942845" cy="5290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6AFD39-5823-4AEB-9893-545049D33CCF}"/>
              </a:ext>
            </a:extLst>
          </p:cNvPr>
          <p:cNvSpPr txBox="1"/>
          <p:nvPr/>
        </p:nvSpPr>
        <p:spPr>
          <a:xfrm>
            <a:off x="6994252" y="339115"/>
            <a:ext cx="4589718" cy="307777"/>
          </a:xfrm>
          <a:prstGeom prst="rect">
            <a:avLst/>
          </a:prstGeom>
          <a:noFill/>
        </p:spPr>
        <p:txBody>
          <a:bodyPr wrap="none" rtlCol="0">
            <a:spAutoFit/>
          </a:bodyPr>
          <a:lstStyle/>
          <a:p>
            <a:r>
              <a:rPr lang="en-CA" dirty="0"/>
              <a:t>Image from </a:t>
            </a:r>
            <a:r>
              <a:rPr lang="en-CA" dirty="0">
                <a:hlinkClick r:id="rId3"/>
              </a:rPr>
              <a:t>https://condellpark.com/kd/reactiontime.htm</a:t>
            </a:r>
            <a:endParaRPr lang="en-CA" dirty="0"/>
          </a:p>
        </p:txBody>
      </p:sp>
    </p:spTree>
    <p:extLst>
      <p:ext uri="{BB962C8B-B14F-4D97-AF65-F5344CB8AC3E}">
        <p14:creationId xmlns:p14="http://schemas.microsoft.com/office/powerpoint/2010/main" val="32196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96C3F-2F49-4C47-AC57-00E3A7FEBAF2}"/>
              </a:ext>
            </a:extLst>
          </p:cNvPr>
          <p:cNvSpPr>
            <a:spLocks noGrp="1"/>
          </p:cNvSpPr>
          <p:nvPr>
            <p:ph type="sldNum" idx="12"/>
          </p:nvPr>
        </p:nvSpPr>
        <p:spPr/>
        <p:txBody>
          <a:bodyPr/>
          <a:lstStyle/>
          <a:p>
            <a:fld id="{00000000-1234-1234-1234-123412341234}" type="slidenum">
              <a:rPr lang="en" smtClean="0"/>
              <a:pPr/>
              <a:t>13</a:t>
            </a:fld>
            <a:endParaRPr lang="en"/>
          </a:p>
        </p:txBody>
      </p:sp>
      <p:sp>
        <p:nvSpPr>
          <p:cNvPr id="3" name="Footer Placeholder 2">
            <a:extLst>
              <a:ext uri="{FF2B5EF4-FFF2-40B4-BE49-F238E27FC236}">
                <a16:creationId xmlns:a16="http://schemas.microsoft.com/office/drawing/2014/main" id="{61B127FE-F15D-4740-8B50-694F152A085B}"/>
              </a:ext>
            </a:extLst>
          </p:cNvPr>
          <p:cNvSpPr>
            <a:spLocks noGrp="1"/>
          </p:cNvSpPr>
          <p:nvPr>
            <p:ph type="ftr" sz="quarter" idx="13"/>
          </p:nvPr>
        </p:nvSpPr>
        <p:spPr/>
        <p:txBody>
          <a:bodyPr/>
          <a:lstStyle/>
          <a:p>
            <a:r>
              <a:rPr lang="en-CA" dirty="0"/>
              <a:t>OAPT 2019 G. Macdonald</a:t>
            </a:r>
          </a:p>
        </p:txBody>
      </p:sp>
      <p:pic>
        <p:nvPicPr>
          <p:cNvPr id="1026" name="Picture 2" descr="cumulative distr">
            <a:extLst>
              <a:ext uri="{FF2B5EF4-FFF2-40B4-BE49-F238E27FC236}">
                <a16:creationId xmlns:a16="http://schemas.microsoft.com/office/drawing/2014/main" id="{A1F34C3E-718F-4882-A5F0-968057B54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035" y="998927"/>
            <a:ext cx="7065688" cy="5255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F67DDE-2AFD-4B7B-9BB0-DA722414D581}"/>
              </a:ext>
            </a:extLst>
          </p:cNvPr>
          <p:cNvSpPr txBox="1"/>
          <p:nvPr/>
        </p:nvSpPr>
        <p:spPr>
          <a:xfrm>
            <a:off x="6994252" y="339115"/>
            <a:ext cx="4589718" cy="307777"/>
          </a:xfrm>
          <a:prstGeom prst="rect">
            <a:avLst/>
          </a:prstGeom>
          <a:noFill/>
        </p:spPr>
        <p:txBody>
          <a:bodyPr wrap="none" rtlCol="0">
            <a:spAutoFit/>
          </a:bodyPr>
          <a:lstStyle/>
          <a:p>
            <a:r>
              <a:rPr lang="en-CA" dirty="0"/>
              <a:t>Image from </a:t>
            </a:r>
            <a:r>
              <a:rPr lang="en-CA" dirty="0">
                <a:hlinkClick r:id="rId3"/>
              </a:rPr>
              <a:t>https://condellpark.com/kd/reactiontime.htm</a:t>
            </a:r>
            <a:endParaRPr lang="en-CA" dirty="0"/>
          </a:p>
        </p:txBody>
      </p:sp>
    </p:spTree>
    <p:extLst>
      <p:ext uri="{BB962C8B-B14F-4D97-AF65-F5344CB8AC3E}">
        <p14:creationId xmlns:p14="http://schemas.microsoft.com/office/powerpoint/2010/main" val="170037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A2ED2-015D-42C6-BBD5-DE9BDABA8067}"/>
              </a:ext>
            </a:extLst>
          </p:cNvPr>
          <p:cNvSpPr>
            <a:spLocks noGrp="1"/>
          </p:cNvSpPr>
          <p:nvPr>
            <p:ph type="sldNum" idx="12"/>
          </p:nvPr>
        </p:nvSpPr>
        <p:spPr/>
        <p:txBody>
          <a:bodyPr/>
          <a:lstStyle/>
          <a:p>
            <a:fld id="{00000000-1234-1234-1234-123412341234}" type="slidenum">
              <a:rPr lang="en" smtClean="0"/>
              <a:pPr/>
              <a:t>14</a:t>
            </a:fld>
            <a:endParaRPr lang="en"/>
          </a:p>
        </p:txBody>
      </p:sp>
      <p:sp>
        <p:nvSpPr>
          <p:cNvPr id="3" name="Footer Placeholder 2">
            <a:extLst>
              <a:ext uri="{FF2B5EF4-FFF2-40B4-BE49-F238E27FC236}">
                <a16:creationId xmlns:a16="http://schemas.microsoft.com/office/drawing/2014/main" id="{19C2E5F2-BC22-49EA-A0C0-791E08417427}"/>
              </a:ext>
            </a:extLst>
          </p:cNvPr>
          <p:cNvSpPr>
            <a:spLocks noGrp="1"/>
          </p:cNvSpPr>
          <p:nvPr>
            <p:ph type="ftr" sz="quarter" idx="13"/>
          </p:nvPr>
        </p:nvSpPr>
        <p:spPr>
          <a:xfrm>
            <a:off x="0" y="6579326"/>
            <a:ext cx="4114800" cy="261309"/>
          </a:xfrm>
        </p:spPr>
        <p:txBody>
          <a:bodyPr/>
          <a:lstStyle/>
          <a:p>
            <a:r>
              <a:rPr lang="en-CA" dirty="0"/>
              <a:t>OAPT 2019 G. Macdonald</a:t>
            </a:r>
          </a:p>
        </p:txBody>
      </p:sp>
      <p:sp>
        <p:nvSpPr>
          <p:cNvPr id="8" name="TextBox 7">
            <a:extLst>
              <a:ext uri="{FF2B5EF4-FFF2-40B4-BE49-F238E27FC236}">
                <a16:creationId xmlns:a16="http://schemas.microsoft.com/office/drawing/2014/main" id="{2C20744E-A2B9-42B4-8089-8A80CE47356D}"/>
              </a:ext>
            </a:extLst>
          </p:cNvPr>
          <p:cNvSpPr txBox="1"/>
          <p:nvPr/>
        </p:nvSpPr>
        <p:spPr>
          <a:xfrm>
            <a:off x="8678157" y="2169459"/>
            <a:ext cx="3462376" cy="2554545"/>
          </a:xfrm>
          <a:prstGeom prst="rect">
            <a:avLst/>
          </a:prstGeom>
          <a:noFill/>
        </p:spPr>
        <p:txBody>
          <a:bodyPr wrap="square" rtlCol="0">
            <a:spAutoFit/>
          </a:bodyPr>
          <a:lstStyle/>
          <a:p>
            <a:r>
              <a:rPr lang="en-CA" sz="3200" dirty="0">
                <a:latin typeface="Dubai Medium" panose="020B0603030403030204" pitchFamily="34" charset="-78"/>
                <a:cs typeface="Dubai Medium" panose="020B0603030403030204" pitchFamily="34" charset="-78"/>
              </a:rPr>
              <a:t>A typical Olympic swimmer’s feet leave the block 0.7s after the start ‘beep’</a:t>
            </a:r>
          </a:p>
        </p:txBody>
      </p:sp>
      <p:pic>
        <p:nvPicPr>
          <p:cNvPr id="9" name="Picture 8">
            <a:extLst>
              <a:ext uri="{FF2B5EF4-FFF2-40B4-BE49-F238E27FC236}">
                <a16:creationId xmlns:a16="http://schemas.microsoft.com/office/drawing/2014/main" id="{AF60A76B-BEC1-4C67-B401-9BF1A39C3934}"/>
              </a:ext>
            </a:extLst>
          </p:cNvPr>
          <p:cNvPicPr>
            <a:picLocks noChangeAspect="1"/>
          </p:cNvPicPr>
          <p:nvPr/>
        </p:nvPicPr>
        <p:blipFill>
          <a:blip r:embed="rId2"/>
          <a:stretch>
            <a:fillRect/>
          </a:stretch>
        </p:blipFill>
        <p:spPr>
          <a:xfrm>
            <a:off x="527304" y="984369"/>
            <a:ext cx="7926414" cy="5519055"/>
          </a:xfrm>
          <a:prstGeom prst="rect">
            <a:avLst/>
          </a:prstGeom>
        </p:spPr>
      </p:pic>
    </p:spTree>
    <p:extLst>
      <p:ext uri="{BB962C8B-B14F-4D97-AF65-F5344CB8AC3E}">
        <p14:creationId xmlns:p14="http://schemas.microsoft.com/office/powerpoint/2010/main" val="274092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A2ED2-015D-42C6-BBD5-DE9BDABA8067}"/>
              </a:ext>
            </a:extLst>
          </p:cNvPr>
          <p:cNvSpPr>
            <a:spLocks noGrp="1"/>
          </p:cNvSpPr>
          <p:nvPr>
            <p:ph type="sldNum" idx="12"/>
          </p:nvPr>
        </p:nvSpPr>
        <p:spPr/>
        <p:txBody>
          <a:bodyPr/>
          <a:lstStyle/>
          <a:p>
            <a:fld id="{00000000-1234-1234-1234-123412341234}" type="slidenum">
              <a:rPr lang="en" smtClean="0"/>
              <a:pPr/>
              <a:t>15</a:t>
            </a:fld>
            <a:endParaRPr lang="en"/>
          </a:p>
        </p:txBody>
      </p:sp>
      <p:sp>
        <p:nvSpPr>
          <p:cNvPr id="3" name="Footer Placeholder 2">
            <a:extLst>
              <a:ext uri="{FF2B5EF4-FFF2-40B4-BE49-F238E27FC236}">
                <a16:creationId xmlns:a16="http://schemas.microsoft.com/office/drawing/2014/main" id="{19C2E5F2-BC22-49EA-A0C0-791E08417427}"/>
              </a:ext>
            </a:extLst>
          </p:cNvPr>
          <p:cNvSpPr>
            <a:spLocks noGrp="1"/>
          </p:cNvSpPr>
          <p:nvPr>
            <p:ph type="ftr" sz="quarter" idx="13"/>
          </p:nvPr>
        </p:nvSpPr>
        <p:spPr>
          <a:xfrm>
            <a:off x="0" y="6579326"/>
            <a:ext cx="4114800" cy="261309"/>
          </a:xfrm>
        </p:spPr>
        <p:txBody>
          <a:bodyPr/>
          <a:lstStyle/>
          <a:p>
            <a:r>
              <a:rPr lang="en-CA" dirty="0"/>
              <a:t>OAPT 2019 G. Macdonald</a:t>
            </a:r>
          </a:p>
        </p:txBody>
      </p:sp>
      <p:sp>
        <p:nvSpPr>
          <p:cNvPr id="8" name="TextBox 7">
            <a:extLst>
              <a:ext uri="{FF2B5EF4-FFF2-40B4-BE49-F238E27FC236}">
                <a16:creationId xmlns:a16="http://schemas.microsoft.com/office/drawing/2014/main" id="{2C20744E-A2B9-42B4-8089-8A80CE47356D}"/>
              </a:ext>
            </a:extLst>
          </p:cNvPr>
          <p:cNvSpPr txBox="1"/>
          <p:nvPr/>
        </p:nvSpPr>
        <p:spPr>
          <a:xfrm>
            <a:off x="0" y="1550894"/>
            <a:ext cx="2904565" cy="3046988"/>
          </a:xfrm>
          <a:prstGeom prst="rect">
            <a:avLst/>
          </a:prstGeom>
          <a:noFill/>
        </p:spPr>
        <p:txBody>
          <a:bodyPr wrap="square" rtlCol="0">
            <a:spAutoFit/>
          </a:bodyPr>
          <a:lstStyle/>
          <a:p>
            <a:r>
              <a:rPr lang="en-CA" sz="3200" dirty="0">
                <a:latin typeface="Dubai Medium" panose="020B0603030403030204" pitchFamily="34" charset="-78"/>
                <a:cs typeface="Dubai Medium" panose="020B0603030403030204" pitchFamily="34" charset="-78"/>
              </a:rPr>
              <a:t>Reaction time is important but so is is entry technique (angle of entry, depth, etc.)</a:t>
            </a:r>
          </a:p>
        </p:txBody>
      </p:sp>
      <p:pic>
        <p:nvPicPr>
          <p:cNvPr id="5" name="Picture 4">
            <a:extLst>
              <a:ext uri="{FF2B5EF4-FFF2-40B4-BE49-F238E27FC236}">
                <a16:creationId xmlns:a16="http://schemas.microsoft.com/office/drawing/2014/main" id="{30F4A3EF-122C-47BB-B763-CF7699D4C10C}"/>
              </a:ext>
            </a:extLst>
          </p:cNvPr>
          <p:cNvPicPr>
            <a:picLocks noChangeAspect="1"/>
          </p:cNvPicPr>
          <p:nvPr/>
        </p:nvPicPr>
        <p:blipFill>
          <a:blip r:embed="rId2"/>
          <a:stretch>
            <a:fillRect/>
          </a:stretch>
        </p:blipFill>
        <p:spPr>
          <a:xfrm>
            <a:off x="3021105" y="277905"/>
            <a:ext cx="8948085" cy="5033298"/>
          </a:xfrm>
          <a:prstGeom prst="rect">
            <a:avLst/>
          </a:prstGeom>
        </p:spPr>
      </p:pic>
    </p:spTree>
    <p:extLst>
      <p:ext uri="{BB962C8B-B14F-4D97-AF65-F5344CB8AC3E}">
        <p14:creationId xmlns:p14="http://schemas.microsoft.com/office/powerpoint/2010/main" val="268889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A2ED2-015D-42C6-BBD5-DE9BDABA8067}"/>
              </a:ext>
            </a:extLst>
          </p:cNvPr>
          <p:cNvSpPr>
            <a:spLocks noGrp="1"/>
          </p:cNvSpPr>
          <p:nvPr>
            <p:ph type="sldNum" idx="12"/>
          </p:nvPr>
        </p:nvSpPr>
        <p:spPr/>
        <p:txBody>
          <a:bodyPr/>
          <a:lstStyle/>
          <a:p>
            <a:fld id="{00000000-1234-1234-1234-123412341234}" type="slidenum">
              <a:rPr lang="en" smtClean="0"/>
              <a:pPr/>
              <a:t>16</a:t>
            </a:fld>
            <a:endParaRPr lang="en"/>
          </a:p>
        </p:txBody>
      </p:sp>
      <p:sp>
        <p:nvSpPr>
          <p:cNvPr id="3" name="Footer Placeholder 2">
            <a:extLst>
              <a:ext uri="{FF2B5EF4-FFF2-40B4-BE49-F238E27FC236}">
                <a16:creationId xmlns:a16="http://schemas.microsoft.com/office/drawing/2014/main" id="{19C2E5F2-BC22-49EA-A0C0-791E08417427}"/>
              </a:ext>
            </a:extLst>
          </p:cNvPr>
          <p:cNvSpPr>
            <a:spLocks noGrp="1"/>
          </p:cNvSpPr>
          <p:nvPr>
            <p:ph type="ftr" sz="quarter" idx="13"/>
          </p:nvPr>
        </p:nvSpPr>
        <p:spPr>
          <a:xfrm>
            <a:off x="0" y="6579326"/>
            <a:ext cx="4114800" cy="261309"/>
          </a:xfrm>
        </p:spPr>
        <p:txBody>
          <a:bodyPr/>
          <a:lstStyle/>
          <a:p>
            <a:r>
              <a:rPr lang="en-CA" dirty="0"/>
              <a:t>OAPT 2019 G. Macdonald</a:t>
            </a:r>
          </a:p>
        </p:txBody>
      </p:sp>
      <p:sp>
        <p:nvSpPr>
          <p:cNvPr id="7" name="TextBox 6">
            <a:extLst>
              <a:ext uri="{FF2B5EF4-FFF2-40B4-BE49-F238E27FC236}">
                <a16:creationId xmlns:a16="http://schemas.microsoft.com/office/drawing/2014/main" id="{8D77E88F-BB7E-4851-900D-F7527CD0076A}"/>
              </a:ext>
            </a:extLst>
          </p:cNvPr>
          <p:cNvSpPr txBox="1"/>
          <p:nvPr/>
        </p:nvSpPr>
        <p:spPr>
          <a:xfrm>
            <a:off x="3254189" y="107577"/>
            <a:ext cx="7530351" cy="1754326"/>
          </a:xfrm>
          <a:prstGeom prst="rect">
            <a:avLst/>
          </a:prstGeom>
          <a:noFill/>
        </p:spPr>
        <p:txBody>
          <a:bodyPr wrap="square" rtlCol="0">
            <a:spAutoFit/>
          </a:bodyPr>
          <a:lstStyle/>
          <a:p>
            <a:r>
              <a:rPr lang="en-CA" sz="3600" b="1" dirty="0">
                <a:latin typeface="Dubai Medium" panose="020B0603030403030204" pitchFamily="34" charset="-78"/>
                <a:cs typeface="Dubai Medium" panose="020B0603030403030204" pitchFamily="34" charset="-78"/>
              </a:rPr>
              <a:t>0.4 seconds is about as long as a baseball takes to reach home plate from the pitcher’s mound.</a:t>
            </a:r>
          </a:p>
        </p:txBody>
      </p:sp>
      <p:pic>
        <p:nvPicPr>
          <p:cNvPr id="5122" name="Picture 2" descr="https://i.stack.imgur.com/f9MCQ.jpg">
            <a:extLst>
              <a:ext uri="{FF2B5EF4-FFF2-40B4-BE49-F238E27FC236}">
                <a16:creationId xmlns:a16="http://schemas.microsoft.com/office/drawing/2014/main" id="{FC04A804-74A6-42A5-957A-15F22DCD8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60" y="1757083"/>
            <a:ext cx="9321684" cy="430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03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5B6C8-32EC-4688-9FEB-9805DDF41830}"/>
              </a:ext>
            </a:extLst>
          </p:cNvPr>
          <p:cNvSpPr>
            <a:spLocks noGrp="1"/>
          </p:cNvSpPr>
          <p:nvPr>
            <p:ph type="sldNum" idx="12"/>
          </p:nvPr>
        </p:nvSpPr>
        <p:spPr/>
        <p:txBody>
          <a:bodyPr/>
          <a:lstStyle/>
          <a:p>
            <a:fld id="{00000000-1234-1234-1234-123412341234}" type="slidenum">
              <a:rPr lang="en" smtClean="0"/>
              <a:pPr/>
              <a:t>17</a:t>
            </a:fld>
            <a:endParaRPr lang="en"/>
          </a:p>
        </p:txBody>
      </p:sp>
      <p:sp>
        <p:nvSpPr>
          <p:cNvPr id="5" name="Footer Placeholder 4">
            <a:extLst>
              <a:ext uri="{FF2B5EF4-FFF2-40B4-BE49-F238E27FC236}">
                <a16:creationId xmlns:a16="http://schemas.microsoft.com/office/drawing/2014/main" id="{851AF205-DD23-45B6-931B-CB6904712F43}"/>
              </a:ext>
            </a:extLst>
          </p:cNvPr>
          <p:cNvSpPr>
            <a:spLocks noGrp="1"/>
          </p:cNvSpPr>
          <p:nvPr>
            <p:ph type="ftr" sz="quarter" idx="13"/>
          </p:nvPr>
        </p:nvSpPr>
        <p:spPr/>
        <p:txBody>
          <a:bodyPr/>
          <a:lstStyle/>
          <a:p>
            <a:r>
              <a:rPr lang="en-CA" dirty="0"/>
              <a:t>OAPT 2019 G. Macdonald</a:t>
            </a:r>
          </a:p>
        </p:txBody>
      </p:sp>
      <p:pic>
        <p:nvPicPr>
          <p:cNvPr id="7" name="Picture 6">
            <a:extLst>
              <a:ext uri="{FF2B5EF4-FFF2-40B4-BE49-F238E27FC236}">
                <a16:creationId xmlns:a16="http://schemas.microsoft.com/office/drawing/2014/main" id="{B7F36E20-2EF8-4E88-9609-CCEE6AD6C7F5}"/>
              </a:ext>
            </a:extLst>
          </p:cNvPr>
          <p:cNvPicPr>
            <a:picLocks noChangeAspect="1"/>
          </p:cNvPicPr>
          <p:nvPr/>
        </p:nvPicPr>
        <p:blipFill>
          <a:blip r:embed="rId2"/>
          <a:stretch>
            <a:fillRect/>
          </a:stretch>
        </p:blipFill>
        <p:spPr>
          <a:xfrm>
            <a:off x="5165596" y="570155"/>
            <a:ext cx="6745404" cy="4681353"/>
          </a:xfrm>
          <a:prstGeom prst="rect">
            <a:avLst/>
          </a:prstGeom>
        </p:spPr>
      </p:pic>
      <p:sp>
        <p:nvSpPr>
          <p:cNvPr id="8" name="TextBox 7">
            <a:extLst>
              <a:ext uri="{FF2B5EF4-FFF2-40B4-BE49-F238E27FC236}">
                <a16:creationId xmlns:a16="http://schemas.microsoft.com/office/drawing/2014/main" id="{8269BC1E-BE59-4F8C-A7E2-2F6C7DA8340D}"/>
              </a:ext>
            </a:extLst>
          </p:cNvPr>
          <p:cNvSpPr txBox="1"/>
          <p:nvPr/>
        </p:nvSpPr>
        <p:spPr>
          <a:xfrm>
            <a:off x="279699" y="1387736"/>
            <a:ext cx="4485939" cy="4154984"/>
          </a:xfrm>
          <a:prstGeom prst="rect">
            <a:avLst/>
          </a:prstGeom>
          <a:noFill/>
        </p:spPr>
        <p:txBody>
          <a:bodyPr wrap="square" rtlCol="0">
            <a:spAutoFit/>
          </a:bodyPr>
          <a:lstStyle/>
          <a:p>
            <a:r>
              <a:rPr lang="en-CA" sz="4400" dirty="0">
                <a:latin typeface="Dubai Medium" panose="020B0603030403030204" pitchFamily="34" charset="-78"/>
                <a:cs typeface="Dubai Medium" panose="020B0603030403030204" pitchFamily="34" charset="-78"/>
              </a:rPr>
              <a:t>Many things affect our reaction time, let’s try to measure </a:t>
            </a:r>
            <a:r>
              <a:rPr lang="en-CA" sz="4400" b="1" dirty="0">
                <a:latin typeface="Dubai Medium" panose="020B0603030403030204" pitchFamily="34" charset="-78"/>
                <a:cs typeface="Dubai Medium" panose="020B0603030403030204" pitchFamily="34" charset="-78"/>
              </a:rPr>
              <a:t>one</a:t>
            </a:r>
            <a:r>
              <a:rPr lang="en-CA" sz="4400" dirty="0">
                <a:latin typeface="Dubai Medium" panose="020B0603030403030204" pitchFamily="34" charset="-78"/>
                <a:cs typeface="Dubai Medium" panose="020B0603030403030204" pitchFamily="34" charset="-78"/>
              </a:rPr>
              <a:t> of them as best we can…</a:t>
            </a:r>
          </a:p>
        </p:txBody>
      </p:sp>
    </p:spTree>
    <p:extLst>
      <p:ext uri="{BB962C8B-B14F-4D97-AF65-F5344CB8AC3E}">
        <p14:creationId xmlns:p14="http://schemas.microsoft.com/office/powerpoint/2010/main" val="87012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68DD8-6804-4306-B97B-7DFB2B942572}"/>
              </a:ext>
            </a:extLst>
          </p:cNvPr>
          <p:cNvSpPr>
            <a:spLocks noGrp="1"/>
          </p:cNvSpPr>
          <p:nvPr>
            <p:ph type="sldNum" idx="12"/>
          </p:nvPr>
        </p:nvSpPr>
        <p:spPr/>
        <p:txBody>
          <a:bodyPr/>
          <a:lstStyle/>
          <a:p>
            <a:fld id="{00000000-1234-1234-1234-123412341234}" type="slidenum">
              <a:rPr lang="en" smtClean="0"/>
              <a:pPr/>
              <a:t>18</a:t>
            </a:fld>
            <a:endParaRPr lang="en"/>
          </a:p>
        </p:txBody>
      </p:sp>
      <p:sp>
        <p:nvSpPr>
          <p:cNvPr id="5" name="Footer Placeholder 4">
            <a:extLst>
              <a:ext uri="{FF2B5EF4-FFF2-40B4-BE49-F238E27FC236}">
                <a16:creationId xmlns:a16="http://schemas.microsoft.com/office/drawing/2014/main" id="{70C17F62-B3AC-453E-86B2-80EBCB0FC739}"/>
              </a:ext>
            </a:extLst>
          </p:cNvPr>
          <p:cNvSpPr>
            <a:spLocks noGrp="1"/>
          </p:cNvSpPr>
          <p:nvPr>
            <p:ph type="ftr" sz="quarter" idx="13"/>
          </p:nvPr>
        </p:nvSpPr>
        <p:spPr/>
        <p:txBody>
          <a:bodyPr/>
          <a:lstStyle/>
          <a:p>
            <a:r>
              <a:rPr lang="en-CA" dirty="0"/>
              <a:t>OAPT 2019 G. Macdonald</a:t>
            </a:r>
          </a:p>
        </p:txBody>
      </p:sp>
      <p:sp>
        <p:nvSpPr>
          <p:cNvPr id="6" name="Rectangle 5">
            <a:extLst>
              <a:ext uri="{FF2B5EF4-FFF2-40B4-BE49-F238E27FC236}">
                <a16:creationId xmlns:a16="http://schemas.microsoft.com/office/drawing/2014/main" id="{7E2DA0D8-BAC3-4A2B-AF26-5880CE0C8D9B}"/>
              </a:ext>
            </a:extLst>
          </p:cNvPr>
          <p:cNvSpPr/>
          <p:nvPr/>
        </p:nvSpPr>
        <p:spPr>
          <a:xfrm>
            <a:off x="2543101" y="1052474"/>
            <a:ext cx="7257115" cy="2585323"/>
          </a:xfrm>
          <a:prstGeom prst="rect">
            <a:avLst/>
          </a:prstGeom>
          <a:noFill/>
          <a:ln w="38100">
            <a:solidFill>
              <a:schemeClr val="accent1">
                <a:lumMod val="60000"/>
                <a:lumOff val="40000"/>
              </a:schemeClr>
            </a:solid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Measuring the Speed of a Nerve Signal: Low Tech Version</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TextBox 6">
            <a:extLst>
              <a:ext uri="{FF2B5EF4-FFF2-40B4-BE49-F238E27FC236}">
                <a16:creationId xmlns:a16="http://schemas.microsoft.com/office/drawing/2014/main" id="{C056DACB-D38B-4D5F-BBDC-ED1F93E0DE98}"/>
              </a:ext>
            </a:extLst>
          </p:cNvPr>
          <p:cNvSpPr txBox="1"/>
          <p:nvPr/>
        </p:nvSpPr>
        <p:spPr>
          <a:xfrm>
            <a:off x="1441525" y="4074840"/>
            <a:ext cx="10413402" cy="1384995"/>
          </a:xfrm>
          <a:prstGeom prst="rect">
            <a:avLst/>
          </a:prstGeom>
          <a:noFill/>
        </p:spPr>
        <p:txBody>
          <a:bodyPr wrap="square" rtlCol="0">
            <a:spAutoFit/>
          </a:bodyPr>
          <a:lstStyle/>
          <a:p>
            <a:r>
              <a:rPr lang="en-CA" sz="2800" dirty="0"/>
              <a:t>(With much thanks to Dr. </a:t>
            </a:r>
            <a:r>
              <a:rPr lang="en-CA" sz="2800" dirty="0" err="1"/>
              <a:t>Deda</a:t>
            </a:r>
            <a:r>
              <a:rPr lang="en-CA" sz="2800" dirty="0"/>
              <a:t> Gillespie and Dr. Dan </a:t>
            </a:r>
            <a:r>
              <a:rPr lang="en-CA" sz="2800" dirty="0" err="1"/>
              <a:t>Goldreich</a:t>
            </a:r>
            <a:r>
              <a:rPr lang="en-CA" sz="2800" dirty="0"/>
              <a:t>, McMaster University who presented on the topic at the OAPT Conference 2011 and 2012 and provided this method)</a:t>
            </a:r>
          </a:p>
        </p:txBody>
      </p:sp>
    </p:spTree>
    <p:extLst>
      <p:ext uri="{BB962C8B-B14F-4D97-AF65-F5344CB8AC3E}">
        <p14:creationId xmlns:p14="http://schemas.microsoft.com/office/powerpoint/2010/main" val="350540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5B6C8-32EC-4688-9FEB-9805DDF41830}"/>
              </a:ext>
            </a:extLst>
          </p:cNvPr>
          <p:cNvSpPr>
            <a:spLocks noGrp="1"/>
          </p:cNvSpPr>
          <p:nvPr>
            <p:ph type="sldNum" idx="12"/>
          </p:nvPr>
        </p:nvSpPr>
        <p:spPr/>
        <p:txBody>
          <a:bodyPr/>
          <a:lstStyle/>
          <a:p>
            <a:fld id="{00000000-1234-1234-1234-123412341234}" type="slidenum">
              <a:rPr lang="en" smtClean="0"/>
              <a:pPr/>
              <a:t>19</a:t>
            </a:fld>
            <a:endParaRPr lang="en"/>
          </a:p>
        </p:txBody>
      </p:sp>
      <p:sp>
        <p:nvSpPr>
          <p:cNvPr id="5" name="Footer Placeholder 4">
            <a:extLst>
              <a:ext uri="{FF2B5EF4-FFF2-40B4-BE49-F238E27FC236}">
                <a16:creationId xmlns:a16="http://schemas.microsoft.com/office/drawing/2014/main" id="{851AF205-DD23-45B6-931B-CB6904712F43}"/>
              </a:ext>
            </a:extLst>
          </p:cNvPr>
          <p:cNvSpPr>
            <a:spLocks noGrp="1"/>
          </p:cNvSpPr>
          <p:nvPr>
            <p:ph type="ftr" sz="quarter" idx="13"/>
          </p:nvPr>
        </p:nvSpPr>
        <p:spPr/>
        <p:txBody>
          <a:bodyPr/>
          <a:lstStyle/>
          <a:p>
            <a:r>
              <a:rPr lang="en-CA" dirty="0"/>
              <a:t>OAPT 2019 G. Macdonald</a:t>
            </a:r>
          </a:p>
        </p:txBody>
      </p:sp>
      <p:sp>
        <p:nvSpPr>
          <p:cNvPr id="2" name="TextBox 1">
            <a:extLst>
              <a:ext uri="{FF2B5EF4-FFF2-40B4-BE49-F238E27FC236}">
                <a16:creationId xmlns:a16="http://schemas.microsoft.com/office/drawing/2014/main" id="{AFAA2638-15C8-4FAD-A526-CD3045220BEC}"/>
              </a:ext>
            </a:extLst>
          </p:cNvPr>
          <p:cNvSpPr txBox="1"/>
          <p:nvPr/>
        </p:nvSpPr>
        <p:spPr>
          <a:xfrm>
            <a:off x="3129010" y="193638"/>
            <a:ext cx="2202847" cy="707886"/>
          </a:xfrm>
          <a:prstGeom prst="rect">
            <a:avLst/>
          </a:prstGeom>
          <a:noFill/>
        </p:spPr>
        <p:txBody>
          <a:bodyPr wrap="none" rtlCol="0">
            <a:spAutoFit/>
          </a:bodyPr>
          <a:lstStyle/>
          <a:p>
            <a:r>
              <a:rPr lang="en-CA" sz="4000" u="sng" dirty="0">
                <a:latin typeface="Dubai Medium" panose="020B0603030403030204" pitchFamily="34" charset="-78"/>
                <a:cs typeface="Dubai Medium" panose="020B0603030403030204" pitchFamily="34" charset="-78"/>
              </a:rPr>
              <a:t>Part One:</a:t>
            </a:r>
          </a:p>
        </p:txBody>
      </p:sp>
      <p:sp>
        <p:nvSpPr>
          <p:cNvPr id="3" name="TextBox 2">
            <a:extLst>
              <a:ext uri="{FF2B5EF4-FFF2-40B4-BE49-F238E27FC236}">
                <a16:creationId xmlns:a16="http://schemas.microsoft.com/office/drawing/2014/main" id="{1F72A771-A004-4306-820F-24C0ACF28DE0}"/>
              </a:ext>
            </a:extLst>
          </p:cNvPr>
          <p:cNvSpPr txBox="1"/>
          <p:nvPr/>
        </p:nvSpPr>
        <p:spPr>
          <a:xfrm>
            <a:off x="547174" y="978946"/>
            <a:ext cx="10920477" cy="5047536"/>
          </a:xfrm>
          <a:prstGeom prst="rect">
            <a:avLst/>
          </a:prstGeom>
          <a:noFill/>
        </p:spPr>
        <p:txBody>
          <a:bodyPr wrap="square" rtlCol="0">
            <a:spAutoFit/>
          </a:bodyPr>
          <a:lstStyle/>
          <a:p>
            <a:pPr marL="342900" indent="-342900">
              <a:buAutoNum type="arabicPeriod"/>
            </a:pPr>
            <a:r>
              <a:rPr lang="en-CA" sz="2800" dirty="0"/>
              <a:t>Arrange at least 10 people in a circle, facing outward, each with their right hand on the shoulder of the person beside them. One person will be the starter/timer and needs a stopwatch (in their left hand)</a:t>
            </a:r>
          </a:p>
          <a:p>
            <a:pPr marL="342900" indent="-342900">
              <a:buAutoNum type="arabicPeriod"/>
            </a:pPr>
            <a:r>
              <a:rPr lang="en-CA" sz="2800" dirty="0"/>
              <a:t>The starter begins timing and squeezes the shoulder of the person beside them. </a:t>
            </a:r>
          </a:p>
          <a:p>
            <a:pPr marL="342900" indent="-342900">
              <a:buAutoNum type="arabicPeriod"/>
            </a:pPr>
            <a:r>
              <a:rPr lang="en-CA" sz="2800" dirty="0"/>
              <a:t>Each person in the circle should squeeze the shoulder of the person beside them (gently but firmly!) when they feel their own shoulder squeezed.</a:t>
            </a:r>
          </a:p>
          <a:p>
            <a:pPr marL="342900" indent="-342900">
              <a:buAutoNum type="arabicPeriod"/>
            </a:pPr>
            <a:r>
              <a:rPr lang="en-CA" sz="2800" dirty="0"/>
              <a:t>The starter stops timing when they feel their shoulder squeezed.</a:t>
            </a:r>
          </a:p>
          <a:p>
            <a:pPr marL="342900" indent="-342900">
              <a:buAutoNum type="arabicPeriod"/>
            </a:pPr>
            <a:r>
              <a:rPr lang="en-CA" sz="2800" dirty="0"/>
              <a:t>Repeat the procedure a several times to establish a ‘fastest time’.</a:t>
            </a:r>
          </a:p>
          <a:p>
            <a:pPr marL="342900" indent="-342900">
              <a:buAutoNum type="arabicPeriod"/>
            </a:pPr>
            <a:endParaRPr lang="en-CA" dirty="0"/>
          </a:p>
        </p:txBody>
      </p:sp>
    </p:spTree>
    <p:extLst>
      <p:ext uri="{BB962C8B-B14F-4D97-AF65-F5344CB8AC3E}">
        <p14:creationId xmlns:p14="http://schemas.microsoft.com/office/powerpoint/2010/main" val="105231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6DA80-5EE6-49F9-AA3B-4E85B8E1C745}"/>
              </a:ext>
            </a:extLst>
          </p:cNvPr>
          <p:cNvSpPr>
            <a:spLocks noGrp="1"/>
          </p:cNvSpPr>
          <p:nvPr>
            <p:ph type="title"/>
          </p:nvPr>
        </p:nvSpPr>
        <p:spPr/>
        <p:txBody>
          <a:bodyPr/>
          <a:lstStyle/>
          <a:p>
            <a:r>
              <a:rPr lang="en-CA" sz="3600" dirty="0">
                <a:latin typeface="Roboto" pitchFamily="2" charset="0"/>
                <a:ea typeface="Roboto" pitchFamily="2" charset="0"/>
              </a:rPr>
              <a:t>Examining Reaction Times – Where Can It Take Us?</a:t>
            </a:r>
          </a:p>
        </p:txBody>
      </p:sp>
      <p:sp>
        <p:nvSpPr>
          <p:cNvPr id="5" name="Text Placeholder 4">
            <a:extLst>
              <a:ext uri="{FF2B5EF4-FFF2-40B4-BE49-F238E27FC236}">
                <a16:creationId xmlns:a16="http://schemas.microsoft.com/office/drawing/2014/main" id="{23F7B4AF-A932-43B6-B141-4D3E051A00FE}"/>
              </a:ext>
            </a:extLst>
          </p:cNvPr>
          <p:cNvSpPr>
            <a:spLocks noGrp="1"/>
          </p:cNvSpPr>
          <p:nvPr>
            <p:ph type="body" idx="1"/>
          </p:nvPr>
        </p:nvSpPr>
        <p:spPr>
          <a:xfrm>
            <a:off x="628499" y="2328234"/>
            <a:ext cx="10262658" cy="3632400"/>
          </a:xfrm>
        </p:spPr>
        <p:txBody>
          <a:bodyPr/>
          <a:lstStyle/>
          <a:p>
            <a:pPr marL="457200" indent="-457200">
              <a:buFont typeface="Wingdings" panose="05000000000000000000" pitchFamily="2" charset="2"/>
              <a:buChar char="§"/>
            </a:pPr>
            <a:r>
              <a:rPr lang="en-CA" sz="3200" b="1" dirty="0"/>
              <a:t>Kinematics to measure reaction times</a:t>
            </a:r>
          </a:p>
          <a:p>
            <a:pPr marL="457200" indent="-457200">
              <a:buFont typeface="Wingdings" panose="05000000000000000000" pitchFamily="2" charset="2"/>
              <a:buChar char="§"/>
            </a:pPr>
            <a:r>
              <a:rPr lang="en-CA" sz="3200" b="1" dirty="0"/>
              <a:t>Kinematics to measure how fast nerve signals travel</a:t>
            </a:r>
          </a:p>
          <a:p>
            <a:pPr marL="457200" indent="-457200">
              <a:buFont typeface="Wingdings" panose="05000000000000000000" pitchFamily="2" charset="2"/>
              <a:buChar char="§"/>
            </a:pPr>
            <a:r>
              <a:rPr lang="en-CA" sz="3200" b="1" dirty="0"/>
              <a:t>Biophysics (electrical impulses) to explain how nerves work</a:t>
            </a:r>
          </a:p>
          <a:p>
            <a:pPr marL="457200" indent="-457200">
              <a:buFont typeface="Wingdings" panose="05000000000000000000" pitchFamily="2" charset="2"/>
              <a:buChar char="§"/>
            </a:pPr>
            <a:r>
              <a:rPr lang="en-CA" sz="3200" b="1" dirty="0"/>
              <a:t>And some ‘deep thinking’ about perception of time in general!</a:t>
            </a:r>
          </a:p>
        </p:txBody>
      </p:sp>
      <p:sp>
        <p:nvSpPr>
          <p:cNvPr id="9" name="Slide Number Placeholder 8">
            <a:extLst>
              <a:ext uri="{FF2B5EF4-FFF2-40B4-BE49-F238E27FC236}">
                <a16:creationId xmlns:a16="http://schemas.microsoft.com/office/drawing/2014/main" id="{AD045B0C-37A2-4598-9D80-13C227C20E1C}"/>
              </a:ext>
            </a:extLst>
          </p:cNvPr>
          <p:cNvSpPr>
            <a:spLocks noGrp="1"/>
          </p:cNvSpPr>
          <p:nvPr>
            <p:ph type="sldNum" idx="12"/>
          </p:nvPr>
        </p:nvSpPr>
        <p:spPr/>
        <p:txBody>
          <a:bodyPr/>
          <a:lstStyle/>
          <a:p>
            <a:fld id="{00000000-1234-1234-1234-123412341234}" type="slidenum">
              <a:rPr lang="en" smtClean="0"/>
              <a:pPr/>
              <a:t>2</a:t>
            </a:fld>
            <a:endParaRPr lang="en"/>
          </a:p>
        </p:txBody>
      </p:sp>
      <p:sp>
        <p:nvSpPr>
          <p:cNvPr id="2" name="Footer Placeholder 1">
            <a:extLst>
              <a:ext uri="{FF2B5EF4-FFF2-40B4-BE49-F238E27FC236}">
                <a16:creationId xmlns:a16="http://schemas.microsoft.com/office/drawing/2014/main" id="{71C3115D-2912-4044-A1FD-914E05923AFF}"/>
              </a:ext>
            </a:extLst>
          </p:cNvPr>
          <p:cNvSpPr>
            <a:spLocks noGrp="1"/>
          </p:cNvSpPr>
          <p:nvPr>
            <p:ph type="ftr" sz="quarter" idx="13"/>
          </p:nvPr>
        </p:nvSpPr>
        <p:spPr/>
        <p:txBody>
          <a:bodyPr/>
          <a:lstStyle/>
          <a:p>
            <a:r>
              <a:rPr lang="en-CA" dirty="0"/>
              <a:t>OAPT 2019 G. Macdonald</a:t>
            </a:r>
          </a:p>
        </p:txBody>
      </p:sp>
    </p:spTree>
    <p:extLst>
      <p:ext uri="{BB962C8B-B14F-4D97-AF65-F5344CB8AC3E}">
        <p14:creationId xmlns:p14="http://schemas.microsoft.com/office/powerpoint/2010/main" val="16686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5B6C8-32EC-4688-9FEB-9805DDF41830}"/>
              </a:ext>
            </a:extLst>
          </p:cNvPr>
          <p:cNvSpPr>
            <a:spLocks noGrp="1"/>
          </p:cNvSpPr>
          <p:nvPr>
            <p:ph type="sldNum" idx="12"/>
          </p:nvPr>
        </p:nvSpPr>
        <p:spPr/>
        <p:txBody>
          <a:bodyPr/>
          <a:lstStyle/>
          <a:p>
            <a:fld id="{00000000-1234-1234-1234-123412341234}" type="slidenum">
              <a:rPr lang="en" smtClean="0"/>
              <a:pPr/>
              <a:t>20</a:t>
            </a:fld>
            <a:endParaRPr lang="en"/>
          </a:p>
        </p:txBody>
      </p:sp>
      <p:sp>
        <p:nvSpPr>
          <p:cNvPr id="5" name="Footer Placeholder 4">
            <a:extLst>
              <a:ext uri="{FF2B5EF4-FFF2-40B4-BE49-F238E27FC236}">
                <a16:creationId xmlns:a16="http://schemas.microsoft.com/office/drawing/2014/main" id="{851AF205-DD23-45B6-931B-CB6904712F43}"/>
              </a:ext>
            </a:extLst>
          </p:cNvPr>
          <p:cNvSpPr>
            <a:spLocks noGrp="1"/>
          </p:cNvSpPr>
          <p:nvPr>
            <p:ph type="ftr" sz="quarter" idx="13"/>
          </p:nvPr>
        </p:nvSpPr>
        <p:spPr/>
        <p:txBody>
          <a:bodyPr/>
          <a:lstStyle/>
          <a:p>
            <a:r>
              <a:rPr lang="en-CA" dirty="0"/>
              <a:t>OAPT 2019 G. Macdonald</a:t>
            </a:r>
          </a:p>
        </p:txBody>
      </p:sp>
      <p:sp>
        <p:nvSpPr>
          <p:cNvPr id="2" name="TextBox 1">
            <a:extLst>
              <a:ext uri="{FF2B5EF4-FFF2-40B4-BE49-F238E27FC236}">
                <a16:creationId xmlns:a16="http://schemas.microsoft.com/office/drawing/2014/main" id="{AFAA2638-15C8-4FAD-A526-CD3045220BEC}"/>
              </a:ext>
            </a:extLst>
          </p:cNvPr>
          <p:cNvSpPr txBox="1"/>
          <p:nvPr/>
        </p:nvSpPr>
        <p:spPr>
          <a:xfrm>
            <a:off x="3129010" y="193638"/>
            <a:ext cx="2233304" cy="707886"/>
          </a:xfrm>
          <a:prstGeom prst="rect">
            <a:avLst/>
          </a:prstGeom>
          <a:noFill/>
        </p:spPr>
        <p:txBody>
          <a:bodyPr wrap="none" rtlCol="0">
            <a:spAutoFit/>
          </a:bodyPr>
          <a:lstStyle/>
          <a:p>
            <a:r>
              <a:rPr lang="en-CA" sz="4000" u="sng" dirty="0">
                <a:latin typeface="Dubai Medium" panose="020B0603030403030204" pitchFamily="34" charset="-78"/>
                <a:cs typeface="Dubai Medium" panose="020B0603030403030204" pitchFamily="34" charset="-78"/>
              </a:rPr>
              <a:t>Part Two:</a:t>
            </a:r>
          </a:p>
        </p:txBody>
      </p:sp>
      <p:sp>
        <p:nvSpPr>
          <p:cNvPr id="3" name="TextBox 2">
            <a:extLst>
              <a:ext uri="{FF2B5EF4-FFF2-40B4-BE49-F238E27FC236}">
                <a16:creationId xmlns:a16="http://schemas.microsoft.com/office/drawing/2014/main" id="{1F72A771-A004-4306-820F-24C0ACF28DE0}"/>
              </a:ext>
            </a:extLst>
          </p:cNvPr>
          <p:cNvSpPr txBox="1"/>
          <p:nvPr/>
        </p:nvSpPr>
        <p:spPr>
          <a:xfrm>
            <a:off x="719297" y="1437553"/>
            <a:ext cx="10920477" cy="2062103"/>
          </a:xfrm>
          <a:prstGeom prst="rect">
            <a:avLst/>
          </a:prstGeom>
          <a:noFill/>
        </p:spPr>
        <p:txBody>
          <a:bodyPr wrap="square" rtlCol="0">
            <a:spAutoFit/>
          </a:bodyPr>
          <a:lstStyle/>
          <a:p>
            <a:r>
              <a:rPr lang="en-CA" sz="3200" dirty="0"/>
              <a:t>Same arrangement, but this time each person needs to squeeze the </a:t>
            </a:r>
            <a:r>
              <a:rPr lang="en-CA" sz="3200" b="1" u="sng" dirty="0"/>
              <a:t>ankle</a:t>
            </a:r>
            <a:r>
              <a:rPr lang="en-CA" sz="3200" dirty="0"/>
              <a:t> of their neighbour.</a:t>
            </a:r>
          </a:p>
          <a:p>
            <a:endParaRPr lang="en-CA" sz="3200" dirty="0"/>
          </a:p>
          <a:p>
            <a:r>
              <a:rPr lang="en-CA" sz="3200" dirty="0"/>
              <a:t>Record the ‘fastest time’ after several trials.</a:t>
            </a:r>
            <a:endParaRPr lang="en-CA" sz="2800" dirty="0"/>
          </a:p>
        </p:txBody>
      </p:sp>
    </p:spTree>
    <p:extLst>
      <p:ext uri="{BB962C8B-B14F-4D97-AF65-F5344CB8AC3E}">
        <p14:creationId xmlns:p14="http://schemas.microsoft.com/office/powerpoint/2010/main" val="367640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68DD8-6804-4306-B97B-7DFB2B942572}"/>
              </a:ext>
            </a:extLst>
          </p:cNvPr>
          <p:cNvSpPr>
            <a:spLocks noGrp="1"/>
          </p:cNvSpPr>
          <p:nvPr>
            <p:ph type="sldNum" idx="12"/>
          </p:nvPr>
        </p:nvSpPr>
        <p:spPr/>
        <p:txBody>
          <a:bodyPr/>
          <a:lstStyle/>
          <a:p>
            <a:fld id="{00000000-1234-1234-1234-123412341234}" type="slidenum">
              <a:rPr lang="en" smtClean="0"/>
              <a:pPr/>
              <a:t>21</a:t>
            </a:fld>
            <a:endParaRPr lang="en"/>
          </a:p>
        </p:txBody>
      </p:sp>
      <p:sp>
        <p:nvSpPr>
          <p:cNvPr id="5" name="Footer Placeholder 4">
            <a:extLst>
              <a:ext uri="{FF2B5EF4-FFF2-40B4-BE49-F238E27FC236}">
                <a16:creationId xmlns:a16="http://schemas.microsoft.com/office/drawing/2014/main" id="{70C17F62-B3AC-453E-86B2-80EBCB0FC739}"/>
              </a:ext>
            </a:extLst>
          </p:cNvPr>
          <p:cNvSpPr>
            <a:spLocks noGrp="1"/>
          </p:cNvSpPr>
          <p:nvPr>
            <p:ph type="ftr" sz="quarter" idx="13"/>
          </p:nvPr>
        </p:nvSpPr>
        <p:spPr/>
        <p:txBody>
          <a:bodyPr/>
          <a:lstStyle/>
          <a:p>
            <a:r>
              <a:rPr lang="en-CA" dirty="0"/>
              <a:t>OAPT 2019 G. Macdonald</a:t>
            </a:r>
          </a:p>
        </p:txBody>
      </p:sp>
      <p:sp>
        <p:nvSpPr>
          <p:cNvPr id="2" name="TextBox 1">
            <a:extLst>
              <a:ext uri="{FF2B5EF4-FFF2-40B4-BE49-F238E27FC236}">
                <a16:creationId xmlns:a16="http://schemas.microsoft.com/office/drawing/2014/main" id="{1E15F371-68DF-44B2-AE25-97D7EFC34F7F}"/>
              </a:ext>
            </a:extLst>
          </p:cNvPr>
          <p:cNvSpPr txBox="1"/>
          <p:nvPr/>
        </p:nvSpPr>
        <p:spPr>
          <a:xfrm>
            <a:off x="3205779" y="247425"/>
            <a:ext cx="8143539" cy="1754326"/>
          </a:xfrm>
          <a:prstGeom prst="rect">
            <a:avLst/>
          </a:prstGeom>
          <a:noFill/>
          <a:ln w="38100">
            <a:solidFill>
              <a:srgbClr val="FFC000"/>
            </a:solidFill>
            <a:prstDash val="dash"/>
          </a:ln>
        </p:spPr>
        <p:txBody>
          <a:bodyPr wrap="square" rtlCol="0">
            <a:spAutoFit/>
          </a:bodyPr>
          <a:lstStyle/>
          <a:p>
            <a:r>
              <a:rPr lang="en-CA" sz="3600" b="1" dirty="0">
                <a:latin typeface="Dubai Medium" panose="020B0603030403030204" pitchFamily="34" charset="-78"/>
                <a:cs typeface="Dubai Medium" panose="020B0603030403030204" pitchFamily="34" charset="-78"/>
              </a:rPr>
              <a:t>The difference in times between Part One and Two results from the nerve signal having to travel further. </a:t>
            </a:r>
          </a:p>
        </p:txBody>
      </p:sp>
      <p:sp>
        <p:nvSpPr>
          <p:cNvPr id="3" name="Rectangle 2">
            <a:extLst>
              <a:ext uri="{FF2B5EF4-FFF2-40B4-BE49-F238E27FC236}">
                <a16:creationId xmlns:a16="http://schemas.microsoft.com/office/drawing/2014/main" id="{E4F9CE53-E561-4A7A-BC09-A255AECBFDDA}"/>
              </a:ext>
            </a:extLst>
          </p:cNvPr>
          <p:cNvSpPr/>
          <p:nvPr/>
        </p:nvSpPr>
        <p:spPr>
          <a:xfrm>
            <a:off x="4298561" y="2211686"/>
            <a:ext cx="5146653" cy="646331"/>
          </a:xfrm>
          <a:prstGeom prst="rect">
            <a:avLst/>
          </a:prstGeom>
        </p:spPr>
        <p:txBody>
          <a:bodyPr wrap="square">
            <a:spAutoFit/>
          </a:bodyPr>
          <a:lstStyle/>
          <a:p>
            <a:r>
              <a:rPr lang="en-CA" sz="3600" b="1" dirty="0">
                <a:solidFill>
                  <a:schemeClr val="accent2">
                    <a:lumMod val="75000"/>
                  </a:schemeClr>
                </a:solidFill>
                <a:latin typeface="Dubai Medium" panose="020B0603030403030204" pitchFamily="34" charset="-78"/>
                <a:cs typeface="Dubai Medium" panose="020B0603030403030204" pitchFamily="34" charset="-78"/>
              </a:rPr>
              <a:t>How much further?</a:t>
            </a:r>
          </a:p>
        </p:txBody>
      </p:sp>
      <p:sp>
        <p:nvSpPr>
          <p:cNvPr id="6" name="TextBox 5">
            <a:extLst>
              <a:ext uri="{FF2B5EF4-FFF2-40B4-BE49-F238E27FC236}">
                <a16:creationId xmlns:a16="http://schemas.microsoft.com/office/drawing/2014/main" id="{8DE20BD1-2C48-448C-B04B-2DA483B0E78D}"/>
              </a:ext>
            </a:extLst>
          </p:cNvPr>
          <p:cNvSpPr txBox="1"/>
          <p:nvPr/>
        </p:nvSpPr>
        <p:spPr>
          <a:xfrm>
            <a:off x="279700" y="2973529"/>
            <a:ext cx="3334869" cy="3108543"/>
          </a:xfrm>
          <a:prstGeom prst="rect">
            <a:avLst/>
          </a:prstGeom>
          <a:noFill/>
        </p:spPr>
        <p:txBody>
          <a:bodyPr wrap="square" rtlCol="0">
            <a:spAutoFit/>
          </a:bodyPr>
          <a:lstStyle/>
          <a:p>
            <a:r>
              <a:rPr lang="en-CA" sz="2800" u="sng" dirty="0"/>
              <a:t>More accurate, more work version:</a:t>
            </a:r>
          </a:p>
          <a:p>
            <a:endParaRPr lang="en-CA" sz="2800" dirty="0"/>
          </a:p>
          <a:p>
            <a:r>
              <a:rPr lang="en-CA" sz="2800" dirty="0"/>
              <a:t>Add up the distance from ankle to shoulder for all participants</a:t>
            </a:r>
          </a:p>
        </p:txBody>
      </p:sp>
      <p:sp>
        <p:nvSpPr>
          <p:cNvPr id="8" name="TextBox 7">
            <a:extLst>
              <a:ext uri="{FF2B5EF4-FFF2-40B4-BE49-F238E27FC236}">
                <a16:creationId xmlns:a16="http://schemas.microsoft.com/office/drawing/2014/main" id="{0F2869C2-7031-4A7B-986D-1D4D1D2B8A5A}"/>
              </a:ext>
            </a:extLst>
          </p:cNvPr>
          <p:cNvSpPr txBox="1"/>
          <p:nvPr/>
        </p:nvSpPr>
        <p:spPr>
          <a:xfrm>
            <a:off x="4609645" y="2973529"/>
            <a:ext cx="3117924" cy="3108543"/>
          </a:xfrm>
          <a:prstGeom prst="rect">
            <a:avLst/>
          </a:prstGeom>
          <a:noFill/>
        </p:spPr>
        <p:txBody>
          <a:bodyPr wrap="square" rtlCol="0">
            <a:spAutoFit/>
          </a:bodyPr>
          <a:lstStyle/>
          <a:p>
            <a:r>
              <a:rPr lang="en-CA" sz="2800" u="sng" dirty="0"/>
              <a:t>Less accurate, less work version:</a:t>
            </a:r>
          </a:p>
          <a:p>
            <a:endParaRPr lang="en-CA" sz="2800" dirty="0"/>
          </a:p>
          <a:p>
            <a:r>
              <a:rPr lang="en-CA" sz="2800" dirty="0"/>
              <a:t>Add up everyone’s height, multiply by 0.82</a:t>
            </a:r>
          </a:p>
          <a:p>
            <a:endParaRPr lang="en-CA" sz="2800" dirty="0"/>
          </a:p>
        </p:txBody>
      </p:sp>
      <p:sp>
        <p:nvSpPr>
          <p:cNvPr id="9" name="TextBox 8">
            <a:extLst>
              <a:ext uri="{FF2B5EF4-FFF2-40B4-BE49-F238E27FC236}">
                <a16:creationId xmlns:a16="http://schemas.microsoft.com/office/drawing/2014/main" id="{E6B8D5CD-DE42-401A-8AC2-C2AEE3654A54}"/>
              </a:ext>
            </a:extLst>
          </p:cNvPr>
          <p:cNvSpPr txBox="1"/>
          <p:nvPr/>
        </p:nvSpPr>
        <p:spPr>
          <a:xfrm>
            <a:off x="8373030" y="3067952"/>
            <a:ext cx="3385967" cy="2554545"/>
          </a:xfrm>
          <a:prstGeom prst="rect">
            <a:avLst/>
          </a:prstGeom>
          <a:noFill/>
        </p:spPr>
        <p:txBody>
          <a:bodyPr wrap="square" rtlCol="0">
            <a:spAutoFit/>
          </a:bodyPr>
          <a:lstStyle/>
          <a:p>
            <a:r>
              <a:rPr lang="en-CA" sz="2400" u="sng" dirty="0"/>
              <a:t>I Am Super Pressed For Time Here version:</a:t>
            </a:r>
          </a:p>
          <a:p>
            <a:endParaRPr lang="en-CA" sz="2800" dirty="0"/>
          </a:p>
          <a:p>
            <a:r>
              <a:rPr lang="en-CA" sz="2800" dirty="0"/>
              <a:t>Multiply the number of people by 1.5m</a:t>
            </a:r>
          </a:p>
          <a:p>
            <a:endParaRPr lang="en-CA" sz="2800" dirty="0"/>
          </a:p>
        </p:txBody>
      </p:sp>
      <p:cxnSp>
        <p:nvCxnSpPr>
          <p:cNvPr id="11" name="Straight Connector 10">
            <a:extLst>
              <a:ext uri="{FF2B5EF4-FFF2-40B4-BE49-F238E27FC236}">
                <a16:creationId xmlns:a16="http://schemas.microsoft.com/office/drawing/2014/main" id="{B04F3806-1FCC-4E4E-AA2F-D74E9710EC0F}"/>
              </a:ext>
            </a:extLst>
          </p:cNvPr>
          <p:cNvCxnSpPr>
            <a:cxnSpLocks/>
          </p:cNvCxnSpPr>
          <p:nvPr/>
        </p:nvCxnSpPr>
        <p:spPr>
          <a:xfrm>
            <a:off x="3964183" y="3054878"/>
            <a:ext cx="0" cy="3259861"/>
          </a:xfrm>
          <a:prstGeom prst="line">
            <a:avLst/>
          </a:prstGeom>
          <a:ln w="98425"/>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9747BD37-6136-4EA6-AB21-A838E58ED3CE}"/>
              </a:ext>
            </a:extLst>
          </p:cNvPr>
          <p:cNvCxnSpPr>
            <a:cxnSpLocks/>
          </p:cNvCxnSpPr>
          <p:nvPr/>
        </p:nvCxnSpPr>
        <p:spPr>
          <a:xfrm>
            <a:off x="8141736" y="2973529"/>
            <a:ext cx="0" cy="3259861"/>
          </a:xfrm>
          <a:prstGeom prst="line">
            <a:avLst/>
          </a:prstGeom>
          <a:ln w="9842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403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5B6C8-32EC-4688-9FEB-9805DDF41830}"/>
              </a:ext>
            </a:extLst>
          </p:cNvPr>
          <p:cNvSpPr>
            <a:spLocks noGrp="1"/>
          </p:cNvSpPr>
          <p:nvPr>
            <p:ph type="sldNum" idx="12"/>
          </p:nvPr>
        </p:nvSpPr>
        <p:spPr/>
        <p:txBody>
          <a:bodyPr/>
          <a:lstStyle/>
          <a:p>
            <a:fld id="{00000000-1234-1234-1234-123412341234}" type="slidenum">
              <a:rPr lang="en" smtClean="0"/>
              <a:pPr/>
              <a:t>22</a:t>
            </a:fld>
            <a:endParaRPr lang="en"/>
          </a:p>
        </p:txBody>
      </p:sp>
      <p:sp>
        <p:nvSpPr>
          <p:cNvPr id="5" name="Footer Placeholder 4">
            <a:extLst>
              <a:ext uri="{FF2B5EF4-FFF2-40B4-BE49-F238E27FC236}">
                <a16:creationId xmlns:a16="http://schemas.microsoft.com/office/drawing/2014/main" id="{851AF205-DD23-45B6-931B-CB6904712F43}"/>
              </a:ext>
            </a:extLst>
          </p:cNvPr>
          <p:cNvSpPr>
            <a:spLocks noGrp="1"/>
          </p:cNvSpPr>
          <p:nvPr>
            <p:ph type="ftr" sz="quarter" idx="13"/>
          </p:nvPr>
        </p:nvSpPr>
        <p:spPr/>
        <p:txBody>
          <a:bodyPr/>
          <a:lstStyle/>
          <a:p>
            <a:r>
              <a:rPr lang="en-CA" dirty="0"/>
              <a:t>OAPT 2019 G. Macdonald</a:t>
            </a:r>
          </a:p>
        </p:txBody>
      </p:sp>
      <p:sp>
        <p:nvSpPr>
          <p:cNvPr id="2" name="Rectangle 1">
            <a:extLst>
              <a:ext uri="{FF2B5EF4-FFF2-40B4-BE49-F238E27FC236}">
                <a16:creationId xmlns:a16="http://schemas.microsoft.com/office/drawing/2014/main" id="{48010E40-3797-4891-8292-9D28CAD1049F}"/>
              </a:ext>
            </a:extLst>
          </p:cNvPr>
          <p:cNvSpPr/>
          <p:nvPr/>
        </p:nvSpPr>
        <p:spPr>
          <a:xfrm>
            <a:off x="3261672" y="84285"/>
            <a:ext cx="63786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22225">
                  <a:solidFill>
                    <a:schemeClr val="accent2"/>
                  </a:solidFill>
                  <a:prstDash val="solid"/>
                </a:ln>
                <a:solidFill>
                  <a:schemeClr val="accent2">
                    <a:lumMod val="40000"/>
                    <a:lumOff val="60000"/>
                  </a:schemeClr>
                </a:solidFill>
              </a:rPr>
              <a:t>Finding The Speed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0CC7EC-8A66-4408-AA59-B53FEE06DF4F}"/>
                  </a:ext>
                </a:extLst>
              </p:cNvPr>
              <p:cNvSpPr txBox="1"/>
              <p:nvPr/>
            </p:nvSpPr>
            <p:spPr>
              <a:xfrm>
                <a:off x="905747" y="2398776"/>
                <a:ext cx="2888418" cy="16700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5400" b="0" i="1" smtClean="0">
                          <a:latin typeface="Cambria Math" panose="02040503050406030204" pitchFamily="18" charset="0"/>
                        </a:rPr>
                        <m:t>𝑣</m:t>
                      </m:r>
                      <m:r>
                        <a:rPr lang="en-CA" sz="5400" b="0" i="1" smtClean="0">
                          <a:latin typeface="Cambria Math" panose="02040503050406030204" pitchFamily="18" charset="0"/>
                        </a:rPr>
                        <m:t>=</m:t>
                      </m:r>
                      <m:f>
                        <m:fPr>
                          <m:ctrlPr>
                            <a:rPr lang="en-CA" sz="5400" b="0" i="1" smtClean="0">
                              <a:latin typeface="Cambria Math" panose="02040503050406030204" pitchFamily="18" charset="0"/>
                            </a:rPr>
                          </m:ctrlPr>
                        </m:fPr>
                        <m:num>
                          <m:r>
                            <a:rPr lang="en-CA" sz="5400" b="0" i="1" smtClean="0">
                              <a:latin typeface="Cambria Math" panose="02040503050406030204" pitchFamily="18" charset="0"/>
                              <a:ea typeface="Cambria Math" panose="02040503050406030204" pitchFamily="18" charset="0"/>
                            </a:rPr>
                            <m:t>∆</m:t>
                          </m:r>
                          <m:r>
                            <a:rPr lang="en-CA" sz="5400" b="0" i="1" smtClean="0">
                              <a:latin typeface="Cambria Math" panose="02040503050406030204" pitchFamily="18" charset="0"/>
                            </a:rPr>
                            <m:t>𝑑</m:t>
                          </m:r>
                        </m:num>
                        <m:den>
                          <m:r>
                            <a:rPr lang="en-CA" sz="5400" b="0" i="1" smtClean="0">
                              <a:latin typeface="Cambria Math" panose="02040503050406030204" pitchFamily="18" charset="0"/>
                              <a:ea typeface="Cambria Math" panose="02040503050406030204" pitchFamily="18" charset="0"/>
                            </a:rPr>
                            <m:t>∆</m:t>
                          </m:r>
                          <m:r>
                            <a:rPr lang="en-CA" sz="5400" b="0" i="1" smtClean="0">
                              <a:latin typeface="Cambria Math" panose="02040503050406030204" pitchFamily="18" charset="0"/>
                            </a:rPr>
                            <m:t>𝑡</m:t>
                          </m:r>
                        </m:den>
                      </m:f>
                    </m:oMath>
                  </m:oMathPara>
                </a14:m>
                <a:endParaRPr lang="en-CA" sz="5400" dirty="0"/>
              </a:p>
            </p:txBody>
          </p:sp>
        </mc:Choice>
        <mc:Fallback xmlns="">
          <p:sp>
            <p:nvSpPr>
              <p:cNvPr id="3" name="TextBox 2">
                <a:extLst>
                  <a:ext uri="{FF2B5EF4-FFF2-40B4-BE49-F238E27FC236}">
                    <a16:creationId xmlns:a16="http://schemas.microsoft.com/office/drawing/2014/main" id="{090CC7EC-8A66-4408-AA59-B53FEE06DF4F}"/>
                  </a:ext>
                </a:extLst>
              </p:cNvPr>
              <p:cNvSpPr txBox="1">
                <a:spLocks noRot="1" noChangeAspect="1" noMove="1" noResize="1" noEditPoints="1" noAdjustHandles="1" noChangeArrowheads="1" noChangeShapeType="1" noTextEdit="1"/>
              </p:cNvSpPr>
              <p:nvPr/>
            </p:nvSpPr>
            <p:spPr>
              <a:xfrm>
                <a:off x="905747" y="2398776"/>
                <a:ext cx="2888418" cy="1670073"/>
              </a:xfrm>
              <a:prstGeom prst="rect">
                <a:avLst/>
              </a:prstGeom>
              <a:blipFill>
                <a:blip r:embed="rId2"/>
                <a:stretch>
                  <a:fillRect/>
                </a:stretch>
              </a:blipFill>
            </p:spPr>
            <p:txBody>
              <a:bodyPr/>
              <a:lstStyle/>
              <a:p>
                <a:r>
                  <a:rPr lang="en-CA">
                    <a:noFill/>
                  </a:rPr>
                  <a:t> </a:t>
                </a:r>
              </a:p>
            </p:txBody>
          </p:sp>
        </mc:Fallback>
      </mc:AlternateContent>
      <p:sp>
        <p:nvSpPr>
          <p:cNvPr id="7" name="TextBox 6">
            <a:extLst>
              <a:ext uri="{FF2B5EF4-FFF2-40B4-BE49-F238E27FC236}">
                <a16:creationId xmlns:a16="http://schemas.microsoft.com/office/drawing/2014/main" id="{2DC6A2CE-F4FF-4B2A-BA8F-889E1DB4EA30}"/>
              </a:ext>
            </a:extLst>
          </p:cNvPr>
          <p:cNvSpPr txBox="1"/>
          <p:nvPr/>
        </p:nvSpPr>
        <p:spPr>
          <a:xfrm>
            <a:off x="5002306" y="1787263"/>
            <a:ext cx="5970494" cy="2893100"/>
          </a:xfrm>
          <a:prstGeom prst="rect">
            <a:avLst/>
          </a:prstGeom>
          <a:noFill/>
        </p:spPr>
        <p:txBody>
          <a:bodyPr wrap="square" rtlCol="0">
            <a:spAutoFit/>
          </a:bodyPr>
          <a:lstStyle/>
          <a:p>
            <a:r>
              <a:rPr lang="en-CA" sz="2800" dirty="0"/>
              <a:t>v = speed,</a:t>
            </a:r>
          </a:p>
          <a:p>
            <a:endParaRPr lang="en-CA" sz="2800" dirty="0"/>
          </a:p>
          <a:p>
            <a:r>
              <a:rPr lang="en-CA" sz="2800" dirty="0" err="1"/>
              <a:t>Δd</a:t>
            </a:r>
            <a:r>
              <a:rPr lang="en-CA" sz="2800" dirty="0"/>
              <a:t> = extra distance traveled,</a:t>
            </a:r>
          </a:p>
          <a:p>
            <a:endParaRPr lang="en-CA" sz="2800" dirty="0"/>
          </a:p>
          <a:p>
            <a:r>
              <a:rPr lang="en-CA" sz="2800" dirty="0" err="1"/>
              <a:t>Δt</a:t>
            </a:r>
            <a:r>
              <a:rPr lang="en-CA" sz="2800" dirty="0"/>
              <a:t> = difference in time between part one and two</a:t>
            </a:r>
          </a:p>
          <a:p>
            <a:endParaRPr lang="en-CA" dirty="0"/>
          </a:p>
        </p:txBody>
      </p:sp>
    </p:spTree>
    <p:extLst>
      <p:ext uri="{BB962C8B-B14F-4D97-AF65-F5344CB8AC3E}">
        <p14:creationId xmlns:p14="http://schemas.microsoft.com/office/powerpoint/2010/main" val="482313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68DD8-6804-4306-B97B-7DFB2B942572}"/>
              </a:ext>
            </a:extLst>
          </p:cNvPr>
          <p:cNvSpPr>
            <a:spLocks noGrp="1"/>
          </p:cNvSpPr>
          <p:nvPr>
            <p:ph type="sldNum" idx="12"/>
          </p:nvPr>
        </p:nvSpPr>
        <p:spPr/>
        <p:txBody>
          <a:bodyPr/>
          <a:lstStyle/>
          <a:p>
            <a:fld id="{00000000-1234-1234-1234-123412341234}" type="slidenum">
              <a:rPr lang="en" smtClean="0"/>
              <a:pPr/>
              <a:t>23</a:t>
            </a:fld>
            <a:endParaRPr lang="en"/>
          </a:p>
        </p:txBody>
      </p:sp>
      <p:sp>
        <p:nvSpPr>
          <p:cNvPr id="5" name="Footer Placeholder 4">
            <a:extLst>
              <a:ext uri="{FF2B5EF4-FFF2-40B4-BE49-F238E27FC236}">
                <a16:creationId xmlns:a16="http://schemas.microsoft.com/office/drawing/2014/main" id="{70C17F62-B3AC-453E-86B2-80EBCB0FC739}"/>
              </a:ext>
            </a:extLst>
          </p:cNvPr>
          <p:cNvSpPr>
            <a:spLocks noGrp="1"/>
          </p:cNvSpPr>
          <p:nvPr>
            <p:ph type="ftr" sz="quarter" idx="13"/>
          </p:nvPr>
        </p:nvSpPr>
        <p:spPr/>
        <p:txBody>
          <a:bodyPr/>
          <a:lstStyle/>
          <a:p>
            <a:r>
              <a:rPr lang="en-CA" dirty="0"/>
              <a:t>OAPT 2019 G. Macdonald</a:t>
            </a:r>
          </a:p>
        </p:txBody>
      </p:sp>
      <p:sp>
        <p:nvSpPr>
          <p:cNvPr id="2" name="Rectangle 1">
            <a:extLst>
              <a:ext uri="{FF2B5EF4-FFF2-40B4-BE49-F238E27FC236}">
                <a16:creationId xmlns:a16="http://schemas.microsoft.com/office/drawing/2014/main" id="{6B0B3E43-50EB-419B-80F8-58FBA03F50C5}"/>
              </a:ext>
            </a:extLst>
          </p:cNvPr>
          <p:cNvSpPr/>
          <p:nvPr/>
        </p:nvSpPr>
        <p:spPr>
          <a:xfrm>
            <a:off x="3346546" y="0"/>
            <a:ext cx="472437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Good Result?</a:t>
            </a:r>
            <a:endParaRPr lang="en-US" sz="5400" b="1" dirty="0">
              <a:ln/>
              <a:solidFill>
                <a:schemeClr val="accent4"/>
              </a:solidFill>
            </a:endParaRPr>
          </a:p>
        </p:txBody>
      </p:sp>
      <p:sp>
        <p:nvSpPr>
          <p:cNvPr id="3" name="TextBox 2">
            <a:extLst>
              <a:ext uri="{FF2B5EF4-FFF2-40B4-BE49-F238E27FC236}">
                <a16:creationId xmlns:a16="http://schemas.microsoft.com/office/drawing/2014/main" id="{FAB1B566-50F3-42D9-800B-8C4CD0C69166}"/>
              </a:ext>
            </a:extLst>
          </p:cNvPr>
          <p:cNvSpPr txBox="1"/>
          <p:nvPr/>
        </p:nvSpPr>
        <p:spPr>
          <a:xfrm>
            <a:off x="1570616" y="2194559"/>
            <a:ext cx="9767944" cy="1938992"/>
          </a:xfrm>
          <a:prstGeom prst="rect">
            <a:avLst/>
          </a:prstGeom>
          <a:noFill/>
        </p:spPr>
        <p:txBody>
          <a:bodyPr wrap="square" rtlCol="0">
            <a:spAutoFit/>
          </a:bodyPr>
          <a:lstStyle/>
          <a:p>
            <a:r>
              <a:rPr lang="en-CA" sz="4000" dirty="0"/>
              <a:t>The speed of signals in the nervous system varies from </a:t>
            </a:r>
            <a:r>
              <a:rPr lang="en-CA" sz="4000" b="1" dirty="0">
                <a:solidFill>
                  <a:srgbClr val="FF0000"/>
                </a:solidFill>
              </a:rPr>
              <a:t>0.5 m/s</a:t>
            </a:r>
            <a:r>
              <a:rPr lang="en-CA" sz="4000" dirty="0"/>
              <a:t> to </a:t>
            </a:r>
            <a:r>
              <a:rPr lang="en-CA" sz="4000" b="1" dirty="0">
                <a:solidFill>
                  <a:srgbClr val="FF0000"/>
                </a:solidFill>
              </a:rPr>
              <a:t>100 m/s</a:t>
            </a:r>
            <a:r>
              <a:rPr lang="en-CA" sz="4000" dirty="0"/>
              <a:t>, with touch signals traveling the fastest</a:t>
            </a:r>
          </a:p>
        </p:txBody>
      </p:sp>
    </p:spTree>
    <p:extLst>
      <p:ext uri="{BB962C8B-B14F-4D97-AF65-F5344CB8AC3E}">
        <p14:creationId xmlns:p14="http://schemas.microsoft.com/office/powerpoint/2010/main" val="655359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68DD8-6804-4306-B97B-7DFB2B942572}"/>
              </a:ext>
            </a:extLst>
          </p:cNvPr>
          <p:cNvSpPr>
            <a:spLocks noGrp="1"/>
          </p:cNvSpPr>
          <p:nvPr>
            <p:ph type="sldNum" idx="12"/>
          </p:nvPr>
        </p:nvSpPr>
        <p:spPr/>
        <p:txBody>
          <a:bodyPr/>
          <a:lstStyle/>
          <a:p>
            <a:fld id="{00000000-1234-1234-1234-123412341234}" type="slidenum">
              <a:rPr lang="en" smtClean="0"/>
              <a:pPr/>
              <a:t>24</a:t>
            </a:fld>
            <a:endParaRPr lang="en"/>
          </a:p>
        </p:txBody>
      </p:sp>
      <p:sp>
        <p:nvSpPr>
          <p:cNvPr id="5" name="Footer Placeholder 4">
            <a:extLst>
              <a:ext uri="{FF2B5EF4-FFF2-40B4-BE49-F238E27FC236}">
                <a16:creationId xmlns:a16="http://schemas.microsoft.com/office/drawing/2014/main" id="{70C17F62-B3AC-453E-86B2-80EBCB0FC739}"/>
              </a:ext>
            </a:extLst>
          </p:cNvPr>
          <p:cNvSpPr>
            <a:spLocks noGrp="1"/>
          </p:cNvSpPr>
          <p:nvPr>
            <p:ph type="ftr" sz="quarter" idx="13"/>
          </p:nvPr>
        </p:nvSpPr>
        <p:spPr/>
        <p:txBody>
          <a:bodyPr/>
          <a:lstStyle/>
          <a:p>
            <a:r>
              <a:rPr lang="en-CA" dirty="0"/>
              <a:t>OAPT 2019 G. Macdonald</a:t>
            </a:r>
          </a:p>
        </p:txBody>
      </p:sp>
      <p:pic>
        <p:nvPicPr>
          <p:cNvPr id="6146" name="Picture 2" descr="https://cnmbinteractiv.files.wordpress.com/2013/04/2955_g.jpg">
            <a:extLst>
              <a:ext uri="{FF2B5EF4-FFF2-40B4-BE49-F238E27FC236}">
                <a16:creationId xmlns:a16="http://schemas.microsoft.com/office/drawing/2014/main" id="{A27AA015-8739-48B2-A51D-DBCF47FF5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248" y="2133502"/>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8586F84-A75E-4C54-8E7A-F3458CE20BA7}"/>
              </a:ext>
            </a:extLst>
          </p:cNvPr>
          <p:cNvSpPr/>
          <p:nvPr/>
        </p:nvSpPr>
        <p:spPr>
          <a:xfrm>
            <a:off x="2916162" y="0"/>
            <a:ext cx="9024825" cy="1754326"/>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We need Neuroscience to explain what’s going on here</a:t>
            </a:r>
          </a:p>
        </p:txBody>
      </p:sp>
    </p:spTree>
    <p:extLst>
      <p:ext uri="{BB962C8B-B14F-4D97-AF65-F5344CB8AC3E}">
        <p14:creationId xmlns:p14="http://schemas.microsoft.com/office/powerpoint/2010/main" val="113410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644EA-D82F-437A-9E8E-047A4AF286A6}"/>
              </a:ext>
            </a:extLst>
          </p:cNvPr>
          <p:cNvSpPr>
            <a:spLocks noGrp="1"/>
          </p:cNvSpPr>
          <p:nvPr>
            <p:ph type="ctrTitle"/>
          </p:nvPr>
        </p:nvSpPr>
        <p:spPr/>
        <p:txBody>
          <a:bodyPr/>
          <a:lstStyle/>
          <a:p>
            <a:r>
              <a:rPr lang="en-CA" dirty="0"/>
              <a:t>Biophysics Time</a:t>
            </a:r>
          </a:p>
        </p:txBody>
      </p:sp>
      <p:sp>
        <p:nvSpPr>
          <p:cNvPr id="4" name="Slide Number Placeholder 3">
            <a:extLst>
              <a:ext uri="{FF2B5EF4-FFF2-40B4-BE49-F238E27FC236}">
                <a16:creationId xmlns:a16="http://schemas.microsoft.com/office/drawing/2014/main" id="{55D5B6C8-32EC-4688-9FEB-9805DDF41830}"/>
              </a:ext>
            </a:extLst>
          </p:cNvPr>
          <p:cNvSpPr>
            <a:spLocks noGrp="1"/>
          </p:cNvSpPr>
          <p:nvPr>
            <p:ph type="sldNum" idx="10"/>
          </p:nvPr>
        </p:nvSpPr>
        <p:spPr>
          <a:xfrm>
            <a:off x="9942180" y="5697906"/>
            <a:ext cx="1983200" cy="420800"/>
          </a:xfrm>
        </p:spPr>
        <p:txBody>
          <a:bodyPr/>
          <a:lstStyle/>
          <a:p>
            <a:fld id="{00000000-1234-1234-1234-123412341234}" type="slidenum">
              <a:rPr lang="en" smtClean="0"/>
              <a:pPr/>
              <a:t>25</a:t>
            </a:fld>
            <a:endParaRPr lang="en" dirty="0"/>
          </a:p>
        </p:txBody>
      </p:sp>
      <p:sp>
        <p:nvSpPr>
          <p:cNvPr id="5" name="Footer Placeholder 4">
            <a:extLst>
              <a:ext uri="{FF2B5EF4-FFF2-40B4-BE49-F238E27FC236}">
                <a16:creationId xmlns:a16="http://schemas.microsoft.com/office/drawing/2014/main" id="{851AF205-DD23-45B6-931B-CB6904712F43}"/>
              </a:ext>
            </a:extLst>
          </p:cNvPr>
          <p:cNvSpPr>
            <a:spLocks noGrp="1"/>
          </p:cNvSpPr>
          <p:nvPr>
            <p:ph type="ftr" sz="quarter" idx="11"/>
          </p:nvPr>
        </p:nvSpPr>
        <p:spPr/>
        <p:txBody>
          <a:bodyPr/>
          <a:lstStyle/>
          <a:p>
            <a:r>
              <a:rPr lang="en-CA" dirty="0"/>
              <a:t>OAPT 2019 G. Macdonald</a:t>
            </a:r>
          </a:p>
        </p:txBody>
      </p:sp>
    </p:spTree>
    <p:extLst>
      <p:ext uri="{BB962C8B-B14F-4D97-AF65-F5344CB8AC3E}">
        <p14:creationId xmlns:p14="http://schemas.microsoft.com/office/powerpoint/2010/main" val="396835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BA56DC17-E50B-4A67-945C-E238E3665859}"/>
              </a:ext>
            </a:extLst>
          </p:cNvPr>
          <p:cNvSpPr>
            <a:spLocks noGrp="1" noChangeArrowheads="1"/>
          </p:cNvSpPr>
          <p:nvPr>
            <p:ph type="body" sz="half" idx="4294967295"/>
          </p:nvPr>
        </p:nvSpPr>
        <p:spPr>
          <a:xfrm>
            <a:off x="6814523" y="1936377"/>
            <a:ext cx="5377477" cy="3745453"/>
          </a:xfrm>
        </p:spPr>
        <p:txBody>
          <a:bodyPr/>
          <a:lstStyle/>
          <a:p>
            <a:pPr eaLnBrk="1" hangingPunct="1">
              <a:lnSpc>
                <a:spcPct val="90000"/>
              </a:lnSpc>
            </a:pPr>
            <a:r>
              <a:rPr lang="en-US" altLang="en-US" sz="2800" dirty="0">
                <a:solidFill>
                  <a:srgbClr val="FF0066"/>
                </a:solidFill>
                <a:latin typeface="Calibri" panose="020F0502020204030204" pitchFamily="34" charset="0"/>
              </a:rPr>
              <a:t>Dendrites </a:t>
            </a:r>
            <a:r>
              <a:rPr lang="en-US" altLang="en-US" sz="2800" dirty="0">
                <a:latin typeface="Calibri" panose="020F0502020204030204" pitchFamily="34" charset="0"/>
              </a:rPr>
              <a:t>receive impulses  and carry them </a:t>
            </a:r>
            <a:r>
              <a:rPr lang="en-US" altLang="en-US" sz="2800" b="1" dirty="0">
                <a:latin typeface="Calibri" panose="020F0502020204030204" pitchFamily="34" charset="0"/>
              </a:rPr>
              <a:t>toward</a:t>
            </a:r>
            <a:r>
              <a:rPr lang="en-US" altLang="en-US" sz="2800" dirty="0">
                <a:latin typeface="Calibri" panose="020F0502020204030204" pitchFamily="34" charset="0"/>
              </a:rPr>
              <a:t> the cell body</a:t>
            </a:r>
          </a:p>
          <a:p>
            <a:pPr eaLnBrk="1" hangingPunct="1">
              <a:lnSpc>
                <a:spcPct val="90000"/>
              </a:lnSpc>
            </a:pPr>
            <a:r>
              <a:rPr lang="en-US" altLang="en-US" sz="2800" dirty="0">
                <a:solidFill>
                  <a:srgbClr val="FF0066"/>
                </a:solidFill>
                <a:latin typeface="Calibri" panose="020F0502020204030204" pitchFamily="34" charset="0"/>
              </a:rPr>
              <a:t>Axons </a:t>
            </a:r>
            <a:r>
              <a:rPr lang="en-US" altLang="en-US" sz="2800" dirty="0">
                <a:latin typeface="Calibri" panose="020F0502020204030204" pitchFamily="34" charset="0"/>
              </a:rPr>
              <a:t>carry impulses </a:t>
            </a:r>
            <a:r>
              <a:rPr lang="en-US" altLang="en-US" sz="2800" b="1" dirty="0">
                <a:latin typeface="Calibri" panose="020F0502020204030204" pitchFamily="34" charset="0"/>
              </a:rPr>
              <a:t>away</a:t>
            </a:r>
            <a:r>
              <a:rPr lang="en-US" altLang="en-US" sz="2800" dirty="0">
                <a:latin typeface="Calibri" panose="020F0502020204030204" pitchFamily="34" charset="0"/>
              </a:rPr>
              <a:t> from the cell body </a:t>
            </a:r>
          </a:p>
          <a:p>
            <a:pPr eaLnBrk="1" hangingPunct="1">
              <a:lnSpc>
                <a:spcPct val="90000"/>
              </a:lnSpc>
              <a:buNone/>
            </a:pPr>
            <a:endParaRPr lang="en-US" altLang="en-US" sz="2800" dirty="0">
              <a:latin typeface="Calibri" panose="020F0502020204030204" pitchFamily="34" charset="0"/>
            </a:endParaRPr>
          </a:p>
          <a:p>
            <a:pPr eaLnBrk="1" hangingPunct="1">
              <a:lnSpc>
                <a:spcPct val="90000"/>
              </a:lnSpc>
            </a:pPr>
            <a:endParaRPr lang="en-US" altLang="en-US" sz="2800" dirty="0">
              <a:solidFill>
                <a:srgbClr val="FF0066"/>
              </a:solidFill>
              <a:latin typeface="Calibri" panose="020F0502020204030204" pitchFamily="34" charset="0"/>
            </a:endParaRPr>
          </a:p>
        </p:txBody>
      </p:sp>
      <p:pic>
        <p:nvPicPr>
          <p:cNvPr id="6147" name="Picture 13">
            <a:extLst>
              <a:ext uri="{FF2B5EF4-FFF2-40B4-BE49-F238E27FC236}">
                <a16:creationId xmlns:a16="http://schemas.microsoft.com/office/drawing/2014/main" id="{E69E5402-53DE-4A44-A229-FAE9A085B9B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1619" b="4153"/>
          <a:stretch>
            <a:fillRect/>
          </a:stretch>
        </p:blipFill>
        <p:spPr>
          <a:xfrm>
            <a:off x="0" y="1206648"/>
            <a:ext cx="6689909" cy="4710057"/>
          </a:xfrm>
          <a:noFill/>
        </p:spPr>
      </p:pic>
      <p:sp>
        <p:nvSpPr>
          <p:cNvPr id="6" name="Rectangle 2">
            <a:extLst>
              <a:ext uri="{FF2B5EF4-FFF2-40B4-BE49-F238E27FC236}">
                <a16:creationId xmlns:a16="http://schemas.microsoft.com/office/drawing/2014/main" id="{8A4E4FC8-FDE0-46F7-9990-B2462F1439D8}"/>
              </a:ext>
            </a:extLst>
          </p:cNvPr>
          <p:cNvSpPr>
            <a:spLocks noGrp="1" noChangeArrowheads="1"/>
          </p:cNvSpPr>
          <p:nvPr>
            <p:ph type="title" idx="4294967295"/>
          </p:nvPr>
        </p:nvSpPr>
        <p:spPr>
          <a:xfrm>
            <a:off x="4461731" y="292248"/>
            <a:ext cx="4456355" cy="914400"/>
          </a:xfrm>
        </p:spPr>
        <p:txBody>
          <a:bodyPr/>
          <a:lstStyle/>
          <a:p>
            <a:pPr algn="ctr" eaLnBrk="1" hangingPunct="1">
              <a:defRPr/>
            </a:pPr>
            <a:r>
              <a:rPr lang="en-US" altLang="en-US" sz="4400" u="sng" dirty="0">
                <a:solidFill>
                  <a:schemeClr val="tx1">
                    <a:lumMod val="50000"/>
                  </a:schemeClr>
                </a:solidFill>
                <a:latin typeface="Calibri" pitchFamily="34" charset="0"/>
              </a:rPr>
              <a:t>Neuron Structure</a:t>
            </a:r>
            <a:endParaRPr lang="en-US" sz="4400" u="sng" dirty="0">
              <a:solidFill>
                <a:schemeClr val="tx1">
                  <a:lumMod val="50000"/>
                </a:schemeClr>
              </a:solidFill>
              <a:latin typeface="Calibri" pitchFamily="34" charset="0"/>
            </a:endParaRPr>
          </a:p>
        </p:txBody>
      </p:sp>
    </p:spTree>
    <p:extLst>
      <p:ext uri="{BB962C8B-B14F-4D97-AF65-F5344CB8AC3E}">
        <p14:creationId xmlns:p14="http://schemas.microsoft.com/office/powerpoint/2010/main" val="3114170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4">
            <a:extLst>
              <a:ext uri="{FF2B5EF4-FFF2-40B4-BE49-F238E27FC236}">
                <a16:creationId xmlns:a16="http://schemas.microsoft.com/office/drawing/2014/main" id="{EFA3D4A6-933C-4DA5-BC5A-011EB549D1C6}"/>
              </a:ext>
            </a:extLst>
          </p:cNvPr>
          <p:cNvSpPr>
            <a:spLocks noGrp="1" noChangeArrowheads="1"/>
          </p:cNvSpPr>
          <p:nvPr>
            <p:ph type="title" idx="4294967295"/>
          </p:nvPr>
        </p:nvSpPr>
        <p:spPr>
          <a:xfrm>
            <a:off x="2971800" y="122236"/>
            <a:ext cx="4848227" cy="914400"/>
          </a:xfrm>
        </p:spPr>
        <p:txBody>
          <a:bodyPr/>
          <a:lstStyle/>
          <a:p>
            <a:pPr eaLnBrk="1" hangingPunct="1">
              <a:defRPr/>
            </a:pPr>
            <a:r>
              <a:rPr lang="en-US" sz="4400" dirty="0">
                <a:solidFill>
                  <a:schemeClr val="tx1">
                    <a:lumMod val="50000"/>
                  </a:schemeClr>
                </a:solidFill>
                <a:latin typeface="Calibri" pitchFamily="34" charset="0"/>
              </a:rPr>
              <a:t>Neurons are… long!</a:t>
            </a:r>
          </a:p>
        </p:txBody>
      </p:sp>
      <p:sp>
        <p:nvSpPr>
          <p:cNvPr id="587781" name="Rectangle 5" descr="Rectangle: Click to edit Master text styles&#10;Second level&#10;Third level&#10;Fourth level&#10;Fifth level">
            <a:extLst>
              <a:ext uri="{FF2B5EF4-FFF2-40B4-BE49-F238E27FC236}">
                <a16:creationId xmlns:a16="http://schemas.microsoft.com/office/drawing/2014/main" id="{8F210A49-6870-4054-B05A-A1D52DC57F0B}"/>
              </a:ext>
            </a:extLst>
          </p:cNvPr>
          <p:cNvSpPr>
            <a:spLocks noGrp="1" noChangeArrowheads="1"/>
          </p:cNvSpPr>
          <p:nvPr>
            <p:ph type="body" idx="4294967295"/>
          </p:nvPr>
        </p:nvSpPr>
        <p:spPr>
          <a:xfrm>
            <a:off x="320040" y="1180307"/>
            <a:ext cx="5623560" cy="4549775"/>
          </a:xfrm>
        </p:spPr>
        <p:txBody>
          <a:bodyPr/>
          <a:lstStyle/>
          <a:p>
            <a:pPr eaLnBrk="1" hangingPunct="1">
              <a:buNone/>
            </a:pPr>
            <a:r>
              <a:rPr lang="en-US" altLang="en-US" sz="2800" dirty="0">
                <a:latin typeface="Calibri" panose="020F0502020204030204" pitchFamily="34" charset="0"/>
              </a:rPr>
              <a:t>They are the longest, most specialized cell in animals…</a:t>
            </a:r>
          </a:p>
          <a:p>
            <a:pPr eaLnBrk="1" hangingPunct="1">
              <a:buNone/>
            </a:pPr>
            <a:r>
              <a:rPr lang="en-US" altLang="en-US" sz="2800" dirty="0">
                <a:latin typeface="Calibri" panose="020F0502020204030204" pitchFamily="34" charset="0"/>
              </a:rPr>
              <a:t>Human: 1-2 </a:t>
            </a:r>
            <a:r>
              <a:rPr lang="en-US" altLang="en-US" sz="2800" dirty="0" err="1">
                <a:latin typeface="Calibri" panose="020F0502020204030204" pitchFamily="34" charset="0"/>
              </a:rPr>
              <a:t>metres</a:t>
            </a:r>
            <a:r>
              <a:rPr lang="en-US" altLang="en-US" sz="2800" dirty="0">
                <a:latin typeface="Calibri" panose="020F0502020204030204" pitchFamily="34" charset="0"/>
              </a:rPr>
              <a:t> </a:t>
            </a:r>
          </a:p>
          <a:p>
            <a:pPr eaLnBrk="1" hangingPunct="1">
              <a:buNone/>
            </a:pPr>
            <a:r>
              <a:rPr lang="en-US" altLang="en-US" sz="2800" dirty="0">
                <a:latin typeface="Calibri" panose="020F0502020204030204" pitchFamily="34" charset="0"/>
              </a:rPr>
              <a:t>Giraffe: 5 </a:t>
            </a:r>
            <a:r>
              <a:rPr lang="en-US" altLang="en-US" sz="2800" dirty="0" err="1">
                <a:latin typeface="Calibri" panose="020F0502020204030204" pitchFamily="34" charset="0"/>
              </a:rPr>
              <a:t>metres</a:t>
            </a:r>
            <a:r>
              <a:rPr lang="en-US" altLang="en-US" sz="2800" dirty="0">
                <a:latin typeface="Calibri" panose="020F0502020204030204" pitchFamily="34" charset="0"/>
              </a:rPr>
              <a:t> </a:t>
            </a:r>
          </a:p>
          <a:p>
            <a:pPr eaLnBrk="1" hangingPunct="1">
              <a:buNone/>
            </a:pPr>
            <a:r>
              <a:rPr lang="en-US" altLang="en-US" sz="2800" dirty="0">
                <a:latin typeface="Calibri" panose="020F0502020204030204" pitchFamily="34" charset="0"/>
              </a:rPr>
              <a:t>Blue Whale: 10-30 </a:t>
            </a:r>
            <a:r>
              <a:rPr lang="en-US" altLang="en-US" sz="2800" dirty="0" err="1">
                <a:latin typeface="Calibri" panose="020F0502020204030204" pitchFamily="34" charset="0"/>
              </a:rPr>
              <a:t>metres</a:t>
            </a:r>
            <a:endParaRPr lang="en-US" altLang="en-US" sz="2800" dirty="0">
              <a:latin typeface="Calibri" panose="020F0502020204030204" pitchFamily="34" charset="0"/>
            </a:endParaRPr>
          </a:p>
        </p:txBody>
      </p:sp>
      <p:pic>
        <p:nvPicPr>
          <p:cNvPr id="8195" name="Picture 2">
            <a:extLst>
              <a:ext uri="{FF2B5EF4-FFF2-40B4-BE49-F238E27FC236}">
                <a16:creationId xmlns:a16="http://schemas.microsoft.com/office/drawing/2014/main" id="{1E211287-CB0B-4918-869F-683961CCD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73" r="4230" b="3523"/>
          <a:stretch>
            <a:fillRect/>
          </a:stretch>
        </p:blipFill>
        <p:spPr bwMode="auto">
          <a:xfrm>
            <a:off x="7924801" y="381000"/>
            <a:ext cx="2562225" cy="43561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a:extLst>
              <a:ext uri="{FF2B5EF4-FFF2-40B4-BE49-F238E27FC236}">
                <a16:creationId xmlns:a16="http://schemas.microsoft.com/office/drawing/2014/main" id="{509D1D30-F68F-4F96-8348-623A30B41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946" y="1061641"/>
            <a:ext cx="1905000" cy="34417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a:extLst>
              <a:ext uri="{FF2B5EF4-FFF2-40B4-BE49-F238E27FC236}">
                <a16:creationId xmlns:a16="http://schemas.microsoft.com/office/drawing/2014/main" id="{EACE7846-D501-49B9-8F5B-B35DA01FB3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5673" y="4762105"/>
            <a:ext cx="4648200" cy="20113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0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4">
            <a:extLst>
              <a:ext uri="{FF2B5EF4-FFF2-40B4-BE49-F238E27FC236}">
                <a16:creationId xmlns:a16="http://schemas.microsoft.com/office/drawing/2014/main" id="{EFA3D4A6-933C-4DA5-BC5A-011EB549D1C6}"/>
              </a:ext>
            </a:extLst>
          </p:cNvPr>
          <p:cNvSpPr>
            <a:spLocks noGrp="1" noChangeArrowheads="1"/>
          </p:cNvSpPr>
          <p:nvPr>
            <p:ph type="title" idx="4294967295"/>
          </p:nvPr>
        </p:nvSpPr>
        <p:spPr>
          <a:xfrm>
            <a:off x="2971800" y="122236"/>
            <a:ext cx="7258722" cy="914400"/>
          </a:xfrm>
        </p:spPr>
        <p:txBody>
          <a:bodyPr/>
          <a:lstStyle/>
          <a:p>
            <a:pPr eaLnBrk="1" hangingPunct="1">
              <a:defRPr/>
            </a:pPr>
            <a:r>
              <a:rPr lang="en-US" sz="4400" dirty="0">
                <a:solidFill>
                  <a:schemeClr val="tx1">
                    <a:lumMod val="50000"/>
                  </a:schemeClr>
                </a:solidFill>
                <a:latin typeface="Calibri" pitchFamily="34" charset="0"/>
              </a:rPr>
              <a:t>But what if neurons are slow?</a:t>
            </a:r>
          </a:p>
        </p:txBody>
      </p:sp>
      <p:sp>
        <p:nvSpPr>
          <p:cNvPr id="587781" name="Rectangle 5" descr="Rectangle: Click to edit Master text styles&#10;Second level&#10;Third level&#10;Fourth level&#10;Fifth level">
            <a:extLst>
              <a:ext uri="{FF2B5EF4-FFF2-40B4-BE49-F238E27FC236}">
                <a16:creationId xmlns:a16="http://schemas.microsoft.com/office/drawing/2014/main" id="{8F210A49-6870-4054-B05A-A1D52DC57F0B}"/>
              </a:ext>
            </a:extLst>
          </p:cNvPr>
          <p:cNvSpPr>
            <a:spLocks noGrp="1" noChangeArrowheads="1"/>
          </p:cNvSpPr>
          <p:nvPr>
            <p:ph type="body" idx="4294967295"/>
          </p:nvPr>
        </p:nvSpPr>
        <p:spPr>
          <a:xfrm>
            <a:off x="341555" y="1750129"/>
            <a:ext cx="7801984" cy="2014714"/>
          </a:xfrm>
        </p:spPr>
        <p:txBody>
          <a:bodyPr/>
          <a:lstStyle/>
          <a:p>
            <a:pPr eaLnBrk="1" hangingPunct="1">
              <a:buNone/>
            </a:pPr>
            <a:r>
              <a:rPr lang="en-US" altLang="en-US" sz="2800" dirty="0">
                <a:latin typeface="Calibri" panose="020F0502020204030204" pitchFamily="34" charset="0"/>
              </a:rPr>
              <a:t>If the signal only travels at 0.5m/s, how long will it take to travel…</a:t>
            </a:r>
          </a:p>
          <a:p>
            <a:pPr eaLnBrk="1" hangingPunct="1">
              <a:buNone/>
            </a:pPr>
            <a:r>
              <a:rPr lang="en-US" altLang="en-US" sz="2800" dirty="0">
                <a:latin typeface="Calibri" panose="020F0502020204030204" pitchFamily="34" charset="0"/>
              </a:rPr>
              <a:t>Human head to toe: 1-2 </a:t>
            </a:r>
            <a:r>
              <a:rPr lang="en-US" altLang="en-US" sz="2800" dirty="0" err="1">
                <a:latin typeface="Calibri" panose="020F0502020204030204" pitchFamily="34" charset="0"/>
              </a:rPr>
              <a:t>metres</a:t>
            </a:r>
            <a:r>
              <a:rPr lang="en-US" altLang="en-US" sz="2800" dirty="0">
                <a:latin typeface="Calibri" panose="020F0502020204030204" pitchFamily="34" charset="0"/>
              </a:rPr>
              <a:t>? </a:t>
            </a:r>
          </a:p>
          <a:p>
            <a:pPr eaLnBrk="1" hangingPunct="1">
              <a:buNone/>
            </a:pPr>
            <a:r>
              <a:rPr lang="en-US" altLang="en-US" sz="2800" dirty="0">
                <a:latin typeface="Calibri" panose="020F0502020204030204" pitchFamily="34" charset="0"/>
              </a:rPr>
              <a:t>Blue whale tail to head: 10-30 </a:t>
            </a:r>
            <a:r>
              <a:rPr lang="en-US" altLang="en-US" sz="2800" dirty="0" err="1">
                <a:latin typeface="Calibri" panose="020F0502020204030204" pitchFamily="34" charset="0"/>
              </a:rPr>
              <a:t>metres</a:t>
            </a:r>
            <a:r>
              <a:rPr lang="en-US" altLang="en-US" sz="2800" dirty="0">
                <a:latin typeface="Calibri" panose="020F0502020204030204" pitchFamily="34" charset="0"/>
              </a:rPr>
              <a:t>?</a:t>
            </a:r>
          </a:p>
        </p:txBody>
      </p:sp>
      <p:pic>
        <p:nvPicPr>
          <p:cNvPr id="8196" name="Picture 3">
            <a:extLst>
              <a:ext uri="{FF2B5EF4-FFF2-40B4-BE49-F238E27FC236}">
                <a16:creationId xmlns:a16="http://schemas.microsoft.com/office/drawing/2014/main" id="{509D1D30-F68F-4F96-8348-623A30B41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0067" y="1036636"/>
            <a:ext cx="1905000" cy="34417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a:extLst>
              <a:ext uri="{FF2B5EF4-FFF2-40B4-BE49-F238E27FC236}">
                <a16:creationId xmlns:a16="http://schemas.microsoft.com/office/drawing/2014/main" id="{EACE7846-D501-49B9-8F5B-B35DA01FB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673" y="4762105"/>
            <a:ext cx="4648200" cy="20113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81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68DD8-6804-4306-B97B-7DFB2B942572}"/>
              </a:ext>
            </a:extLst>
          </p:cNvPr>
          <p:cNvSpPr>
            <a:spLocks noGrp="1"/>
          </p:cNvSpPr>
          <p:nvPr>
            <p:ph type="sldNum" idx="12"/>
          </p:nvPr>
        </p:nvSpPr>
        <p:spPr/>
        <p:txBody>
          <a:bodyPr/>
          <a:lstStyle/>
          <a:p>
            <a:fld id="{00000000-1234-1234-1234-123412341234}" type="slidenum">
              <a:rPr lang="en" smtClean="0"/>
              <a:pPr/>
              <a:t>29</a:t>
            </a:fld>
            <a:endParaRPr lang="en"/>
          </a:p>
        </p:txBody>
      </p:sp>
      <p:sp>
        <p:nvSpPr>
          <p:cNvPr id="5" name="Footer Placeholder 4">
            <a:extLst>
              <a:ext uri="{FF2B5EF4-FFF2-40B4-BE49-F238E27FC236}">
                <a16:creationId xmlns:a16="http://schemas.microsoft.com/office/drawing/2014/main" id="{70C17F62-B3AC-453E-86B2-80EBCB0FC739}"/>
              </a:ext>
            </a:extLst>
          </p:cNvPr>
          <p:cNvSpPr>
            <a:spLocks noGrp="1"/>
          </p:cNvSpPr>
          <p:nvPr>
            <p:ph type="ftr" sz="quarter" idx="13"/>
          </p:nvPr>
        </p:nvSpPr>
        <p:spPr/>
        <p:txBody>
          <a:bodyPr/>
          <a:lstStyle/>
          <a:p>
            <a:r>
              <a:rPr lang="en-CA" dirty="0"/>
              <a:t>OAPT 2019 G. Macdonald</a:t>
            </a:r>
          </a:p>
        </p:txBody>
      </p:sp>
      <p:sp>
        <p:nvSpPr>
          <p:cNvPr id="3" name="Rectangle 2">
            <a:extLst>
              <a:ext uri="{FF2B5EF4-FFF2-40B4-BE49-F238E27FC236}">
                <a16:creationId xmlns:a16="http://schemas.microsoft.com/office/drawing/2014/main" id="{3DD21864-499A-41CF-BF68-6897E447CDA1}"/>
              </a:ext>
            </a:extLst>
          </p:cNvPr>
          <p:cNvSpPr/>
          <p:nvPr/>
        </p:nvSpPr>
        <p:spPr>
          <a:xfrm>
            <a:off x="831819" y="897993"/>
            <a:ext cx="10033517" cy="923330"/>
          </a:xfrm>
          <a:prstGeom prst="rect">
            <a:avLst/>
          </a:prstGeom>
          <a:noFill/>
        </p:spPr>
        <p:txBody>
          <a:bodyPr wrap="none" lIns="91440" tIns="45720" rIns="91440" bIns="45720">
            <a:spAutoFit/>
          </a:bodyPr>
          <a:lstStyle/>
          <a:p>
            <a:pPr algn="ctr"/>
            <a:r>
              <a:rPr lang="en-US" sz="5400" u="sng" dirty="0">
                <a:ln w="0"/>
                <a:solidFill>
                  <a:schemeClr val="tx1"/>
                </a:solidFill>
                <a:effectLst>
                  <a:outerShdw blurRad="38100" dist="19050" dir="2700000" algn="tl" rotWithShape="0">
                    <a:schemeClr val="dk1">
                      <a:alpha val="40000"/>
                    </a:schemeClr>
                  </a:outerShdw>
                </a:effectLst>
              </a:rPr>
              <a:t>Electrical Physics to the Rescue</a:t>
            </a:r>
            <a:endParaRPr lang="en-US" sz="5400" b="0" u="sng"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AD932EAD-6003-4255-A10B-E2274035D52E}"/>
              </a:ext>
            </a:extLst>
          </p:cNvPr>
          <p:cNvSpPr/>
          <p:nvPr/>
        </p:nvSpPr>
        <p:spPr>
          <a:xfrm>
            <a:off x="2057390" y="2395529"/>
            <a:ext cx="7447990" cy="2554545"/>
          </a:xfrm>
          <a:prstGeom prst="rect">
            <a:avLst/>
          </a:prstGeom>
        </p:spPr>
        <p:txBody>
          <a:bodyPr wrap="square">
            <a:spAutoFit/>
          </a:bodyPr>
          <a:lstStyle/>
          <a:p>
            <a:r>
              <a:rPr lang="en-CA" sz="4000" dirty="0"/>
              <a:t>The nerve signal is essentially an electrical disturbance that travels down the length of the nerve.</a:t>
            </a:r>
          </a:p>
        </p:txBody>
      </p:sp>
    </p:spTree>
    <p:extLst>
      <p:ext uri="{BB962C8B-B14F-4D97-AF65-F5344CB8AC3E}">
        <p14:creationId xmlns:p14="http://schemas.microsoft.com/office/powerpoint/2010/main" val="10619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6337-7EED-4F9B-9062-85DCED94DAD8}"/>
              </a:ext>
            </a:extLst>
          </p:cNvPr>
          <p:cNvSpPr>
            <a:spLocks noGrp="1"/>
          </p:cNvSpPr>
          <p:nvPr>
            <p:ph type="ctrTitle"/>
          </p:nvPr>
        </p:nvSpPr>
        <p:spPr/>
        <p:txBody>
          <a:bodyPr/>
          <a:lstStyle/>
          <a:p>
            <a:r>
              <a:rPr lang="en-CA" dirty="0"/>
              <a:t>Let’s See How Fast </a:t>
            </a:r>
            <a:br>
              <a:rPr lang="en-CA" dirty="0"/>
            </a:br>
            <a:r>
              <a:rPr lang="en-CA" dirty="0"/>
              <a:t>We React!</a:t>
            </a:r>
          </a:p>
        </p:txBody>
      </p:sp>
      <p:sp>
        <p:nvSpPr>
          <p:cNvPr id="3" name="Subtitle 2">
            <a:extLst>
              <a:ext uri="{FF2B5EF4-FFF2-40B4-BE49-F238E27FC236}">
                <a16:creationId xmlns:a16="http://schemas.microsoft.com/office/drawing/2014/main" id="{3E6C85E2-03C1-4116-AE78-50ABCA20AE56}"/>
              </a:ext>
            </a:extLst>
          </p:cNvPr>
          <p:cNvSpPr>
            <a:spLocks noGrp="1"/>
          </p:cNvSpPr>
          <p:nvPr>
            <p:ph type="subTitle" idx="1"/>
          </p:nvPr>
        </p:nvSpPr>
        <p:spPr/>
        <p:txBody>
          <a:bodyPr/>
          <a:lstStyle/>
          <a:p>
            <a:r>
              <a:rPr lang="en-CA" dirty="0"/>
              <a:t>Reaction Time Lab</a:t>
            </a:r>
          </a:p>
        </p:txBody>
      </p:sp>
      <p:sp>
        <p:nvSpPr>
          <p:cNvPr id="5" name="Slide Number Placeholder 4">
            <a:extLst>
              <a:ext uri="{FF2B5EF4-FFF2-40B4-BE49-F238E27FC236}">
                <a16:creationId xmlns:a16="http://schemas.microsoft.com/office/drawing/2014/main" id="{C02C24CF-1105-4F0B-A6A2-B0ED22E522CD}"/>
              </a:ext>
            </a:extLst>
          </p:cNvPr>
          <p:cNvSpPr>
            <a:spLocks noGrp="1"/>
          </p:cNvSpPr>
          <p:nvPr>
            <p:ph type="sldNum" idx="12"/>
          </p:nvPr>
        </p:nvSpPr>
        <p:spPr/>
        <p:txBody>
          <a:bodyPr/>
          <a:lstStyle/>
          <a:p>
            <a:fld id="{00000000-1234-1234-1234-123412341234}" type="slidenum">
              <a:rPr lang="en" smtClean="0"/>
              <a:pPr/>
              <a:t>3</a:t>
            </a:fld>
            <a:endParaRPr lang="en"/>
          </a:p>
        </p:txBody>
      </p:sp>
      <p:sp>
        <p:nvSpPr>
          <p:cNvPr id="4" name="Footer Placeholder 3">
            <a:extLst>
              <a:ext uri="{FF2B5EF4-FFF2-40B4-BE49-F238E27FC236}">
                <a16:creationId xmlns:a16="http://schemas.microsoft.com/office/drawing/2014/main" id="{23EF51E2-1632-4141-88AD-81BE1FABFD96}"/>
              </a:ext>
            </a:extLst>
          </p:cNvPr>
          <p:cNvSpPr>
            <a:spLocks noGrp="1"/>
          </p:cNvSpPr>
          <p:nvPr>
            <p:ph type="ftr" sz="quarter" idx="13"/>
          </p:nvPr>
        </p:nvSpPr>
        <p:spPr/>
        <p:txBody>
          <a:bodyPr/>
          <a:lstStyle/>
          <a:p>
            <a:r>
              <a:rPr lang="en-CA" dirty="0"/>
              <a:t>OAPT 2019 G. Macdonald</a:t>
            </a:r>
          </a:p>
        </p:txBody>
      </p:sp>
      <p:pic>
        <p:nvPicPr>
          <p:cNvPr id="1026" name="Picture 2" descr="http://cdn.cloth5.com/wp-content/uploads/2014/08/5mJJshf.png">
            <a:extLst>
              <a:ext uri="{FF2B5EF4-FFF2-40B4-BE49-F238E27FC236}">
                <a16:creationId xmlns:a16="http://schemas.microsoft.com/office/drawing/2014/main" id="{C65DD21A-7572-4C18-AB37-5608D6BFF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10" y="468130"/>
            <a:ext cx="4957678" cy="280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5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EE59E6-1704-44F5-B775-A83B4437BAC8}"/>
              </a:ext>
            </a:extLst>
          </p:cNvPr>
          <p:cNvSpPr>
            <a:spLocks noGrp="1" noChangeArrowheads="1"/>
          </p:cNvSpPr>
          <p:nvPr>
            <p:ph type="title" idx="4294967295"/>
          </p:nvPr>
        </p:nvSpPr>
        <p:spPr>
          <a:xfrm>
            <a:off x="3151991" y="0"/>
            <a:ext cx="7772400" cy="914400"/>
          </a:xfrm>
        </p:spPr>
        <p:txBody>
          <a:bodyPr/>
          <a:lstStyle/>
          <a:p>
            <a:pPr algn="ctr" eaLnBrk="1" hangingPunct="1">
              <a:defRPr/>
            </a:pPr>
            <a:r>
              <a:rPr lang="en-US" altLang="en-US" sz="4400" dirty="0">
                <a:solidFill>
                  <a:schemeClr val="tx1">
                    <a:lumMod val="50000"/>
                  </a:schemeClr>
                </a:solidFill>
                <a:latin typeface="Calibri" pitchFamily="34" charset="0"/>
              </a:rPr>
              <a:t>How an impulse is transmitted</a:t>
            </a:r>
            <a:endParaRPr lang="en-US" sz="4400" dirty="0">
              <a:solidFill>
                <a:schemeClr val="tx1">
                  <a:lumMod val="50000"/>
                </a:schemeClr>
              </a:solidFill>
              <a:latin typeface="Calibri" pitchFamily="34" charset="0"/>
            </a:endParaRPr>
          </a:p>
        </p:txBody>
      </p:sp>
      <p:sp>
        <p:nvSpPr>
          <p:cNvPr id="11267" name="Rectangle 3">
            <a:extLst>
              <a:ext uri="{FF2B5EF4-FFF2-40B4-BE49-F238E27FC236}">
                <a16:creationId xmlns:a16="http://schemas.microsoft.com/office/drawing/2014/main" id="{3D816FFF-D606-4000-98C3-86EA850E1079}"/>
              </a:ext>
            </a:extLst>
          </p:cNvPr>
          <p:cNvSpPr>
            <a:spLocks noGrp="1" noChangeArrowheads="1"/>
          </p:cNvSpPr>
          <p:nvPr>
            <p:ph type="body" sz="half" idx="4294967295"/>
          </p:nvPr>
        </p:nvSpPr>
        <p:spPr>
          <a:xfrm>
            <a:off x="527125" y="1289050"/>
            <a:ext cx="10994315" cy="1987550"/>
          </a:xfrm>
        </p:spPr>
        <p:txBody>
          <a:bodyPr/>
          <a:lstStyle/>
          <a:p>
            <a:pPr eaLnBrk="1" hangingPunct="1">
              <a:buNone/>
            </a:pPr>
            <a:r>
              <a:rPr lang="en-US" altLang="en-US" sz="2800" dirty="0">
                <a:latin typeface="Calibri" panose="020F0502020204030204" pitchFamily="34" charset="0"/>
              </a:rPr>
              <a:t>1</a:t>
            </a:r>
            <a:r>
              <a:rPr lang="en-US" altLang="en-US" sz="2800" b="1" dirty="0">
                <a:solidFill>
                  <a:schemeClr val="tx2"/>
                </a:solidFill>
                <a:latin typeface="Calibri" panose="020F0502020204030204" pitchFamily="34" charset="0"/>
              </a:rPr>
              <a:t>. </a:t>
            </a:r>
            <a:r>
              <a:rPr lang="en-US" altLang="en-US" sz="2800" b="1" dirty="0">
                <a:solidFill>
                  <a:srgbClr val="FF0000"/>
                </a:solidFill>
                <a:latin typeface="Calibri" panose="020F0502020204030204" pitchFamily="34" charset="0"/>
              </a:rPr>
              <a:t>Resting</a:t>
            </a:r>
            <a:r>
              <a:rPr lang="en-US" altLang="en-US" sz="2800" dirty="0">
                <a:latin typeface="Calibri" panose="020F0502020204030204" pitchFamily="34" charset="0"/>
              </a:rPr>
              <a:t>: no impulse, cell is </a:t>
            </a:r>
            <a:r>
              <a:rPr lang="en-US" altLang="en-US" sz="2800" b="1" i="1" dirty="0">
                <a:solidFill>
                  <a:schemeClr val="accent2"/>
                </a:solidFill>
                <a:latin typeface="Calibri" panose="020F0502020204030204" pitchFamily="34" charset="0"/>
              </a:rPr>
              <a:t>polarized</a:t>
            </a:r>
            <a:r>
              <a:rPr lang="en-US" altLang="en-US" sz="2800" b="1" dirty="0">
                <a:latin typeface="Calibri" panose="020F0502020204030204" pitchFamily="34" charset="0"/>
              </a:rPr>
              <a:t> </a:t>
            </a:r>
            <a:r>
              <a:rPr lang="en-US" altLang="en-US" sz="2800" dirty="0">
                <a:latin typeface="Calibri" panose="020F0502020204030204" pitchFamily="34" charset="0"/>
              </a:rPr>
              <a:t>( + on outside, - on inside)</a:t>
            </a:r>
          </a:p>
          <a:p>
            <a:pPr lvl="1">
              <a:buNone/>
            </a:pPr>
            <a:r>
              <a:rPr lang="en-US" altLang="en-US" dirty="0">
                <a:latin typeface="Calibri" panose="020F0502020204030204" pitchFamily="34" charset="0"/>
              </a:rPr>
              <a:t>Sodium/Potassium pump in axon using ATP maintains this polarity </a:t>
            </a:r>
          </a:p>
          <a:p>
            <a:pPr eaLnBrk="1" hangingPunct="1">
              <a:buFontTx/>
              <a:buNone/>
            </a:pPr>
            <a:r>
              <a:rPr lang="en-US" altLang="en-US" sz="2800" dirty="0">
                <a:latin typeface="Calibri" panose="020F0502020204030204" pitchFamily="34" charset="0"/>
              </a:rPr>
              <a:t>   	</a:t>
            </a:r>
          </a:p>
        </p:txBody>
      </p:sp>
      <p:pic>
        <p:nvPicPr>
          <p:cNvPr id="11268" name="Picture 5">
            <a:extLst>
              <a:ext uri="{FF2B5EF4-FFF2-40B4-BE49-F238E27FC236}">
                <a16:creationId xmlns:a16="http://schemas.microsoft.com/office/drawing/2014/main" id="{68A68613-2D98-4BA1-9989-C3EC41BC4F8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4471"/>
          <a:stretch>
            <a:fillRect/>
          </a:stretch>
        </p:blipFill>
        <p:spPr>
          <a:xfrm>
            <a:off x="2119256" y="2760233"/>
            <a:ext cx="7467600" cy="3048000"/>
          </a:xfrm>
          <a:noFill/>
        </p:spPr>
      </p:pic>
    </p:spTree>
    <p:extLst>
      <p:ext uri="{BB962C8B-B14F-4D97-AF65-F5344CB8AC3E}">
        <p14:creationId xmlns:p14="http://schemas.microsoft.com/office/powerpoint/2010/main" val="299150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76B2FCB-A583-4613-973F-F511F26DA6BE}"/>
              </a:ext>
            </a:extLst>
          </p:cNvPr>
          <p:cNvSpPr>
            <a:spLocks noGrp="1" noChangeArrowheads="1"/>
          </p:cNvSpPr>
          <p:nvPr>
            <p:ph type="title" idx="4294967295"/>
          </p:nvPr>
        </p:nvSpPr>
        <p:spPr>
          <a:xfrm>
            <a:off x="3076687" y="0"/>
            <a:ext cx="7772400" cy="914400"/>
          </a:xfrm>
        </p:spPr>
        <p:txBody>
          <a:bodyPr/>
          <a:lstStyle/>
          <a:p>
            <a:pPr algn="ctr" eaLnBrk="1" hangingPunct="1">
              <a:defRPr/>
            </a:pPr>
            <a:r>
              <a:rPr lang="en-US" altLang="en-US" sz="3600" dirty="0">
                <a:solidFill>
                  <a:schemeClr val="tx1">
                    <a:lumMod val="50000"/>
                  </a:schemeClr>
                </a:solidFill>
                <a:latin typeface="Calibri" pitchFamily="34" charset="0"/>
              </a:rPr>
              <a:t>How an impulse is transmitted</a:t>
            </a:r>
            <a:endParaRPr lang="en-US" sz="3600" dirty="0"/>
          </a:p>
        </p:txBody>
      </p:sp>
      <p:sp>
        <p:nvSpPr>
          <p:cNvPr id="12291" name="Rectangle 3">
            <a:extLst>
              <a:ext uri="{FF2B5EF4-FFF2-40B4-BE49-F238E27FC236}">
                <a16:creationId xmlns:a16="http://schemas.microsoft.com/office/drawing/2014/main" id="{173D1AA4-1938-43ED-9272-83D133D3C637}"/>
              </a:ext>
            </a:extLst>
          </p:cNvPr>
          <p:cNvSpPr>
            <a:spLocks noGrp="1" noChangeArrowheads="1"/>
          </p:cNvSpPr>
          <p:nvPr>
            <p:ph type="body" sz="half" idx="4294967295"/>
          </p:nvPr>
        </p:nvSpPr>
        <p:spPr>
          <a:xfrm>
            <a:off x="344244" y="2166770"/>
            <a:ext cx="4724400" cy="4114800"/>
          </a:xfrm>
        </p:spPr>
        <p:txBody>
          <a:bodyPr/>
          <a:lstStyle/>
          <a:p>
            <a:pPr eaLnBrk="1" hangingPunct="1">
              <a:lnSpc>
                <a:spcPct val="90000"/>
              </a:lnSpc>
              <a:buNone/>
            </a:pPr>
            <a:r>
              <a:rPr lang="en-US" altLang="en-US" sz="2800" dirty="0">
                <a:latin typeface="Calibri" panose="020F0502020204030204" pitchFamily="34" charset="0"/>
              </a:rPr>
              <a:t>2.</a:t>
            </a:r>
            <a:r>
              <a:rPr lang="en-US" altLang="en-US" sz="2800" dirty="0">
                <a:solidFill>
                  <a:srgbClr val="FF0000"/>
                </a:solidFill>
                <a:latin typeface="Calibri" panose="020F0502020204030204" pitchFamily="34" charset="0"/>
              </a:rPr>
              <a:t>Impulse</a:t>
            </a:r>
            <a:r>
              <a:rPr lang="en-US" altLang="en-US" sz="2800" dirty="0">
                <a:latin typeface="Calibri" panose="020F0502020204030204" pitchFamily="34" charset="0"/>
              </a:rPr>
              <a:t>: stimulus excites neuron</a:t>
            </a:r>
          </a:p>
          <a:p>
            <a:pPr marL="342900" lvl="1" indent="-342900" eaLnBrk="1" hangingPunct="1">
              <a:lnSpc>
                <a:spcPct val="90000"/>
              </a:lnSpc>
              <a:buFont typeface="Wingdings" panose="05000000000000000000" pitchFamily="2" charset="2"/>
              <a:buChar char="§"/>
            </a:pPr>
            <a:r>
              <a:rPr lang="en-US" altLang="en-US" dirty="0">
                <a:latin typeface="Calibri" panose="020F0502020204030204" pitchFamily="34" charset="0"/>
              </a:rPr>
              <a:t>Na+ channels open</a:t>
            </a:r>
          </a:p>
          <a:p>
            <a:pPr marL="342900" lvl="1" indent="-342900" eaLnBrk="1" hangingPunct="1">
              <a:lnSpc>
                <a:spcPct val="90000"/>
              </a:lnSpc>
              <a:buFont typeface="Wingdings" panose="05000000000000000000" pitchFamily="2" charset="2"/>
              <a:buChar char="§"/>
            </a:pPr>
            <a:r>
              <a:rPr lang="en-US" altLang="en-US" dirty="0">
                <a:latin typeface="Calibri" panose="020F0502020204030204" pitchFamily="34" charset="0"/>
              </a:rPr>
              <a:t>Na+ goes inside, therefore inside becomes more +</a:t>
            </a:r>
          </a:p>
          <a:p>
            <a:pPr marL="342900" lvl="1" indent="-342900" eaLnBrk="1" hangingPunct="1">
              <a:lnSpc>
                <a:spcPct val="90000"/>
              </a:lnSpc>
              <a:buFont typeface="Wingdings" panose="05000000000000000000" pitchFamily="2" charset="2"/>
              <a:buChar char="§"/>
            </a:pPr>
            <a:r>
              <a:rPr lang="en-US" altLang="en-US" b="1" i="1" dirty="0">
                <a:solidFill>
                  <a:schemeClr val="accent2"/>
                </a:solidFill>
                <a:latin typeface="Calibri" panose="020F0502020204030204" pitchFamily="34" charset="0"/>
              </a:rPr>
              <a:t>Depolarization</a:t>
            </a:r>
            <a:r>
              <a:rPr lang="en-US" altLang="en-US" dirty="0">
                <a:latin typeface="Calibri" panose="020F0502020204030204" pitchFamily="34" charset="0"/>
              </a:rPr>
              <a:t> occurs </a:t>
            </a:r>
            <a:r>
              <a:rPr lang="en-US" altLang="en-US" dirty="0">
                <a:cs typeface="Arial" panose="020B0604020202020204" pitchFamily="34" charset="0"/>
              </a:rPr>
              <a:t>=</a:t>
            </a:r>
            <a:r>
              <a:rPr lang="en-US" altLang="en-US" dirty="0">
                <a:latin typeface="Calibri" panose="020F0502020204030204" pitchFamily="34" charset="0"/>
              </a:rPr>
              <a:t> a nerve impulse</a:t>
            </a:r>
          </a:p>
          <a:p>
            <a:pPr marL="342900" lvl="1" indent="-342900" eaLnBrk="1" hangingPunct="1">
              <a:lnSpc>
                <a:spcPct val="90000"/>
              </a:lnSpc>
              <a:buFont typeface="Wingdings" panose="05000000000000000000" pitchFamily="2" charset="2"/>
              <a:buChar char="§"/>
            </a:pPr>
            <a:r>
              <a:rPr lang="en-US" altLang="en-US" dirty="0">
                <a:latin typeface="Calibri" panose="020F0502020204030204" pitchFamily="34" charset="0"/>
              </a:rPr>
              <a:t>Impulse moves in one direction</a:t>
            </a:r>
          </a:p>
          <a:p>
            <a:pPr marL="342900" lvl="1" indent="-342900" eaLnBrk="1" hangingPunct="1">
              <a:lnSpc>
                <a:spcPct val="90000"/>
              </a:lnSpc>
              <a:buFont typeface="Wingdings" panose="05000000000000000000" pitchFamily="2" charset="2"/>
              <a:buChar char="§"/>
            </a:pPr>
            <a:r>
              <a:rPr lang="en-US" altLang="en-US" dirty="0">
                <a:latin typeface="Calibri" panose="020F0502020204030204" pitchFamily="34" charset="0"/>
              </a:rPr>
              <a:t>Depolarization works with concentration gradient</a:t>
            </a:r>
          </a:p>
          <a:p>
            <a:pPr eaLnBrk="1" hangingPunct="1">
              <a:lnSpc>
                <a:spcPct val="90000"/>
              </a:lnSpc>
            </a:pPr>
            <a:endParaRPr lang="en-US" altLang="en-US" sz="2800" dirty="0">
              <a:latin typeface="Calibri" panose="020F0502020204030204" pitchFamily="34" charset="0"/>
            </a:endParaRPr>
          </a:p>
        </p:txBody>
      </p:sp>
      <p:pic>
        <p:nvPicPr>
          <p:cNvPr id="12292" name="Picture 5">
            <a:extLst>
              <a:ext uri="{FF2B5EF4-FFF2-40B4-BE49-F238E27FC236}">
                <a16:creationId xmlns:a16="http://schemas.microsoft.com/office/drawing/2014/main" id="{5CBF4FA2-7D64-4349-A5BE-5C1D08121B29}"/>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3246"/>
          <a:stretch>
            <a:fillRect/>
          </a:stretch>
        </p:blipFill>
        <p:spPr>
          <a:xfrm>
            <a:off x="5612802" y="709425"/>
            <a:ext cx="4101353" cy="5951334"/>
          </a:xfrm>
          <a:noFill/>
        </p:spPr>
      </p:pic>
    </p:spTree>
    <p:extLst>
      <p:ext uri="{BB962C8B-B14F-4D97-AF65-F5344CB8AC3E}">
        <p14:creationId xmlns:p14="http://schemas.microsoft.com/office/powerpoint/2010/main" val="626220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D5B6C8-32EC-4688-9FEB-9805DDF41830}"/>
              </a:ext>
            </a:extLst>
          </p:cNvPr>
          <p:cNvSpPr>
            <a:spLocks noGrp="1"/>
          </p:cNvSpPr>
          <p:nvPr>
            <p:ph type="sldNum" idx="12"/>
          </p:nvPr>
        </p:nvSpPr>
        <p:spPr/>
        <p:txBody>
          <a:bodyPr/>
          <a:lstStyle/>
          <a:p>
            <a:fld id="{00000000-1234-1234-1234-123412341234}" type="slidenum">
              <a:rPr lang="en" smtClean="0"/>
              <a:pPr/>
              <a:t>32</a:t>
            </a:fld>
            <a:endParaRPr lang="en"/>
          </a:p>
        </p:txBody>
      </p:sp>
      <p:sp>
        <p:nvSpPr>
          <p:cNvPr id="5" name="Footer Placeholder 4">
            <a:extLst>
              <a:ext uri="{FF2B5EF4-FFF2-40B4-BE49-F238E27FC236}">
                <a16:creationId xmlns:a16="http://schemas.microsoft.com/office/drawing/2014/main" id="{851AF205-DD23-45B6-931B-CB6904712F43}"/>
              </a:ext>
            </a:extLst>
          </p:cNvPr>
          <p:cNvSpPr>
            <a:spLocks noGrp="1"/>
          </p:cNvSpPr>
          <p:nvPr>
            <p:ph type="ftr" sz="quarter" idx="13"/>
          </p:nvPr>
        </p:nvSpPr>
        <p:spPr/>
        <p:txBody>
          <a:bodyPr/>
          <a:lstStyle/>
          <a:p>
            <a:r>
              <a:rPr lang="en-CA" dirty="0"/>
              <a:t>OAPT 2019 G. Macdonald</a:t>
            </a:r>
          </a:p>
        </p:txBody>
      </p:sp>
      <p:sp>
        <p:nvSpPr>
          <p:cNvPr id="2" name="TextBox 1">
            <a:extLst>
              <a:ext uri="{FF2B5EF4-FFF2-40B4-BE49-F238E27FC236}">
                <a16:creationId xmlns:a16="http://schemas.microsoft.com/office/drawing/2014/main" id="{F1350C0D-0851-4111-B811-90DCB0966E66}"/>
              </a:ext>
            </a:extLst>
          </p:cNvPr>
          <p:cNvSpPr txBox="1"/>
          <p:nvPr/>
        </p:nvSpPr>
        <p:spPr>
          <a:xfrm>
            <a:off x="1043492" y="1011219"/>
            <a:ext cx="10264348" cy="646331"/>
          </a:xfrm>
          <a:prstGeom prst="rect">
            <a:avLst/>
          </a:prstGeom>
          <a:noFill/>
        </p:spPr>
        <p:txBody>
          <a:bodyPr wrap="none" rtlCol="0">
            <a:spAutoFit/>
          </a:bodyPr>
          <a:lstStyle/>
          <a:p>
            <a:r>
              <a:rPr lang="en-CA" sz="3600" u="sng" dirty="0"/>
              <a:t>Now what? What affects the speed of this signal?</a:t>
            </a:r>
          </a:p>
        </p:txBody>
      </p:sp>
      <p:sp>
        <p:nvSpPr>
          <p:cNvPr id="3" name="TextBox 2">
            <a:extLst>
              <a:ext uri="{FF2B5EF4-FFF2-40B4-BE49-F238E27FC236}">
                <a16:creationId xmlns:a16="http://schemas.microsoft.com/office/drawing/2014/main" id="{E6294BA2-8C08-4F9B-91F7-A9365E98A88B}"/>
              </a:ext>
            </a:extLst>
          </p:cNvPr>
          <p:cNvSpPr txBox="1"/>
          <p:nvPr/>
        </p:nvSpPr>
        <p:spPr>
          <a:xfrm>
            <a:off x="1409818" y="2478717"/>
            <a:ext cx="9898022" cy="1323439"/>
          </a:xfrm>
          <a:prstGeom prst="rect">
            <a:avLst/>
          </a:prstGeom>
          <a:noFill/>
        </p:spPr>
        <p:txBody>
          <a:bodyPr wrap="square" rtlCol="0">
            <a:spAutoFit/>
          </a:bodyPr>
          <a:lstStyle/>
          <a:p>
            <a:r>
              <a:rPr lang="en-CA" sz="4000" dirty="0">
                <a:latin typeface="Dubai Medium" panose="020B0603030403030204" pitchFamily="34" charset="-78"/>
                <a:cs typeface="Dubai Medium" panose="020B0603030403030204" pitchFamily="34" charset="-78"/>
              </a:rPr>
              <a:t>Two things: </a:t>
            </a:r>
          </a:p>
          <a:p>
            <a:r>
              <a:rPr lang="en-CA" sz="4000" dirty="0">
                <a:latin typeface="Dubai Medium" panose="020B0603030403030204" pitchFamily="34" charset="-78"/>
                <a:cs typeface="Dubai Medium" panose="020B0603030403030204" pitchFamily="34" charset="-78"/>
              </a:rPr>
              <a:t>neurons are both </a:t>
            </a:r>
            <a:r>
              <a:rPr lang="en-CA" sz="4000" dirty="0">
                <a:solidFill>
                  <a:srgbClr val="FF0000"/>
                </a:solidFill>
                <a:latin typeface="Dubai Medium" panose="020B0603030403030204" pitchFamily="34" charset="-78"/>
                <a:cs typeface="Dubai Medium" panose="020B0603030403030204" pitchFamily="34" charset="-78"/>
              </a:rPr>
              <a:t>resistors</a:t>
            </a:r>
            <a:r>
              <a:rPr lang="en-CA" sz="4000" dirty="0">
                <a:latin typeface="Dubai Medium" panose="020B0603030403030204" pitchFamily="34" charset="-78"/>
                <a:cs typeface="Dubai Medium" panose="020B0603030403030204" pitchFamily="34" charset="-78"/>
              </a:rPr>
              <a:t> and </a:t>
            </a:r>
            <a:r>
              <a:rPr lang="en-CA" sz="4000" dirty="0">
                <a:solidFill>
                  <a:srgbClr val="00B050"/>
                </a:solidFill>
                <a:latin typeface="Dubai Medium" panose="020B0603030403030204" pitchFamily="34" charset="-78"/>
                <a:cs typeface="Dubai Medium" panose="020B0603030403030204" pitchFamily="34" charset="-78"/>
              </a:rPr>
              <a:t>capacitators</a:t>
            </a:r>
            <a:r>
              <a:rPr lang="en-CA" sz="4000" dirty="0">
                <a:latin typeface="Dubai Medium" panose="020B0603030403030204" pitchFamily="34" charset="-78"/>
                <a:cs typeface="Dubai Medium" panose="020B0603030403030204" pitchFamily="34" charset="-78"/>
              </a:rPr>
              <a:t>.</a:t>
            </a:r>
          </a:p>
        </p:txBody>
      </p:sp>
    </p:spTree>
    <p:extLst>
      <p:ext uri="{BB962C8B-B14F-4D97-AF65-F5344CB8AC3E}">
        <p14:creationId xmlns:p14="http://schemas.microsoft.com/office/powerpoint/2010/main" val="242299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33</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pic>
        <p:nvPicPr>
          <p:cNvPr id="4" name="Picture 3">
            <a:extLst>
              <a:ext uri="{FF2B5EF4-FFF2-40B4-BE49-F238E27FC236}">
                <a16:creationId xmlns:a16="http://schemas.microsoft.com/office/drawing/2014/main" id="{A4125AD1-23A9-4A02-BF5E-E8AB09181665}"/>
              </a:ext>
            </a:extLst>
          </p:cNvPr>
          <p:cNvPicPr>
            <a:picLocks noChangeAspect="1"/>
          </p:cNvPicPr>
          <p:nvPr/>
        </p:nvPicPr>
        <p:blipFill>
          <a:blip r:embed="rId2"/>
          <a:stretch>
            <a:fillRect/>
          </a:stretch>
        </p:blipFill>
        <p:spPr>
          <a:xfrm>
            <a:off x="2324436" y="348391"/>
            <a:ext cx="7715250" cy="5924550"/>
          </a:xfrm>
          <a:prstGeom prst="rect">
            <a:avLst/>
          </a:prstGeom>
        </p:spPr>
      </p:pic>
    </p:spTree>
    <p:extLst>
      <p:ext uri="{BB962C8B-B14F-4D97-AF65-F5344CB8AC3E}">
        <p14:creationId xmlns:p14="http://schemas.microsoft.com/office/powerpoint/2010/main" val="410563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DB50E-51DB-4414-B0C1-1C535800C0D2}"/>
              </a:ext>
            </a:extLst>
          </p:cNvPr>
          <p:cNvSpPr>
            <a:spLocks noGrp="1"/>
          </p:cNvSpPr>
          <p:nvPr>
            <p:ph type="sldNum" idx="12"/>
          </p:nvPr>
        </p:nvSpPr>
        <p:spPr/>
        <p:txBody>
          <a:bodyPr/>
          <a:lstStyle/>
          <a:p>
            <a:fld id="{00000000-1234-1234-1234-123412341234}" type="slidenum">
              <a:rPr lang="en" smtClean="0"/>
              <a:pPr/>
              <a:t>34</a:t>
            </a:fld>
            <a:endParaRPr lang="en"/>
          </a:p>
        </p:txBody>
      </p:sp>
      <p:sp>
        <p:nvSpPr>
          <p:cNvPr id="3" name="Footer Placeholder 2">
            <a:extLst>
              <a:ext uri="{FF2B5EF4-FFF2-40B4-BE49-F238E27FC236}">
                <a16:creationId xmlns:a16="http://schemas.microsoft.com/office/drawing/2014/main" id="{1ECE63F9-1F1B-4CBB-8913-B5BDAB43063C}"/>
              </a:ext>
            </a:extLst>
          </p:cNvPr>
          <p:cNvSpPr>
            <a:spLocks noGrp="1"/>
          </p:cNvSpPr>
          <p:nvPr>
            <p:ph type="ftr" sz="quarter" idx="13"/>
          </p:nvPr>
        </p:nvSpPr>
        <p:spPr/>
        <p:txBody>
          <a:bodyPr/>
          <a:lstStyle/>
          <a:p>
            <a:r>
              <a:rPr lang="en-CA"/>
              <a:t>OTF Summer Conference 2017 G. Macdonald</a:t>
            </a:r>
          </a:p>
        </p:txBody>
      </p:sp>
      <p:pic>
        <p:nvPicPr>
          <p:cNvPr id="4" name="Picture 3">
            <a:extLst>
              <a:ext uri="{FF2B5EF4-FFF2-40B4-BE49-F238E27FC236}">
                <a16:creationId xmlns:a16="http://schemas.microsoft.com/office/drawing/2014/main" id="{B8D1300C-E4F0-4271-A438-A3FBD685A9B2}"/>
              </a:ext>
            </a:extLst>
          </p:cNvPr>
          <p:cNvPicPr>
            <a:picLocks noChangeAspect="1"/>
          </p:cNvPicPr>
          <p:nvPr/>
        </p:nvPicPr>
        <p:blipFill>
          <a:blip r:embed="rId2"/>
          <a:stretch>
            <a:fillRect/>
          </a:stretch>
        </p:blipFill>
        <p:spPr>
          <a:xfrm>
            <a:off x="2028825" y="400050"/>
            <a:ext cx="8134350" cy="6057900"/>
          </a:xfrm>
          <a:prstGeom prst="rect">
            <a:avLst/>
          </a:prstGeom>
        </p:spPr>
      </p:pic>
    </p:spTree>
    <p:extLst>
      <p:ext uri="{BB962C8B-B14F-4D97-AF65-F5344CB8AC3E}">
        <p14:creationId xmlns:p14="http://schemas.microsoft.com/office/powerpoint/2010/main" val="3875025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35</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pic>
        <p:nvPicPr>
          <p:cNvPr id="4" name="Picture 3">
            <a:extLst>
              <a:ext uri="{FF2B5EF4-FFF2-40B4-BE49-F238E27FC236}">
                <a16:creationId xmlns:a16="http://schemas.microsoft.com/office/drawing/2014/main" id="{F57A7728-0FDA-4639-8D93-DD88D117ADAF}"/>
              </a:ext>
            </a:extLst>
          </p:cNvPr>
          <p:cNvPicPr>
            <a:picLocks noChangeAspect="1"/>
          </p:cNvPicPr>
          <p:nvPr/>
        </p:nvPicPr>
        <p:blipFill>
          <a:blip r:embed="rId2"/>
          <a:stretch>
            <a:fillRect/>
          </a:stretch>
        </p:blipFill>
        <p:spPr>
          <a:xfrm>
            <a:off x="1633537" y="129569"/>
            <a:ext cx="8924925" cy="6219825"/>
          </a:xfrm>
          <a:prstGeom prst="rect">
            <a:avLst/>
          </a:prstGeom>
        </p:spPr>
      </p:pic>
    </p:spTree>
    <p:extLst>
      <p:ext uri="{BB962C8B-B14F-4D97-AF65-F5344CB8AC3E}">
        <p14:creationId xmlns:p14="http://schemas.microsoft.com/office/powerpoint/2010/main" val="40977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DB50E-51DB-4414-B0C1-1C535800C0D2}"/>
              </a:ext>
            </a:extLst>
          </p:cNvPr>
          <p:cNvSpPr>
            <a:spLocks noGrp="1"/>
          </p:cNvSpPr>
          <p:nvPr>
            <p:ph type="sldNum" idx="12"/>
          </p:nvPr>
        </p:nvSpPr>
        <p:spPr/>
        <p:txBody>
          <a:bodyPr/>
          <a:lstStyle/>
          <a:p>
            <a:fld id="{00000000-1234-1234-1234-123412341234}" type="slidenum">
              <a:rPr lang="en" smtClean="0"/>
              <a:pPr/>
              <a:t>36</a:t>
            </a:fld>
            <a:endParaRPr lang="en"/>
          </a:p>
        </p:txBody>
      </p:sp>
      <p:sp>
        <p:nvSpPr>
          <p:cNvPr id="3" name="Footer Placeholder 2">
            <a:extLst>
              <a:ext uri="{FF2B5EF4-FFF2-40B4-BE49-F238E27FC236}">
                <a16:creationId xmlns:a16="http://schemas.microsoft.com/office/drawing/2014/main" id="{1ECE63F9-1F1B-4CBB-8913-B5BDAB43063C}"/>
              </a:ext>
            </a:extLst>
          </p:cNvPr>
          <p:cNvSpPr>
            <a:spLocks noGrp="1"/>
          </p:cNvSpPr>
          <p:nvPr>
            <p:ph type="ftr" sz="quarter" idx="13"/>
          </p:nvPr>
        </p:nvSpPr>
        <p:spPr/>
        <p:txBody>
          <a:bodyPr/>
          <a:lstStyle/>
          <a:p>
            <a:r>
              <a:rPr lang="en-CA" dirty="0"/>
              <a:t>OAPT 2019 G. Macdonald</a:t>
            </a:r>
          </a:p>
        </p:txBody>
      </p:sp>
      <p:pic>
        <p:nvPicPr>
          <p:cNvPr id="4" name="Picture 3">
            <a:extLst>
              <a:ext uri="{FF2B5EF4-FFF2-40B4-BE49-F238E27FC236}">
                <a16:creationId xmlns:a16="http://schemas.microsoft.com/office/drawing/2014/main" id="{1E472AB8-B97D-4898-AC3D-1D8580A4E0AD}"/>
              </a:ext>
            </a:extLst>
          </p:cNvPr>
          <p:cNvPicPr>
            <a:picLocks noChangeAspect="1"/>
          </p:cNvPicPr>
          <p:nvPr/>
        </p:nvPicPr>
        <p:blipFill>
          <a:blip r:embed="rId2"/>
          <a:stretch>
            <a:fillRect/>
          </a:stretch>
        </p:blipFill>
        <p:spPr>
          <a:xfrm>
            <a:off x="1540116" y="77325"/>
            <a:ext cx="8905875" cy="6315075"/>
          </a:xfrm>
          <a:prstGeom prst="rect">
            <a:avLst/>
          </a:prstGeom>
        </p:spPr>
      </p:pic>
    </p:spTree>
    <p:extLst>
      <p:ext uri="{BB962C8B-B14F-4D97-AF65-F5344CB8AC3E}">
        <p14:creationId xmlns:p14="http://schemas.microsoft.com/office/powerpoint/2010/main" val="1394214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2DDFF-B44C-428B-BE15-FAE73DB72B44}"/>
              </a:ext>
            </a:extLst>
          </p:cNvPr>
          <p:cNvSpPr>
            <a:spLocks noGrp="1"/>
          </p:cNvSpPr>
          <p:nvPr>
            <p:ph type="sldNum" idx="12"/>
          </p:nvPr>
        </p:nvSpPr>
        <p:spPr/>
        <p:txBody>
          <a:bodyPr/>
          <a:lstStyle/>
          <a:p>
            <a:fld id="{00000000-1234-1234-1234-123412341234}" type="slidenum">
              <a:rPr lang="en" smtClean="0"/>
              <a:pPr/>
              <a:t>37</a:t>
            </a:fld>
            <a:endParaRPr lang="en"/>
          </a:p>
        </p:txBody>
      </p:sp>
      <p:sp>
        <p:nvSpPr>
          <p:cNvPr id="3" name="Footer Placeholder 2">
            <a:extLst>
              <a:ext uri="{FF2B5EF4-FFF2-40B4-BE49-F238E27FC236}">
                <a16:creationId xmlns:a16="http://schemas.microsoft.com/office/drawing/2014/main" id="{E3D9D36D-EA05-4A2A-906C-DE52E4C73D67}"/>
              </a:ext>
            </a:extLst>
          </p:cNvPr>
          <p:cNvSpPr>
            <a:spLocks noGrp="1"/>
          </p:cNvSpPr>
          <p:nvPr>
            <p:ph type="ftr" sz="quarter" idx="13"/>
          </p:nvPr>
        </p:nvSpPr>
        <p:spPr/>
        <p:txBody>
          <a:bodyPr/>
          <a:lstStyle/>
          <a:p>
            <a:r>
              <a:rPr lang="en-CA" dirty="0"/>
              <a:t>OAPT 2019 G. Macdonald</a:t>
            </a:r>
          </a:p>
        </p:txBody>
      </p:sp>
      <p:sp>
        <p:nvSpPr>
          <p:cNvPr id="4" name="TextBox 3">
            <a:extLst>
              <a:ext uri="{FF2B5EF4-FFF2-40B4-BE49-F238E27FC236}">
                <a16:creationId xmlns:a16="http://schemas.microsoft.com/office/drawing/2014/main" id="{567BBC93-8463-4CE2-9B4E-58CF7F1FE932}"/>
              </a:ext>
            </a:extLst>
          </p:cNvPr>
          <p:cNvSpPr txBox="1"/>
          <p:nvPr/>
        </p:nvSpPr>
        <p:spPr>
          <a:xfrm>
            <a:off x="1928298" y="1850314"/>
            <a:ext cx="8969198" cy="2862322"/>
          </a:xfrm>
          <a:prstGeom prst="rect">
            <a:avLst/>
          </a:prstGeom>
          <a:noFill/>
        </p:spPr>
        <p:txBody>
          <a:bodyPr wrap="square" rtlCol="0">
            <a:spAutoFit/>
          </a:bodyPr>
          <a:lstStyle/>
          <a:p>
            <a:r>
              <a:rPr lang="en-CA" sz="3600" dirty="0"/>
              <a:t>To make a long story short, </a:t>
            </a:r>
          </a:p>
          <a:p>
            <a:r>
              <a:rPr lang="en-CA" sz="3600" b="1" dirty="0">
                <a:solidFill>
                  <a:srgbClr val="0070C0"/>
                </a:solidFill>
              </a:rPr>
              <a:t>the speed of the signal depends on the resistance of the cell </a:t>
            </a:r>
            <a:r>
              <a:rPr lang="en-CA" sz="3600" b="1">
                <a:solidFill>
                  <a:srgbClr val="0070C0"/>
                </a:solidFill>
              </a:rPr>
              <a:t>and the capacitance </a:t>
            </a:r>
            <a:r>
              <a:rPr lang="en-CA" sz="3600" b="1" dirty="0">
                <a:solidFill>
                  <a:srgbClr val="0070C0"/>
                </a:solidFill>
              </a:rPr>
              <a:t>of the membrane surrounding it.</a:t>
            </a:r>
          </a:p>
        </p:txBody>
      </p:sp>
    </p:spTree>
    <p:extLst>
      <p:ext uri="{BB962C8B-B14F-4D97-AF65-F5344CB8AC3E}">
        <p14:creationId xmlns:p14="http://schemas.microsoft.com/office/powerpoint/2010/main" val="2596970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FEA72-9494-40F5-A3D0-8F66613534CD}"/>
              </a:ext>
            </a:extLst>
          </p:cNvPr>
          <p:cNvSpPr>
            <a:spLocks noGrp="1"/>
          </p:cNvSpPr>
          <p:nvPr>
            <p:ph type="sldNum" idx="12"/>
          </p:nvPr>
        </p:nvSpPr>
        <p:spPr/>
        <p:txBody>
          <a:bodyPr/>
          <a:lstStyle/>
          <a:p>
            <a:fld id="{00000000-1234-1234-1234-123412341234}" type="slidenum">
              <a:rPr lang="en" smtClean="0"/>
              <a:pPr/>
              <a:t>38</a:t>
            </a:fld>
            <a:endParaRPr lang="en"/>
          </a:p>
        </p:txBody>
      </p:sp>
      <p:sp>
        <p:nvSpPr>
          <p:cNvPr id="3" name="Footer Placeholder 2">
            <a:extLst>
              <a:ext uri="{FF2B5EF4-FFF2-40B4-BE49-F238E27FC236}">
                <a16:creationId xmlns:a16="http://schemas.microsoft.com/office/drawing/2014/main" id="{545B4340-480B-4DB6-8329-31FA1D69EBF2}"/>
              </a:ext>
            </a:extLst>
          </p:cNvPr>
          <p:cNvSpPr>
            <a:spLocks noGrp="1"/>
          </p:cNvSpPr>
          <p:nvPr>
            <p:ph type="ftr" sz="quarter" idx="13"/>
          </p:nvPr>
        </p:nvSpPr>
        <p:spPr/>
        <p:txBody>
          <a:bodyPr/>
          <a:lstStyle/>
          <a:p>
            <a:r>
              <a:rPr lang="en-CA" dirty="0"/>
              <a:t>OAPT 2019 G. Macdonald</a:t>
            </a:r>
          </a:p>
        </p:txBody>
      </p:sp>
      <p:sp>
        <p:nvSpPr>
          <p:cNvPr id="4" name="TextBox 3">
            <a:extLst>
              <a:ext uri="{FF2B5EF4-FFF2-40B4-BE49-F238E27FC236}">
                <a16:creationId xmlns:a16="http://schemas.microsoft.com/office/drawing/2014/main" id="{5EF78BBB-1933-4E61-AE8E-4C8D64D647F2}"/>
              </a:ext>
            </a:extLst>
          </p:cNvPr>
          <p:cNvSpPr txBox="1"/>
          <p:nvPr/>
        </p:nvSpPr>
        <p:spPr>
          <a:xfrm>
            <a:off x="172122" y="1000460"/>
            <a:ext cx="6906410" cy="3170099"/>
          </a:xfrm>
          <a:prstGeom prst="rect">
            <a:avLst/>
          </a:prstGeom>
          <a:noFill/>
        </p:spPr>
        <p:txBody>
          <a:bodyPr wrap="square" rtlCol="0">
            <a:spAutoFit/>
          </a:bodyPr>
          <a:lstStyle/>
          <a:p>
            <a:r>
              <a:rPr lang="en-CA" sz="4000" dirty="0"/>
              <a:t>One ‘solution’, then is to make the entire axon larger in diameter</a:t>
            </a:r>
          </a:p>
          <a:p>
            <a:r>
              <a:rPr lang="en-CA" sz="4000" dirty="0"/>
              <a:t>(larger diameter = lower resistance in a wire…)</a:t>
            </a:r>
          </a:p>
        </p:txBody>
      </p:sp>
      <p:pic>
        <p:nvPicPr>
          <p:cNvPr id="7170" name="Picture 2" descr="https://theaxonofthesquid.files.wordpress.com/2012/04/squid-giant-axon.jpeg">
            <a:extLst>
              <a:ext uri="{FF2B5EF4-FFF2-40B4-BE49-F238E27FC236}">
                <a16:creationId xmlns:a16="http://schemas.microsoft.com/office/drawing/2014/main" id="{BE7B5772-DF05-4191-B1A9-A1BB9A6DB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385" y="118334"/>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BBD5F1-8B1D-427E-8887-246D532B61D3}"/>
              </a:ext>
            </a:extLst>
          </p:cNvPr>
          <p:cNvSpPr txBox="1"/>
          <p:nvPr/>
        </p:nvSpPr>
        <p:spPr>
          <a:xfrm>
            <a:off x="2721685" y="5111018"/>
            <a:ext cx="5454127" cy="954107"/>
          </a:xfrm>
          <a:prstGeom prst="rect">
            <a:avLst/>
          </a:prstGeom>
          <a:noFill/>
        </p:spPr>
        <p:txBody>
          <a:bodyPr wrap="square" rtlCol="0">
            <a:spAutoFit/>
          </a:bodyPr>
          <a:lstStyle/>
          <a:p>
            <a:r>
              <a:rPr lang="en-CA" sz="2800" dirty="0">
                <a:solidFill>
                  <a:srgbClr val="FF0000"/>
                </a:solidFill>
              </a:rPr>
              <a:t>The squid giant axon can be up to 1mm in diameter!</a:t>
            </a:r>
          </a:p>
        </p:txBody>
      </p:sp>
      <p:cxnSp>
        <p:nvCxnSpPr>
          <p:cNvPr id="8" name="Straight Arrow Connector 7">
            <a:extLst>
              <a:ext uri="{FF2B5EF4-FFF2-40B4-BE49-F238E27FC236}">
                <a16:creationId xmlns:a16="http://schemas.microsoft.com/office/drawing/2014/main" id="{731AD059-1BA0-44BD-B425-7D65D9F785C3}"/>
              </a:ext>
            </a:extLst>
          </p:cNvPr>
          <p:cNvCxnSpPr>
            <a:cxnSpLocks/>
          </p:cNvCxnSpPr>
          <p:nvPr/>
        </p:nvCxnSpPr>
        <p:spPr>
          <a:xfrm flipV="1">
            <a:off x="6764237" y="4399878"/>
            <a:ext cx="2688148" cy="7111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341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2">
            <a:extLst>
              <a:ext uri="{FF2B5EF4-FFF2-40B4-BE49-F238E27FC236}">
                <a16:creationId xmlns:a16="http://schemas.microsoft.com/office/drawing/2014/main" id="{12CD08DB-3417-49C2-BED7-CF803B08349D}"/>
              </a:ext>
            </a:extLst>
          </p:cNvPr>
          <p:cNvSpPr>
            <a:spLocks noGrp="1" noChangeArrowheads="1"/>
          </p:cNvSpPr>
          <p:nvPr>
            <p:ph type="title" idx="4294967295"/>
          </p:nvPr>
        </p:nvSpPr>
        <p:spPr>
          <a:xfrm>
            <a:off x="3054350" y="170458"/>
            <a:ext cx="7772400" cy="914400"/>
          </a:xfrm>
        </p:spPr>
        <p:txBody>
          <a:bodyPr/>
          <a:lstStyle/>
          <a:p>
            <a:pPr algn="ctr" eaLnBrk="1" hangingPunct="1">
              <a:defRPr/>
            </a:pPr>
            <a:r>
              <a:rPr lang="en-US" sz="4400" b="0" u="sng" dirty="0">
                <a:solidFill>
                  <a:schemeClr val="tx1">
                    <a:lumMod val="50000"/>
                  </a:schemeClr>
                </a:solidFill>
                <a:latin typeface="Calibri" pitchFamily="34" charset="0"/>
              </a:rPr>
              <a:t>Or… insulation!</a:t>
            </a:r>
            <a:br>
              <a:rPr lang="en-US" sz="4400" u="sng" dirty="0">
                <a:solidFill>
                  <a:schemeClr val="tx1">
                    <a:lumMod val="50000"/>
                  </a:schemeClr>
                </a:solidFill>
                <a:latin typeface="Calibri" pitchFamily="34" charset="0"/>
              </a:rPr>
            </a:br>
            <a:r>
              <a:rPr lang="en-US" sz="4400" u="sng" dirty="0">
                <a:solidFill>
                  <a:schemeClr val="tx1">
                    <a:lumMod val="50000"/>
                  </a:schemeClr>
                </a:solidFill>
                <a:latin typeface="Calibri" pitchFamily="34" charset="0"/>
              </a:rPr>
              <a:t>Myelin sheath coating</a:t>
            </a:r>
          </a:p>
        </p:txBody>
      </p:sp>
      <p:grpSp>
        <p:nvGrpSpPr>
          <p:cNvPr id="2" name="Group 1">
            <a:extLst>
              <a:ext uri="{FF2B5EF4-FFF2-40B4-BE49-F238E27FC236}">
                <a16:creationId xmlns:a16="http://schemas.microsoft.com/office/drawing/2014/main" id="{36900011-161D-4BFC-A8C6-2227BF79FD22}"/>
              </a:ext>
            </a:extLst>
          </p:cNvPr>
          <p:cNvGrpSpPr/>
          <p:nvPr/>
        </p:nvGrpSpPr>
        <p:grpSpPr>
          <a:xfrm>
            <a:off x="269837" y="1446212"/>
            <a:ext cx="6359526" cy="4584700"/>
            <a:chOff x="1905000" y="1219200"/>
            <a:chExt cx="6359526" cy="4584700"/>
          </a:xfrm>
        </p:grpSpPr>
        <p:pic>
          <p:nvPicPr>
            <p:cNvPr id="7171" name="Picture 18" descr="neuron">
              <a:extLst>
                <a:ext uri="{FF2B5EF4-FFF2-40B4-BE49-F238E27FC236}">
                  <a16:creationId xmlns:a16="http://schemas.microsoft.com/office/drawing/2014/main" id="{71BF3535-1ABC-4171-8D04-54DFC713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1" y="1392238"/>
              <a:ext cx="57372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9">
              <a:extLst>
                <a:ext uri="{FF2B5EF4-FFF2-40B4-BE49-F238E27FC236}">
                  <a16:creationId xmlns:a16="http://schemas.microsoft.com/office/drawing/2014/main" id="{7B2A3722-8FFC-458C-9BB0-C7835106B168}"/>
                </a:ext>
              </a:extLst>
            </p:cNvPr>
            <p:cNvSpPr txBox="1">
              <a:spLocks noChangeArrowheads="1"/>
            </p:cNvSpPr>
            <p:nvPr/>
          </p:nvSpPr>
          <p:spPr bwMode="auto">
            <a:xfrm>
              <a:off x="1905000" y="121920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solidFill>
                    <a:schemeClr val="tx2"/>
                  </a:solidFill>
                </a:rPr>
                <a:t>signal</a:t>
              </a:r>
            </a:p>
            <a:p>
              <a:pPr>
                <a:spcBef>
                  <a:spcPct val="0"/>
                </a:spcBef>
                <a:buFontTx/>
                <a:buNone/>
              </a:pPr>
              <a:r>
                <a:rPr lang="en-US" altLang="en-US" sz="1800" b="1" dirty="0">
                  <a:solidFill>
                    <a:schemeClr val="tx2"/>
                  </a:solidFill>
                </a:rPr>
                <a:t>direction</a:t>
              </a:r>
              <a:endParaRPr lang="en-US" altLang="en-US" sz="1800" dirty="0"/>
            </a:p>
          </p:txBody>
        </p:sp>
        <p:sp>
          <p:nvSpPr>
            <p:cNvPr id="7173" name="Line 20">
              <a:extLst>
                <a:ext uri="{FF2B5EF4-FFF2-40B4-BE49-F238E27FC236}">
                  <a16:creationId xmlns:a16="http://schemas.microsoft.com/office/drawing/2014/main" id="{5C84E028-4A38-49C6-9F7A-4C9552BAC880}"/>
                </a:ext>
              </a:extLst>
            </p:cNvPr>
            <p:cNvSpPr>
              <a:spLocks noChangeShapeType="1"/>
            </p:cNvSpPr>
            <p:nvPr/>
          </p:nvSpPr>
          <p:spPr bwMode="auto">
            <a:xfrm flipH="1">
              <a:off x="5784850" y="4873625"/>
              <a:ext cx="76200" cy="3810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4" name="Line 21">
              <a:extLst>
                <a:ext uri="{FF2B5EF4-FFF2-40B4-BE49-F238E27FC236}">
                  <a16:creationId xmlns:a16="http://schemas.microsoft.com/office/drawing/2014/main" id="{A6CD93D8-8D26-4C2C-96D0-EFAC17B4E1AA}"/>
                </a:ext>
              </a:extLst>
            </p:cNvPr>
            <p:cNvSpPr>
              <a:spLocks noChangeShapeType="1"/>
            </p:cNvSpPr>
            <p:nvPr/>
          </p:nvSpPr>
          <p:spPr bwMode="auto">
            <a:xfrm>
              <a:off x="5556250" y="4949825"/>
              <a:ext cx="228600" cy="304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6" name="Text Box 23">
              <a:extLst>
                <a:ext uri="{FF2B5EF4-FFF2-40B4-BE49-F238E27FC236}">
                  <a16:creationId xmlns:a16="http://schemas.microsoft.com/office/drawing/2014/main" id="{20848E26-B72D-45C7-BF99-C45484326CD4}"/>
                </a:ext>
              </a:extLst>
            </p:cNvPr>
            <p:cNvSpPr txBox="1">
              <a:spLocks noChangeArrowheads="1"/>
            </p:cNvSpPr>
            <p:nvPr/>
          </p:nvSpPr>
          <p:spPr bwMode="auto">
            <a:xfrm>
              <a:off x="4495801" y="522553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CC0000"/>
                  </a:solidFill>
                </a:rPr>
                <a:t>myelin</a:t>
              </a:r>
              <a:r>
                <a:rPr lang="en-US" altLang="en-US" sz="1800" b="1">
                  <a:solidFill>
                    <a:srgbClr val="0F116A"/>
                  </a:solidFill>
                </a:rPr>
                <a:t> </a:t>
              </a:r>
              <a:r>
                <a:rPr lang="en-US" altLang="en-US" sz="1800" b="1">
                  <a:solidFill>
                    <a:srgbClr val="CC0000"/>
                  </a:solidFill>
                </a:rPr>
                <a:t>coating</a:t>
              </a:r>
              <a:endParaRPr lang="en-US" altLang="en-US" sz="1800"/>
            </a:p>
          </p:txBody>
        </p:sp>
        <p:sp>
          <p:nvSpPr>
            <p:cNvPr id="589848" name="AutoShape 24">
              <a:extLst>
                <a:ext uri="{FF2B5EF4-FFF2-40B4-BE49-F238E27FC236}">
                  <a16:creationId xmlns:a16="http://schemas.microsoft.com/office/drawing/2014/main" id="{19AD9B3D-D03A-40ED-B70A-501E892AAEDA}"/>
                </a:ext>
              </a:extLst>
            </p:cNvPr>
            <p:cNvSpPr>
              <a:spLocks noChangeArrowheads="1"/>
            </p:cNvSpPr>
            <p:nvPr/>
          </p:nvSpPr>
          <p:spPr bwMode="auto">
            <a:xfrm>
              <a:off x="5045075" y="4797425"/>
              <a:ext cx="3048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p:spPr>
          <p:txBody>
            <a:bodyPr wrap="none" anchor="ctr"/>
            <a:lstStyle/>
            <a:p>
              <a:endParaRPr lang="en-CA"/>
            </a:p>
          </p:txBody>
        </p:sp>
        <p:sp>
          <p:nvSpPr>
            <p:cNvPr id="589849" name="AutoShape 25">
              <a:extLst>
                <a:ext uri="{FF2B5EF4-FFF2-40B4-BE49-F238E27FC236}">
                  <a16:creationId xmlns:a16="http://schemas.microsoft.com/office/drawing/2014/main" id="{ED20DA91-5F21-4BD6-A2C0-4EC32DBC0375}"/>
                </a:ext>
              </a:extLst>
            </p:cNvPr>
            <p:cNvSpPr>
              <a:spLocks noChangeArrowheads="1"/>
            </p:cNvSpPr>
            <p:nvPr/>
          </p:nvSpPr>
          <p:spPr bwMode="auto">
            <a:xfrm>
              <a:off x="5349875" y="4721225"/>
              <a:ext cx="3048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p:spPr>
          <p:txBody>
            <a:bodyPr wrap="none" anchor="ctr"/>
            <a:lstStyle/>
            <a:p>
              <a:endParaRPr lang="en-CA"/>
            </a:p>
          </p:txBody>
        </p:sp>
        <p:sp>
          <p:nvSpPr>
            <p:cNvPr id="589850" name="AutoShape 26">
              <a:extLst>
                <a:ext uri="{FF2B5EF4-FFF2-40B4-BE49-F238E27FC236}">
                  <a16:creationId xmlns:a16="http://schemas.microsoft.com/office/drawing/2014/main" id="{9805545E-D51D-4161-816D-114CF98A030F}"/>
                </a:ext>
              </a:extLst>
            </p:cNvPr>
            <p:cNvSpPr>
              <a:spLocks noChangeArrowheads="1"/>
            </p:cNvSpPr>
            <p:nvPr/>
          </p:nvSpPr>
          <p:spPr bwMode="auto">
            <a:xfrm>
              <a:off x="4740275" y="4797425"/>
              <a:ext cx="3048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p:spPr>
          <p:txBody>
            <a:bodyPr wrap="none" anchor="ctr"/>
            <a:lstStyle/>
            <a:p>
              <a:endParaRPr lang="en-CA"/>
            </a:p>
          </p:txBody>
        </p:sp>
        <p:sp>
          <p:nvSpPr>
            <p:cNvPr id="589851" name="AutoShape 27">
              <a:extLst>
                <a:ext uri="{FF2B5EF4-FFF2-40B4-BE49-F238E27FC236}">
                  <a16:creationId xmlns:a16="http://schemas.microsoft.com/office/drawing/2014/main" id="{A788C980-88D1-4B16-8AD1-9F9CC63A3265}"/>
                </a:ext>
              </a:extLst>
            </p:cNvPr>
            <p:cNvSpPr>
              <a:spLocks noChangeArrowheads="1"/>
            </p:cNvSpPr>
            <p:nvPr/>
          </p:nvSpPr>
          <p:spPr bwMode="auto">
            <a:xfrm>
              <a:off x="5654675" y="4645025"/>
              <a:ext cx="3048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p:spPr>
          <p:txBody>
            <a:bodyPr wrap="none" anchor="ctr"/>
            <a:lstStyle/>
            <a:p>
              <a:endParaRPr lang="en-CA"/>
            </a:p>
          </p:txBody>
        </p:sp>
      </p:grpSp>
      <p:sp>
        <p:nvSpPr>
          <p:cNvPr id="589831" name="Rectangle 7" descr="Rectangle: Click to edit Master text styles&#10;Second level&#10;Third level&#10;Fourth level&#10;Fifth level">
            <a:extLst>
              <a:ext uri="{FF2B5EF4-FFF2-40B4-BE49-F238E27FC236}">
                <a16:creationId xmlns:a16="http://schemas.microsoft.com/office/drawing/2014/main" id="{CBDCAFCD-12D0-4E04-857E-15FBDE1FCCEE}"/>
              </a:ext>
            </a:extLst>
          </p:cNvPr>
          <p:cNvSpPr>
            <a:spLocks noChangeArrowheads="1"/>
          </p:cNvSpPr>
          <p:nvPr/>
        </p:nvSpPr>
        <p:spPr bwMode="auto">
          <a:xfrm>
            <a:off x="4019512" y="1686183"/>
            <a:ext cx="744814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F116A"/>
              </a:buClr>
              <a:buSzPct val="120000"/>
              <a:defRPr/>
            </a:pPr>
            <a:r>
              <a:rPr lang="en-US" sz="3600" dirty="0">
                <a:solidFill>
                  <a:srgbClr val="0F116A"/>
                </a:solidFill>
                <a:latin typeface="Calibri" pitchFamily="34" charset="0"/>
              </a:rPr>
              <a:t>Myelin cells wrap the axon to form insulation</a:t>
            </a:r>
          </a:p>
          <a:p>
            <a:pPr marL="1089025" lvl="2" indent="-228600">
              <a:spcBef>
                <a:spcPct val="20000"/>
              </a:spcBef>
              <a:buClr>
                <a:schemeClr val="hlink"/>
              </a:buClr>
              <a:buSzPct val="95000"/>
              <a:buFont typeface="Wingdings" pitchFamily="2" charset="2"/>
              <a:buChar char="§"/>
              <a:defRPr/>
            </a:pPr>
            <a:r>
              <a:rPr lang="en-US" sz="3600" dirty="0">
                <a:solidFill>
                  <a:srgbClr val="0F116A"/>
                </a:solidFill>
                <a:latin typeface="Calibri" pitchFamily="34" charset="0"/>
              </a:rPr>
              <a:t>signal hops from node to node</a:t>
            </a:r>
          </a:p>
        </p:txBody>
      </p:sp>
      <p:pic>
        <p:nvPicPr>
          <p:cNvPr id="7175" name="Picture 22">
            <a:extLst>
              <a:ext uri="{FF2B5EF4-FFF2-40B4-BE49-F238E27FC236}">
                <a16:creationId xmlns:a16="http://schemas.microsoft.com/office/drawing/2014/main" id="{17B2DE2E-C2B0-4E73-8818-D1B25230C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598" b="5414"/>
          <a:stretch>
            <a:fillRect/>
          </a:stretch>
        </p:blipFill>
        <p:spPr bwMode="auto">
          <a:xfrm>
            <a:off x="5611773" y="4194174"/>
            <a:ext cx="36798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5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375F57-2906-4249-8A04-B62C9A7FFA30}"/>
              </a:ext>
            </a:extLst>
          </p:cNvPr>
          <p:cNvSpPr>
            <a:spLocks noGrp="1"/>
          </p:cNvSpPr>
          <p:nvPr>
            <p:ph type="sldNum" idx="12"/>
          </p:nvPr>
        </p:nvSpPr>
        <p:spPr/>
        <p:txBody>
          <a:bodyPr/>
          <a:lstStyle/>
          <a:p>
            <a:fld id="{00000000-1234-1234-1234-123412341234}" type="slidenum">
              <a:rPr lang="en" smtClean="0"/>
              <a:pPr/>
              <a:t>4</a:t>
            </a:fld>
            <a:endParaRPr lang="en"/>
          </a:p>
        </p:txBody>
      </p:sp>
      <p:sp>
        <p:nvSpPr>
          <p:cNvPr id="2" name="Footer Placeholder 1">
            <a:extLst>
              <a:ext uri="{FF2B5EF4-FFF2-40B4-BE49-F238E27FC236}">
                <a16:creationId xmlns:a16="http://schemas.microsoft.com/office/drawing/2014/main" id="{2DD50BF1-D123-4AD0-8C69-9B8398EB2DC8}"/>
              </a:ext>
            </a:extLst>
          </p:cNvPr>
          <p:cNvSpPr>
            <a:spLocks noGrp="1"/>
          </p:cNvSpPr>
          <p:nvPr>
            <p:ph type="ftr" sz="quarter" idx="13"/>
          </p:nvPr>
        </p:nvSpPr>
        <p:spPr/>
        <p:txBody>
          <a:bodyPr/>
          <a:lstStyle/>
          <a:p>
            <a:r>
              <a:rPr lang="en-CA" dirty="0"/>
              <a:t>OAPT 2019 G. Macdonald</a:t>
            </a:r>
          </a:p>
        </p:txBody>
      </p:sp>
      <p:pic>
        <p:nvPicPr>
          <p:cNvPr id="5" name="Picture 4" descr="https://backyardbrains.com/experiments/img/BYB_Exp3_Pic5.jpeg">
            <a:extLst>
              <a:ext uri="{FF2B5EF4-FFF2-40B4-BE49-F238E27FC236}">
                <a16:creationId xmlns:a16="http://schemas.microsoft.com/office/drawing/2014/main" id="{7539AFC5-81D3-451B-AE2E-8511E4A753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778" y="860467"/>
            <a:ext cx="2523213" cy="4435103"/>
          </a:xfrm>
          <a:prstGeom prst="rect">
            <a:avLst/>
          </a:prstGeom>
          <a:noFill/>
          <a:ln>
            <a:noFill/>
          </a:ln>
        </p:spPr>
      </p:pic>
      <p:sp>
        <p:nvSpPr>
          <p:cNvPr id="3" name="Rectangle 2">
            <a:extLst>
              <a:ext uri="{FF2B5EF4-FFF2-40B4-BE49-F238E27FC236}">
                <a16:creationId xmlns:a16="http://schemas.microsoft.com/office/drawing/2014/main" id="{3B416BF6-59CC-4BE6-9318-BB79A65F19AC}"/>
              </a:ext>
            </a:extLst>
          </p:cNvPr>
          <p:cNvSpPr/>
          <p:nvPr/>
        </p:nvSpPr>
        <p:spPr>
          <a:xfrm>
            <a:off x="861391" y="1061616"/>
            <a:ext cx="6326588" cy="4893647"/>
          </a:xfrm>
          <a:prstGeom prst="rect">
            <a:avLst/>
          </a:prstGeom>
        </p:spPr>
        <p:txBody>
          <a:bodyPr wrap="square">
            <a:spAutoFit/>
          </a:bodyPr>
          <a:lstStyle/>
          <a:p>
            <a:r>
              <a:rPr lang="en-US" sz="2400" b="1" u="sng" dirty="0">
                <a:latin typeface="Verdana" panose="020B0604030504040204" pitchFamily="34" charset="0"/>
                <a:ea typeface="Calibri" panose="020F0502020204030204" pitchFamily="34" charset="0"/>
                <a:cs typeface="Arial" panose="020B0604020202020204" pitchFamily="34" charset="0"/>
              </a:rPr>
              <a:t>Visual Test</a:t>
            </a:r>
            <a:endParaRPr lang="en-CA" sz="24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400" dirty="0">
                <a:latin typeface="Verdana" panose="020B0604030504040204" pitchFamily="34" charset="0"/>
                <a:ea typeface="Calibri" panose="020F0502020204030204" pitchFamily="34" charset="0"/>
                <a:cs typeface="Arial" panose="020B0604020202020204" pitchFamily="34" charset="0"/>
              </a:rPr>
              <a:t>Subject A dangles dominant hand off the edge of a table.</a:t>
            </a:r>
            <a:endParaRPr lang="en-CA" sz="24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400" dirty="0">
                <a:latin typeface="Verdana" panose="020B0604030504040204" pitchFamily="34" charset="0"/>
                <a:ea typeface="Calibri" panose="020F0502020204030204" pitchFamily="34" charset="0"/>
                <a:cs typeface="Arial" panose="020B0604020202020204" pitchFamily="34" charset="0"/>
              </a:rPr>
              <a:t>Subject B holds a 30 centimeter ruler between two fingers at the 30 cm mark, having the 0 mark touching Subject A’s index finger.</a:t>
            </a:r>
            <a:endParaRPr lang="en-CA" sz="24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400" dirty="0">
                <a:latin typeface="Verdana" panose="020B0604030504040204" pitchFamily="34" charset="0"/>
                <a:ea typeface="Calibri" panose="020F0502020204030204" pitchFamily="34" charset="0"/>
                <a:cs typeface="Arial" panose="020B0604020202020204" pitchFamily="34" charset="0"/>
              </a:rPr>
              <a:t>Subject B tells Subject A to grab the ruler as fast as possible, when they SEE it being released.</a:t>
            </a:r>
            <a:endParaRPr lang="en-CA" sz="24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400" dirty="0">
                <a:latin typeface="Verdana" panose="020B0604030504040204" pitchFamily="34" charset="0"/>
                <a:ea typeface="Calibri" panose="020F0502020204030204" pitchFamily="34" charset="0"/>
                <a:cs typeface="Arial" panose="020B0604020202020204" pitchFamily="34" charset="0"/>
              </a:rPr>
              <a:t>Record the centimeter measurement.</a:t>
            </a:r>
            <a:endParaRPr lang="en-CA" sz="24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400" dirty="0">
                <a:latin typeface="Verdana" panose="020B0604030504040204" pitchFamily="34" charset="0"/>
                <a:ea typeface="Calibri" panose="020F0502020204030204" pitchFamily="34" charset="0"/>
                <a:cs typeface="Arial" panose="020B0604020202020204" pitchFamily="34" charset="0"/>
              </a:rPr>
              <a:t>Repeat this three times, for a total of four measurements.</a:t>
            </a:r>
            <a:endParaRPr lang="en-CA"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6374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E4693-1CCB-494D-9B30-FC8E7E029677}"/>
              </a:ext>
            </a:extLst>
          </p:cNvPr>
          <p:cNvSpPr txBox="1"/>
          <p:nvPr/>
        </p:nvSpPr>
        <p:spPr>
          <a:xfrm>
            <a:off x="763792" y="1214248"/>
            <a:ext cx="5948980" cy="3970318"/>
          </a:xfrm>
          <a:prstGeom prst="rect">
            <a:avLst/>
          </a:prstGeom>
          <a:noFill/>
        </p:spPr>
        <p:txBody>
          <a:bodyPr wrap="square" rtlCol="0">
            <a:spAutoFit/>
          </a:bodyPr>
          <a:lstStyle/>
          <a:p>
            <a:r>
              <a:rPr lang="en-CA" sz="3600" dirty="0"/>
              <a:t>The importance of this coating can be seen in the case of Multiple Sclerosis, where the immune system T cells attack and destroy it. This causes slowing and/or loss of signal.</a:t>
            </a:r>
          </a:p>
        </p:txBody>
      </p:sp>
      <p:pic>
        <p:nvPicPr>
          <p:cNvPr id="9218" name="Picture 2" descr="Image result for multiple sclerosis">
            <a:extLst>
              <a:ext uri="{FF2B5EF4-FFF2-40B4-BE49-F238E27FC236}">
                <a16:creationId xmlns:a16="http://schemas.microsoft.com/office/drawing/2014/main" id="{6B8B8723-D041-4765-8037-3B07E5299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246" y="1031175"/>
            <a:ext cx="4548468" cy="433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07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5C5DC-B3B8-4A7D-9273-E4C6C4C819A9}"/>
              </a:ext>
            </a:extLst>
          </p:cNvPr>
          <p:cNvSpPr>
            <a:spLocks noGrp="1"/>
          </p:cNvSpPr>
          <p:nvPr>
            <p:ph type="ctrTitle"/>
          </p:nvPr>
        </p:nvSpPr>
        <p:spPr/>
        <p:txBody>
          <a:bodyPr/>
          <a:lstStyle/>
          <a:p>
            <a:r>
              <a:rPr lang="en-CA" dirty="0"/>
              <a:t>Taking Perception Further</a:t>
            </a:r>
          </a:p>
        </p:txBody>
      </p:sp>
      <p:sp>
        <p:nvSpPr>
          <p:cNvPr id="2" name="Slide Number Placeholder 1">
            <a:extLst>
              <a:ext uri="{FF2B5EF4-FFF2-40B4-BE49-F238E27FC236}">
                <a16:creationId xmlns:a16="http://schemas.microsoft.com/office/drawing/2014/main" id="{E49DB50E-51DB-4414-B0C1-1C535800C0D2}"/>
              </a:ext>
            </a:extLst>
          </p:cNvPr>
          <p:cNvSpPr>
            <a:spLocks noGrp="1"/>
          </p:cNvSpPr>
          <p:nvPr>
            <p:ph type="sldNum" idx="10"/>
          </p:nvPr>
        </p:nvSpPr>
        <p:spPr>
          <a:xfrm>
            <a:off x="6800947" y="5727439"/>
            <a:ext cx="1983200" cy="420800"/>
          </a:xfrm>
        </p:spPr>
        <p:txBody>
          <a:bodyPr/>
          <a:lstStyle/>
          <a:p>
            <a:fld id="{00000000-1234-1234-1234-123412341234}" type="slidenum">
              <a:rPr lang="en" smtClean="0"/>
              <a:pPr/>
              <a:t>41</a:t>
            </a:fld>
            <a:endParaRPr lang="en" dirty="0"/>
          </a:p>
        </p:txBody>
      </p:sp>
      <p:sp>
        <p:nvSpPr>
          <p:cNvPr id="3" name="Footer Placeholder 2">
            <a:extLst>
              <a:ext uri="{FF2B5EF4-FFF2-40B4-BE49-F238E27FC236}">
                <a16:creationId xmlns:a16="http://schemas.microsoft.com/office/drawing/2014/main" id="{1ECE63F9-1F1B-4CBB-8913-B5BDAB43063C}"/>
              </a:ext>
            </a:extLst>
          </p:cNvPr>
          <p:cNvSpPr>
            <a:spLocks noGrp="1"/>
          </p:cNvSpPr>
          <p:nvPr>
            <p:ph type="ftr" sz="quarter" idx="11"/>
          </p:nvPr>
        </p:nvSpPr>
        <p:spPr/>
        <p:txBody>
          <a:bodyPr/>
          <a:lstStyle/>
          <a:p>
            <a:r>
              <a:rPr lang="en-CA" dirty="0"/>
              <a:t>OAPT 2019 G. Macdonald</a:t>
            </a:r>
          </a:p>
        </p:txBody>
      </p:sp>
    </p:spTree>
    <p:extLst>
      <p:ext uri="{BB962C8B-B14F-4D97-AF65-F5344CB8AC3E}">
        <p14:creationId xmlns:p14="http://schemas.microsoft.com/office/powerpoint/2010/main" val="18526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42</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2A99E4BC-2AF4-4595-9639-2B2B52193674}"/>
              </a:ext>
            </a:extLst>
          </p:cNvPr>
          <p:cNvSpPr/>
          <p:nvPr/>
        </p:nvSpPr>
        <p:spPr>
          <a:xfrm>
            <a:off x="2625704" y="202619"/>
            <a:ext cx="95148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Things You Can Ask Your Students to Consider</a:t>
            </a:r>
          </a:p>
        </p:txBody>
      </p:sp>
      <p:sp>
        <p:nvSpPr>
          <p:cNvPr id="5" name="TextBox 4">
            <a:extLst>
              <a:ext uri="{FF2B5EF4-FFF2-40B4-BE49-F238E27FC236}">
                <a16:creationId xmlns:a16="http://schemas.microsoft.com/office/drawing/2014/main" id="{FCF26BF0-B42D-493A-8B6A-1155074ABB40}"/>
              </a:ext>
            </a:extLst>
          </p:cNvPr>
          <p:cNvSpPr txBox="1"/>
          <p:nvPr/>
        </p:nvSpPr>
        <p:spPr>
          <a:xfrm>
            <a:off x="710005" y="1956945"/>
            <a:ext cx="10789920" cy="3908762"/>
          </a:xfrm>
          <a:prstGeom prst="rect">
            <a:avLst/>
          </a:prstGeom>
          <a:noFill/>
        </p:spPr>
        <p:txBody>
          <a:bodyPr wrap="square" rtlCol="0">
            <a:spAutoFit/>
          </a:bodyPr>
          <a:lstStyle/>
          <a:p>
            <a:r>
              <a:rPr lang="en-CA" sz="2400" b="1" u="sng" dirty="0"/>
              <a:t>Related to the Reaction Time Lab:</a:t>
            </a:r>
            <a:endParaRPr lang="en-CA" sz="4400" b="1" u="sng" dirty="0"/>
          </a:p>
          <a:p>
            <a:pPr marL="342900" indent="-342900">
              <a:buAutoNum type="arabicPeriod"/>
            </a:pPr>
            <a:r>
              <a:rPr lang="en-CA" sz="2800" dirty="0"/>
              <a:t>What </a:t>
            </a:r>
            <a:r>
              <a:rPr lang="en-CA" sz="2800" u="sng" dirty="0"/>
              <a:t>causes</a:t>
            </a:r>
            <a:r>
              <a:rPr lang="en-CA" sz="2800" dirty="0"/>
              <a:t> the difference in reaction times seen in the tactile, auditory and visual sections?</a:t>
            </a:r>
          </a:p>
          <a:p>
            <a:pPr marL="342900" indent="-342900">
              <a:buAutoNum type="arabicPeriod"/>
            </a:pPr>
            <a:r>
              <a:rPr lang="en-CA" sz="2800" dirty="0"/>
              <a:t>Do you think you could improve your reaction times significantly with practice?</a:t>
            </a:r>
          </a:p>
          <a:p>
            <a:pPr marL="342900" indent="-342900">
              <a:buAutoNum type="arabicPeriod"/>
            </a:pPr>
            <a:r>
              <a:rPr lang="en-CA" sz="2800" dirty="0"/>
              <a:t>What would happen if two of the sections were combined into one (e.g. the auditory and tactile were combined, so that you said ‘go’ *and* squeezed your partner’s shoulder at the same time)?</a:t>
            </a:r>
          </a:p>
        </p:txBody>
      </p:sp>
    </p:spTree>
    <p:extLst>
      <p:ext uri="{BB962C8B-B14F-4D97-AF65-F5344CB8AC3E}">
        <p14:creationId xmlns:p14="http://schemas.microsoft.com/office/powerpoint/2010/main" val="606271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43</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2A99E4BC-2AF4-4595-9639-2B2B52193674}"/>
              </a:ext>
            </a:extLst>
          </p:cNvPr>
          <p:cNvSpPr/>
          <p:nvPr/>
        </p:nvSpPr>
        <p:spPr>
          <a:xfrm>
            <a:off x="2625704" y="202619"/>
            <a:ext cx="95148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Things You Can Ask Your Students to Consider (2)</a:t>
            </a:r>
          </a:p>
        </p:txBody>
      </p:sp>
      <p:sp>
        <p:nvSpPr>
          <p:cNvPr id="5" name="TextBox 4">
            <a:extLst>
              <a:ext uri="{FF2B5EF4-FFF2-40B4-BE49-F238E27FC236}">
                <a16:creationId xmlns:a16="http://schemas.microsoft.com/office/drawing/2014/main" id="{FCF26BF0-B42D-493A-8B6A-1155074ABB40}"/>
              </a:ext>
            </a:extLst>
          </p:cNvPr>
          <p:cNvSpPr txBox="1"/>
          <p:nvPr/>
        </p:nvSpPr>
        <p:spPr>
          <a:xfrm>
            <a:off x="710005" y="1956945"/>
            <a:ext cx="10789920" cy="3477875"/>
          </a:xfrm>
          <a:prstGeom prst="rect">
            <a:avLst/>
          </a:prstGeom>
          <a:noFill/>
        </p:spPr>
        <p:txBody>
          <a:bodyPr wrap="square" rtlCol="0">
            <a:spAutoFit/>
          </a:bodyPr>
          <a:lstStyle/>
          <a:p>
            <a:r>
              <a:rPr lang="en-CA" sz="2400" b="1" u="sng" dirty="0"/>
              <a:t>Related to the ‘Speed of a Nerve Signal’ Exercise:</a:t>
            </a:r>
          </a:p>
          <a:p>
            <a:r>
              <a:rPr lang="en-CA" sz="2800" dirty="0"/>
              <a:t>3. What assumption did we make about nerve signals in choosing the equation we did for speed?</a:t>
            </a:r>
          </a:p>
          <a:p>
            <a:endParaRPr lang="en-CA" sz="2800" dirty="0"/>
          </a:p>
          <a:p>
            <a:r>
              <a:rPr lang="en-CA" sz="2800" dirty="0"/>
              <a:t>4. In both sections the nerve signal had to eventually travel to the brain, then the brain had to send a reaction signal, and the arm had to react to ‘squeeze’. Why did we not need to deal with all of this in finding our final answer for the speed of the nerve signal?</a:t>
            </a:r>
          </a:p>
        </p:txBody>
      </p:sp>
    </p:spTree>
    <p:extLst>
      <p:ext uri="{BB962C8B-B14F-4D97-AF65-F5344CB8AC3E}">
        <p14:creationId xmlns:p14="http://schemas.microsoft.com/office/powerpoint/2010/main" val="352718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44</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2A99E4BC-2AF4-4595-9639-2B2B52193674}"/>
              </a:ext>
            </a:extLst>
          </p:cNvPr>
          <p:cNvSpPr/>
          <p:nvPr/>
        </p:nvSpPr>
        <p:spPr>
          <a:xfrm>
            <a:off x="2625704" y="202619"/>
            <a:ext cx="95148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Things You Can Ask Your Students to Consider (3)</a:t>
            </a:r>
          </a:p>
        </p:txBody>
      </p:sp>
      <p:sp>
        <p:nvSpPr>
          <p:cNvPr id="5" name="TextBox 4">
            <a:extLst>
              <a:ext uri="{FF2B5EF4-FFF2-40B4-BE49-F238E27FC236}">
                <a16:creationId xmlns:a16="http://schemas.microsoft.com/office/drawing/2014/main" id="{FCF26BF0-B42D-493A-8B6A-1155074ABB40}"/>
              </a:ext>
            </a:extLst>
          </p:cNvPr>
          <p:cNvSpPr txBox="1"/>
          <p:nvPr/>
        </p:nvSpPr>
        <p:spPr>
          <a:xfrm>
            <a:off x="710005" y="1956945"/>
            <a:ext cx="10789920" cy="1754326"/>
          </a:xfrm>
          <a:prstGeom prst="rect">
            <a:avLst/>
          </a:prstGeom>
          <a:noFill/>
        </p:spPr>
        <p:txBody>
          <a:bodyPr wrap="square" rtlCol="0">
            <a:spAutoFit/>
          </a:bodyPr>
          <a:lstStyle/>
          <a:p>
            <a:r>
              <a:rPr lang="en-CA" sz="2400" b="1" u="sng" dirty="0"/>
              <a:t>Related to the Nervous System in General:</a:t>
            </a:r>
          </a:p>
          <a:p>
            <a:pPr marL="342900" indent="-342900">
              <a:buAutoNum type="arabicPeriod"/>
            </a:pPr>
            <a:endParaRPr lang="en-CA" sz="2800" dirty="0"/>
          </a:p>
          <a:p>
            <a:r>
              <a:rPr lang="en-CA" sz="2800" dirty="0"/>
              <a:t>5. Do all nerve impulses have to travel to the brain for ‘interpretation’ and acting on?</a:t>
            </a:r>
          </a:p>
        </p:txBody>
      </p:sp>
    </p:spTree>
    <p:extLst>
      <p:ext uri="{BB962C8B-B14F-4D97-AF65-F5344CB8AC3E}">
        <p14:creationId xmlns:p14="http://schemas.microsoft.com/office/powerpoint/2010/main" val="877991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DB50E-51DB-4414-B0C1-1C535800C0D2}"/>
              </a:ext>
            </a:extLst>
          </p:cNvPr>
          <p:cNvSpPr>
            <a:spLocks noGrp="1"/>
          </p:cNvSpPr>
          <p:nvPr>
            <p:ph type="sldNum" idx="12"/>
          </p:nvPr>
        </p:nvSpPr>
        <p:spPr/>
        <p:txBody>
          <a:bodyPr/>
          <a:lstStyle/>
          <a:p>
            <a:fld id="{00000000-1234-1234-1234-123412341234}" type="slidenum">
              <a:rPr lang="en" smtClean="0"/>
              <a:pPr/>
              <a:t>45</a:t>
            </a:fld>
            <a:endParaRPr lang="en"/>
          </a:p>
        </p:txBody>
      </p:sp>
      <p:sp>
        <p:nvSpPr>
          <p:cNvPr id="3" name="Footer Placeholder 2">
            <a:extLst>
              <a:ext uri="{FF2B5EF4-FFF2-40B4-BE49-F238E27FC236}">
                <a16:creationId xmlns:a16="http://schemas.microsoft.com/office/drawing/2014/main" id="{1ECE63F9-1F1B-4CBB-8913-B5BDAB43063C}"/>
              </a:ext>
            </a:extLst>
          </p:cNvPr>
          <p:cNvSpPr>
            <a:spLocks noGrp="1"/>
          </p:cNvSpPr>
          <p:nvPr>
            <p:ph type="ftr" sz="quarter" idx="13"/>
          </p:nvPr>
        </p:nvSpPr>
        <p:spPr/>
        <p:txBody>
          <a:bodyPr/>
          <a:lstStyle/>
          <a:p>
            <a:r>
              <a:rPr lang="en-CA" dirty="0"/>
              <a:t>OAPT 2019 G. Macdonald</a:t>
            </a:r>
          </a:p>
        </p:txBody>
      </p:sp>
      <p:sp>
        <p:nvSpPr>
          <p:cNvPr id="4" name="TextBox 3">
            <a:extLst>
              <a:ext uri="{FF2B5EF4-FFF2-40B4-BE49-F238E27FC236}">
                <a16:creationId xmlns:a16="http://schemas.microsoft.com/office/drawing/2014/main" id="{164089B9-6D56-42DA-AC5B-7148B2854B7B}"/>
              </a:ext>
            </a:extLst>
          </p:cNvPr>
          <p:cNvSpPr txBox="1"/>
          <p:nvPr/>
        </p:nvSpPr>
        <p:spPr>
          <a:xfrm>
            <a:off x="2960467" y="0"/>
            <a:ext cx="11443610" cy="584775"/>
          </a:xfrm>
          <a:prstGeom prst="rect">
            <a:avLst/>
          </a:prstGeom>
          <a:noFill/>
        </p:spPr>
        <p:txBody>
          <a:bodyPr wrap="square" rtlCol="0">
            <a:spAutoFit/>
          </a:bodyPr>
          <a:lstStyle/>
          <a:p>
            <a:r>
              <a:rPr lang="en-CA" sz="3200" dirty="0"/>
              <a:t>(answer: no, we have “reflex arcs”)</a:t>
            </a:r>
          </a:p>
        </p:txBody>
      </p:sp>
      <p:pic>
        <p:nvPicPr>
          <p:cNvPr id="10244" name="Picture 4" descr="http://humanphysiology.academy/Neurosciences%202015/Images/2/Monosynaptic%20reflex%20docstoc%20PD.jpg">
            <a:extLst>
              <a:ext uri="{FF2B5EF4-FFF2-40B4-BE49-F238E27FC236}">
                <a16:creationId xmlns:a16="http://schemas.microsoft.com/office/drawing/2014/main" id="{24D12506-C11F-4CF9-96EB-5E2BCFD06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027" y="809926"/>
            <a:ext cx="6576396" cy="543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9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68DD8-6804-4306-B97B-7DFB2B942572}"/>
              </a:ext>
            </a:extLst>
          </p:cNvPr>
          <p:cNvSpPr>
            <a:spLocks noGrp="1"/>
          </p:cNvSpPr>
          <p:nvPr>
            <p:ph type="sldNum" idx="12"/>
          </p:nvPr>
        </p:nvSpPr>
        <p:spPr/>
        <p:txBody>
          <a:bodyPr/>
          <a:lstStyle/>
          <a:p>
            <a:fld id="{00000000-1234-1234-1234-123412341234}" type="slidenum">
              <a:rPr lang="en" smtClean="0"/>
              <a:pPr/>
              <a:t>46</a:t>
            </a:fld>
            <a:endParaRPr lang="en"/>
          </a:p>
        </p:txBody>
      </p:sp>
      <p:sp>
        <p:nvSpPr>
          <p:cNvPr id="5" name="Footer Placeholder 4">
            <a:extLst>
              <a:ext uri="{FF2B5EF4-FFF2-40B4-BE49-F238E27FC236}">
                <a16:creationId xmlns:a16="http://schemas.microsoft.com/office/drawing/2014/main" id="{70C17F62-B3AC-453E-86B2-80EBCB0FC739}"/>
              </a:ext>
            </a:extLst>
          </p:cNvPr>
          <p:cNvSpPr>
            <a:spLocks noGrp="1"/>
          </p:cNvSpPr>
          <p:nvPr>
            <p:ph type="ftr" sz="quarter" idx="13"/>
          </p:nvPr>
        </p:nvSpPr>
        <p:spPr/>
        <p:txBody>
          <a:bodyPr/>
          <a:lstStyle/>
          <a:p>
            <a:r>
              <a:rPr lang="en-CA" dirty="0"/>
              <a:t>OAPT 2019 G. Macdonald</a:t>
            </a:r>
          </a:p>
        </p:txBody>
      </p:sp>
      <p:pic>
        <p:nvPicPr>
          <p:cNvPr id="11266" name="Picture 2" descr="http://humanphysiology.academy/Neurosciences%202015/Images/2/flexor%20withdrawal%20reflex%20docstoc.JPG">
            <a:extLst>
              <a:ext uri="{FF2B5EF4-FFF2-40B4-BE49-F238E27FC236}">
                <a16:creationId xmlns:a16="http://schemas.microsoft.com/office/drawing/2014/main" id="{BBCF7458-A086-47D0-AFEC-6F056A99F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805" y="921637"/>
            <a:ext cx="7283560" cy="54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52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47</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2A99E4BC-2AF4-4595-9639-2B2B52193674}"/>
              </a:ext>
            </a:extLst>
          </p:cNvPr>
          <p:cNvSpPr/>
          <p:nvPr/>
        </p:nvSpPr>
        <p:spPr>
          <a:xfrm>
            <a:off x="2625704" y="202619"/>
            <a:ext cx="95148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Things You Can Ask Your Students to Consider (3)</a:t>
            </a:r>
          </a:p>
        </p:txBody>
      </p:sp>
      <p:sp>
        <p:nvSpPr>
          <p:cNvPr id="5" name="TextBox 4">
            <a:extLst>
              <a:ext uri="{FF2B5EF4-FFF2-40B4-BE49-F238E27FC236}">
                <a16:creationId xmlns:a16="http://schemas.microsoft.com/office/drawing/2014/main" id="{FCF26BF0-B42D-493A-8B6A-1155074ABB40}"/>
              </a:ext>
            </a:extLst>
          </p:cNvPr>
          <p:cNvSpPr txBox="1"/>
          <p:nvPr/>
        </p:nvSpPr>
        <p:spPr>
          <a:xfrm>
            <a:off x="701040" y="2336393"/>
            <a:ext cx="10789920" cy="2185214"/>
          </a:xfrm>
          <a:prstGeom prst="rect">
            <a:avLst/>
          </a:prstGeom>
          <a:noFill/>
        </p:spPr>
        <p:txBody>
          <a:bodyPr wrap="square" rtlCol="0">
            <a:spAutoFit/>
          </a:bodyPr>
          <a:lstStyle/>
          <a:p>
            <a:r>
              <a:rPr lang="en-CA" sz="2400" b="1" u="sng" dirty="0"/>
              <a:t>Related to the Nervous System in General:</a:t>
            </a:r>
          </a:p>
          <a:p>
            <a:r>
              <a:rPr lang="en-CA" sz="2800" dirty="0"/>
              <a:t>6. Pain signals travel significantly slower than touch signals in the nervous system. Why do you not notice the difference in time that it takes for different senses to send a signal to the brain?</a:t>
            </a:r>
          </a:p>
          <a:p>
            <a:endParaRPr lang="en-CA" sz="2800" dirty="0"/>
          </a:p>
        </p:txBody>
      </p:sp>
    </p:spTree>
    <p:extLst>
      <p:ext uri="{BB962C8B-B14F-4D97-AF65-F5344CB8AC3E}">
        <p14:creationId xmlns:p14="http://schemas.microsoft.com/office/powerpoint/2010/main" val="1114801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48</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2A99E4BC-2AF4-4595-9639-2B2B52193674}"/>
              </a:ext>
            </a:extLst>
          </p:cNvPr>
          <p:cNvSpPr/>
          <p:nvPr/>
        </p:nvSpPr>
        <p:spPr>
          <a:xfrm>
            <a:off x="2625704" y="202619"/>
            <a:ext cx="95148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Things You Can Ask Your Students to Consider (4)</a:t>
            </a:r>
          </a:p>
        </p:txBody>
      </p:sp>
      <p:sp>
        <p:nvSpPr>
          <p:cNvPr id="5" name="TextBox 4">
            <a:extLst>
              <a:ext uri="{FF2B5EF4-FFF2-40B4-BE49-F238E27FC236}">
                <a16:creationId xmlns:a16="http://schemas.microsoft.com/office/drawing/2014/main" id="{FCF26BF0-B42D-493A-8B6A-1155074ABB40}"/>
              </a:ext>
            </a:extLst>
          </p:cNvPr>
          <p:cNvSpPr txBox="1"/>
          <p:nvPr/>
        </p:nvSpPr>
        <p:spPr>
          <a:xfrm>
            <a:off x="701040" y="2336393"/>
            <a:ext cx="10789920" cy="3416320"/>
          </a:xfrm>
          <a:prstGeom prst="rect">
            <a:avLst/>
          </a:prstGeom>
          <a:noFill/>
        </p:spPr>
        <p:txBody>
          <a:bodyPr wrap="square" rtlCol="0">
            <a:spAutoFit/>
          </a:bodyPr>
          <a:lstStyle/>
          <a:p>
            <a:r>
              <a:rPr lang="en-CA" sz="2400" b="1" u="sng" dirty="0"/>
              <a:t>Related to Perception and ‘Now’:</a:t>
            </a:r>
          </a:p>
          <a:p>
            <a:endParaRPr lang="en-CA" sz="2400" b="1" u="sng" dirty="0"/>
          </a:p>
          <a:p>
            <a:r>
              <a:rPr lang="en-CA" sz="2800" dirty="0"/>
              <a:t>7. 	A) Assuming it takes 0.1s for you to recognize a light signal 	once it hits your eye, how far does light travel in this time?</a:t>
            </a:r>
          </a:p>
          <a:p>
            <a:r>
              <a:rPr lang="en-CA" sz="2800" dirty="0"/>
              <a:t>	</a:t>
            </a:r>
          </a:p>
          <a:p>
            <a:r>
              <a:rPr lang="en-CA" sz="2800" dirty="0"/>
              <a:t>	B) If a light source right next to you blinked on, and another 	one 10m away turned on 0.1s later, would you notice the 	difference?</a:t>
            </a:r>
          </a:p>
        </p:txBody>
      </p:sp>
    </p:spTree>
    <p:extLst>
      <p:ext uri="{BB962C8B-B14F-4D97-AF65-F5344CB8AC3E}">
        <p14:creationId xmlns:p14="http://schemas.microsoft.com/office/powerpoint/2010/main" val="1701551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F62E7-EFAB-48EC-969F-86DF2B6A3ADD}"/>
              </a:ext>
            </a:extLst>
          </p:cNvPr>
          <p:cNvSpPr>
            <a:spLocks noGrp="1"/>
          </p:cNvSpPr>
          <p:nvPr>
            <p:ph type="sldNum" idx="12"/>
          </p:nvPr>
        </p:nvSpPr>
        <p:spPr/>
        <p:txBody>
          <a:bodyPr/>
          <a:lstStyle/>
          <a:p>
            <a:fld id="{00000000-1234-1234-1234-123412341234}" type="slidenum">
              <a:rPr lang="en" smtClean="0"/>
              <a:pPr/>
              <a:t>49</a:t>
            </a:fld>
            <a:endParaRPr lang="en"/>
          </a:p>
        </p:txBody>
      </p:sp>
      <p:sp>
        <p:nvSpPr>
          <p:cNvPr id="3" name="Footer Placeholder 2">
            <a:extLst>
              <a:ext uri="{FF2B5EF4-FFF2-40B4-BE49-F238E27FC236}">
                <a16:creationId xmlns:a16="http://schemas.microsoft.com/office/drawing/2014/main" id="{21ED8C80-11DD-433E-8ED4-17301CCD5ED7}"/>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2A99E4BC-2AF4-4595-9639-2B2B52193674}"/>
              </a:ext>
            </a:extLst>
          </p:cNvPr>
          <p:cNvSpPr/>
          <p:nvPr/>
        </p:nvSpPr>
        <p:spPr>
          <a:xfrm>
            <a:off x="2625704" y="202619"/>
            <a:ext cx="951482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Things You Can Ask Your Students to Consider (4)</a:t>
            </a:r>
          </a:p>
        </p:txBody>
      </p:sp>
      <p:sp>
        <p:nvSpPr>
          <p:cNvPr id="5" name="TextBox 4">
            <a:extLst>
              <a:ext uri="{FF2B5EF4-FFF2-40B4-BE49-F238E27FC236}">
                <a16:creationId xmlns:a16="http://schemas.microsoft.com/office/drawing/2014/main" id="{FCF26BF0-B42D-493A-8B6A-1155074ABB40}"/>
              </a:ext>
            </a:extLst>
          </p:cNvPr>
          <p:cNvSpPr txBox="1"/>
          <p:nvPr/>
        </p:nvSpPr>
        <p:spPr>
          <a:xfrm>
            <a:off x="701040" y="2336393"/>
            <a:ext cx="10789920" cy="1692771"/>
          </a:xfrm>
          <a:prstGeom prst="rect">
            <a:avLst/>
          </a:prstGeom>
          <a:noFill/>
        </p:spPr>
        <p:txBody>
          <a:bodyPr wrap="square" rtlCol="0">
            <a:spAutoFit/>
          </a:bodyPr>
          <a:lstStyle/>
          <a:p>
            <a:r>
              <a:rPr lang="en-CA" sz="2400" b="1" u="sng" dirty="0"/>
              <a:t>Related to Perception and ‘Now’:</a:t>
            </a:r>
          </a:p>
          <a:p>
            <a:endParaRPr lang="en-CA" sz="2400" b="1" u="sng" dirty="0"/>
          </a:p>
          <a:p>
            <a:r>
              <a:rPr lang="en-CA" sz="2800" dirty="0"/>
              <a:t>8. Based on #7, when you see two events happening at the same time, are they necessarily happening at the same time?</a:t>
            </a:r>
          </a:p>
        </p:txBody>
      </p:sp>
    </p:spTree>
    <p:extLst>
      <p:ext uri="{BB962C8B-B14F-4D97-AF65-F5344CB8AC3E}">
        <p14:creationId xmlns:p14="http://schemas.microsoft.com/office/powerpoint/2010/main" val="2938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DA06C-7AE7-4668-8A9C-0B9AA0C192D8}"/>
              </a:ext>
            </a:extLst>
          </p:cNvPr>
          <p:cNvSpPr>
            <a:spLocks noGrp="1"/>
          </p:cNvSpPr>
          <p:nvPr>
            <p:ph type="sldNum" idx="12"/>
          </p:nvPr>
        </p:nvSpPr>
        <p:spPr/>
        <p:txBody>
          <a:bodyPr/>
          <a:lstStyle/>
          <a:p>
            <a:fld id="{00000000-1234-1234-1234-123412341234}" type="slidenum">
              <a:rPr lang="en" smtClean="0"/>
              <a:pPr/>
              <a:t>5</a:t>
            </a:fld>
            <a:endParaRPr lang="en"/>
          </a:p>
        </p:txBody>
      </p:sp>
      <p:sp>
        <p:nvSpPr>
          <p:cNvPr id="3" name="Footer Placeholder 2">
            <a:extLst>
              <a:ext uri="{FF2B5EF4-FFF2-40B4-BE49-F238E27FC236}">
                <a16:creationId xmlns:a16="http://schemas.microsoft.com/office/drawing/2014/main" id="{5D32D7ED-4491-4F49-BA56-F8F1EEE8F9AB}"/>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EE2E6F87-3270-4013-BA93-D81FE6BC7CC1}"/>
              </a:ext>
            </a:extLst>
          </p:cNvPr>
          <p:cNvSpPr/>
          <p:nvPr/>
        </p:nvSpPr>
        <p:spPr>
          <a:xfrm>
            <a:off x="861391" y="1275543"/>
            <a:ext cx="6795714" cy="3693319"/>
          </a:xfrm>
          <a:prstGeom prst="rect">
            <a:avLst/>
          </a:prstGeom>
        </p:spPr>
        <p:txBody>
          <a:bodyPr wrap="square">
            <a:spAutoFit/>
          </a:bodyPr>
          <a:lstStyle/>
          <a:p>
            <a:r>
              <a:rPr lang="en-US" sz="1800" b="1" u="sng" dirty="0">
                <a:latin typeface="Verdana" panose="020B0604030504040204" pitchFamily="34" charset="0"/>
                <a:ea typeface="Calibri" panose="020F0502020204030204" pitchFamily="34" charset="0"/>
                <a:cs typeface="Arial" panose="020B0604020202020204" pitchFamily="34" charset="0"/>
              </a:rPr>
              <a:t>Auditory Test</a:t>
            </a:r>
            <a:endParaRPr lang="en-CA" sz="18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1800" b="1" dirty="0">
                <a:latin typeface="Verdana" panose="020B0604030504040204" pitchFamily="34" charset="0"/>
                <a:ea typeface="Calibri" panose="020F0502020204030204" pitchFamily="34" charset="0"/>
                <a:cs typeface="Arial" panose="020B0604020202020204" pitchFamily="34" charset="0"/>
              </a:rPr>
              <a:t>Subject A is blindfolded </a:t>
            </a:r>
            <a:r>
              <a:rPr lang="en-US" sz="1800" dirty="0">
                <a:latin typeface="Verdana" panose="020B0604030504040204" pitchFamily="34" charset="0"/>
                <a:ea typeface="Calibri" panose="020F0502020204030204" pitchFamily="34" charset="0"/>
                <a:cs typeface="Arial" panose="020B0604020202020204" pitchFamily="34" charset="0"/>
              </a:rPr>
              <a:t>before dangling dominant hand off the edge of a table.</a:t>
            </a:r>
            <a:endParaRPr lang="en-CA" sz="18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1800" dirty="0">
                <a:latin typeface="Verdana" panose="020B0604030504040204" pitchFamily="34" charset="0"/>
                <a:ea typeface="Calibri" panose="020F0502020204030204" pitchFamily="34" charset="0"/>
                <a:cs typeface="Arial" panose="020B0604020202020204" pitchFamily="34" charset="0"/>
              </a:rPr>
              <a:t>Subject B holds a 30 centimeter ruler between two fingers at the 30 cm mark, having the 0 mark touching Subject A’s index finger.</a:t>
            </a:r>
            <a:endParaRPr lang="en-CA" sz="18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1800" b="1" dirty="0">
                <a:latin typeface="Verdana" panose="020B0604030504040204" pitchFamily="34" charset="0"/>
                <a:ea typeface="Calibri" panose="020F0502020204030204" pitchFamily="34" charset="0"/>
                <a:cs typeface="Arial" panose="020B0604020202020204" pitchFamily="34" charset="0"/>
              </a:rPr>
              <a:t>Subject B tells Subject A to grab the ruler as fast as possible, when they HEAR the word “GO” being said.</a:t>
            </a:r>
            <a:endParaRPr lang="en-CA" sz="1800" b="1"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1800" b="1" dirty="0">
                <a:latin typeface="Verdana" panose="020B0604030504040204" pitchFamily="34" charset="0"/>
                <a:ea typeface="Calibri" panose="020F0502020204030204" pitchFamily="34" charset="0"/>
                <a:cs typeface="Arial" panose="020B0604020202020204" pitchFamily="34" charset="0"/>
              </a:rPr>
              <a:t>Subject B simultaneously says “GO” and lets go of the ruler. </a:t>
            </a:r>
            <a:r>
              <a:rPr lang="en-US" sz="1800" dirty="0">
                <a:latin typeface="Verdana" panose="020B0604030504040204" pitchFamily="34" charset="0"/>
                <a:ea typeface="Calibri" panose="020F0502020204030204" pitchFamily="34" charset="0"/>
                <a:cs typeface="Arial" panose="020B0604020202020204" pitchFamily="34" charset="0"/>
              </a:rPr>
              <a:t>Record the centimeter measurement.</a:t>
            </a:r>
            <a:endParaRPr lang="en-CA" sz="18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1800" dirty="0">
                <a:latin typeface="Verdana" panose="020B0604030504040204" pitchFamily="34" charset="0"/>
                <a:ea typeface="Calibri" panose="020F0502020204030204" pitchFamily="34" charset="0"/>
                <a:cs typeface="Arial" panose="020B0604020202020204" pitchFamily="34" charset="0"/>
              </a:rPr>
              <a:t>Repeat this three times, for a total of four measurements.</a:t>
            </a:r>
            <a:endParaRPr lang="en-CA"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34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2464B-EA30-43CD-A3CB-2835E9264038}"/>
              </a:ext>
            </a:extLst>
          </p:cNvPr>
          <p:cNvSpPr>
            <a:spLocks noGrp="1"/>
          </p:cNvSpPr>
          <p:nvPr>
            <p:ph type="sldNum" idx="12"/>
          </p:nvPr>
        </p:nvSpPr>
        <p:spPr/>
        <p:txBody>
          <a:bodyPr/>
          <a:lstStyle/>
          <a:p>
            <a:fld id="{00000000-1234-1234-1234-123412341234}" type="slidenum">
              <a:rPr lang="en" smtClean="0"/>
              <a:pPr/>
              <a:t>6</a:t>
            </a:fld>
            <a:endParaRPr lang="en"/>
          </a:p>
        </p:txBody>
      </p:sp>
      <p:sp>
        <p:nvSpPr>
          <p:cNvPr id="3" name="Footer Placeholder 2">
            <a:extLst>
              <a:ext uri="{FF2B5EF4-FFF2-40B4-BE49-F238E27FC236}">
                <a16:creationId xmlns:a16="http://schemas.microsoft.com/office/drawing/2014/main" id="{0D270626-5351-4CCE-B6D1-D1C215AE0F00}"/>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4875E062-B077-4837-903C-EDB116540846}"/>
              </a:ext>
            </a:extLst>
          </p:cNvPr>
          <p:cNvSpPr/>
          <p:nvPr/>
        </p:nvSpPr>
        <p:spPr>
          <a:xfrm>
            <a:off x="1592911" y="1243738"/>
            <a:ext cx="8131534" cy="4093428"/>
          </a:xfrm>
          <a:prstGeom prst="rect">
            <a:avLst/>
          </a:prstGeom>
        </p:spPr>
        <p:txBody>
          <a:bodyPr wrap="square">
            <a:spAutoFit/>
          </a:bodyPr>
          <a:lstStyle/>
          <a:p>
            <a:r>
              <a:rPr lang="en-US" sz="2000" b="1" u="sng" dirty="0">
                <a:latin typeface="Verdana" panose="020B0604030504040204" pitchFamily="34" charset="0"/>
                <a:ea typeface="Calibri" panose="020F0502020204030204" pitchFamily="34" charset="0"/>
                <a:cs typeface="Arial" panose="020B0604020202020204" pitchFamily="34" charset="0"/>
              </a:rPr>
              <a:t>Tactile Test</a:t>
            </a:r>
            <a:endParaRPr lang="en-CA" sz="20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000" b="1" dirty="0">
                <a:latin typeface="Verdana" panose="020B0604030504040204" pitchFamily="34" charset="0"/>
                <a:ea typeface="Calibri" panose="020F0502020204030204" pitchFamily="34" charset="0"/>
                <a:cs typeface="Arial" panose="020B0604020202020204" pitchFamily="34" charset="0"/>
              </a:rPr>
              <a:t>Subject A is blindfolded </a:t>
            </a:r>
            <a:r>
              <a:rPr lang="en-US" sz="2000" dirty="0">
                <a:latin typeface="Verdana" panose="020B0604030504040204" pitchFamily="34" charset="0"/>
                <a:ea typeface="Calibri" panose="020F0502020204030204" pitchFamily="34" charset="0"/>
                <a:cs typeface="Arial" panose="020B0604020202020204" pitchFamily="34" charset="0"/>
              </a:rPr>
              <a:t>before dangling dominant hand off the edge of a table.</a:t>
            </a:r>
            <a:endParaRPr lang="en-CA" sz="20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000" dirty="0">
                <a:latin typeface="Verdana" panose="020B0604030504040204" pitchFamily="34" charset="0"/>
                <a:ea typeface="Calibri" panose="020F0502020204030204" pitchFamily="34" charset="0"/>
                <a:cs typeface="Arial" panose="020B0604020202020204" pitchFamily="34" charset="0"/>
              </a:rPr>
              <a:t>Subject B holds a 30 centimeter ruler between two fingers at the 30 cm mark, having the 0 mark touching Subject A’s index finger.</a:t>
            </a:r>
            <a:endParaRPr lang="en-CA" sz="20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000" b="1" dirty="0">
                <a:latin typeface="Verdana" panose="020B0604030504040204" pitchFamily="34" charset="0"/>
                <a:ea typeface="Calibri" panose="020F0502020204030204" pitchFamily="34" charset="0"/>
                <a:cs typeface="Arial" panose="020B0604020202020204" pitchFamily="34" charset="0"/>
              </a:rPr>
              <a:t>Subject B tells Subject A to grab the ruler as fast as possible, when they FEEL their non-dominant shoulder being touched.</a:t>
            </a:r>
            <a:endParaRPr lang="en-CA" sz="2000" b="1"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000" b="1" dirty="0">
                <a:latin typeface="Verdana" panose="020B0604030504040204" pitchFamily="34" charset="0"/>
                <a:ea typeface="Calibri" panose="020F0502020204030204" pitchFamily="34" charset="0"/>
                <a:cs typeface="Arial" panose="020B0604020202020204" pitchFamily="34" charset="0"/>
              </a:rPr>
              <a:t>Subject B simultaneously touches the shoulder and lets go of the ruler.</a:t>
            </a:r>
            <a:r>
              <a:rPr lang="en-US" sz="2000" dirty="0">
                <a:latin typeface="Verdana" panose="020B0604030504040204" pitchFamily="34" charset="0"/>
                <a:ea typeface="Calibri" panose="020F0502020204030204" pitchFamily="34" charset="0"/>
                <a:cs typeface="Arial" panose="020B0604020202020204" pitchFamily="34" charset="0"/>
              </a:rPr>
              <a:t> Record the centimeter measurement.</a:t>
            </a:r>
            <a:endParaRPr lang="en-CA" sz="2000" dirty="0">
              <a:latin typeface="Times New Roman" panose="02020603050405020304" pitchFamily="18" charset="0"/>
              <a:ea typeface="Calibri" panose="020F0502020204030204" pitchFamily="34" charset="0"/>
            </a:endParaRPr>
          </a:p>
          <a:p>
            <a:pPr marL="342900" lvl="0" indent="-342900">
              <a:buFont typeface="+mj-lt"/>
              <a:buAutoNum type="arabicPeriod"/>
            </a:pPr>
            <a:r>
              <a:rPr lang="en-US" sz="2000" dirty="0">
                <a:latin typeface="Verdana" panose="020B0604030504040204" pitchFamily="34" charset="0"/>
                <a:ea typeface="Calibri" panose="020F0502020204030204" pitchFamily="34" charset="0"/>
                <a:cs typeface="Arial" panose="020B0604020202020204" pitchFamily="34" charset="0"/>
              </a:rPr>
              <a:t>Repeat this three times, for a total of four measurements.</a:t>
            </a:r>
            <a:endParaRPr lang="en-CA"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3191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345E7-71E3-4BA6-8163-940AEF93A366}"/>
              </a:ext>
            </a:extLst>
          </p:cNvPr>
          <p:cNvSpPr>
            <a:spLocks noGrp="1"/>
          </p:cNvSpPr>
          <p:nvPr>
            <p:ph type="sldNum" idx="12"/>
          </p:nvPr>
        </p:nvSpPr>
        <p:spPr/>
        <p:txBody>
          <a:bodyPr/>
          <a:lstStyle/>
          <a:p>
            <a:fld id="{00000000-1234-1234-1234-123412341234}" type="slidenum">
              <a:rPr lang="en" smtClean="0"/>
              <a:pPr/>
              <a:t>7</a:t>
            </a:fld>
            <a:endParaRPr lang="en"/>
          </a:p>
        </p:txBody>
      </p:sp>
      <p:sp>
        <p:nvSpPr>
          <p:cNvPr id="3" name="Footer Placeholder 2">
            <a:extLst>
              <a:ext uri="{FF2B5EF4-FFF2-40B4-BE49-F238E27FC236}">
                <a16:creationId xmlns:a16="http://schemas.microsoft.com/office/drawing/2014/main" id="{D45B780E-9B8A-43F0-BDDF-23A2DC63ADBA}"/>
              </a:ext>
            </a:extLst>
          </p:cNvPr>
          <p:cNvSpPr>
            <a:spLocks noGrp="1"/>
          </p:cNvSpPr>
          <p:nvPr>
            <p:ph type="ftr" sz="quarter" idx="13"/>
          </p:nvPr>
        </p:nvSpPr>
        <p:spPr/>
        <p:txBody>
          <a:bodyPr/>
          <a:lstStyle/>
          <a:p>
            <a:r>
              <a:rPr lang="en-CA" dirty="0"/>
              <a:t>OAPT 2019 G. Macdonald</a:t>
            </a:r>
          </a:p>
        </p:txBody>
      </p:sp>
      <p:sp>
        <p:nvSpPr>
          <p:cNvPr id="4" name="Rectangle 3">
            <a:extLst>
              <a:ext uri="{FF2B5EF4-FFF2-40B4-BE49-F238E27FC236}">
                <a16:creationId xmlns:a16="http://schemas.microsoft.com/office/drawing/2014/main" id="{47718886-5551-4FE7-9E81-94FDFD4EB18A}"/>
              </a:ext>
            </a:extLst>
          </p:cNvPr>
          <p:cNvSpPr/>
          <p:nvPr/>
        </p:nvSpPr>
        <p:spPr>
          <a:xfrm>
            <a:off x="3108960" y="209505"/>
            <a:ext cx="8714629" cy="707886"/>
          </a:xfrm>
          <a:prstGeom prst="rect">
            <a:avLst/>
          </a:prstGeom>
        </p:spPr>
        <p:txBody>
          <a:bodyPr wrap="square">
            <a:spAutoFit/>
          </a:bodyPr>
          <a:lstStyle/>
          <a:p>
            <a:r>
              <a:rPr lang="en-US" sz="2000" b="1" u="sng" dirty="0">
                <a:latin typeface="Verdana" panose="020B0604030504040204" pitchFamily="34" charset="0"/>
                <a:ea typeface="Calibri" panose="020F0502020204030204" pitchFamily="34" charset="0"/>
                <a:cs typeface="Arial" panose="020B0604020202020204" pitchFamily="34" charset="0"/>
              </a:rPr>
              <a:t>Calculate the reaction time for each of the visual, auditory and tactile drops. </a:t>
            </a:r>
            <a:endParaRPr lang="en-CA" sz="2000" b="1" u="sng" dirty="0"/>
          </a:p>
        </p:txBody>
      </p:sp>
      <p:pic>
        <p:nvPicPr>
          <p:cNvPr id="5" name="Picture 4">
            <a:extLst>
              <a:ext uri="{FF2B5EF4-FFF2-40B4-BE49-F238E27FC236}">
                <a16:creationId xmlns:a16="http://schemas.microsoft.com/office/drawing/2014/main" id="{2D398C12-585D-4153-AEDE-02396DB57D7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86539" y="983454"/>
            <a:ext cx="5165615" cy="5483668"/>
          </a:xfrm>
          <a:prstGeom prst="rect">
            <a:avLst/>
          </a:prstGeom>
          <a:ln w="28575">
            <a:solidFill>
              <a:schemeClr val="accent6"/>
            </a:solidFill>
          </a:ln>
        </p:spPr>
      </p:pic>
      <p:sp>
        <p:nvSpPr>
          <p:cNvPr id="6" name="Rectangle 5">
            <a:extLst>
              <a:ext uri="{FF2B5EF4-FFF2-40B4-BE49-F238E27FC236}">
                <a16:creationId xmlns:a16="http://schemas.microsoft.com/office/drawing/2014/main" id="{B393FDC4-BA9E-4256-B891-90FDFC30C7C8}"/>
              </a:ext>
            </a:extLst>
          </p:cNvPr>
          <p:cNvSpPr/>
          <p:nvPr/>
        </p:nvSpPr>
        <p:spPr>
          <a:xfrm>
            <a:off x="8619214" y="2441699"/>
            <a:ext cx="3572786" cy="1323439"/>
          </a:xfrm>
          <a:prstGeom prst="rect">
            <a:avLst/>
          </a:prstGeom>
          <a:ln w="19050">
            <a:solidFill>
              <a:schemeClr val="tx1"/>
            </a:solidFill>
          </a:ln>
        </p:spPr>
        <p:txBody>
          <a:bodyPr wrap="square">
            <a:spAutoFit/>
          </a:bodyPr>
          <a:lstStyle/>
          <a:p>
            <a:r>
              <a:rPr lang="en-US" sz="2000" dirty="0">
                <a:latin typeface="Verdana" panose="020B0604030504040204" pitchFamily="34" charset="0"/>
                <a:ea typeface="Calibri" panose="020F0502020204030204" pitchFamily="34" charset="0"/>
                <a:cs typeface="Arial" panose="020B0604020202020204" pitchFamily="34" charset="0"/>
              </a:rPr>
              <a:t>Note that g</a:t>
            </a:r>
            <a:r>
              <a:rPr lang="en-US" sz="2000" baseline="-25000" dirty="0">
                <a:latin typeface="Verdana" panose="020B0604030504040204" pitchFamily="34" charset="0"/>
                <a:ea typeface="Calibri" panose="020F0502020204030204" pitchFamily="34" charset="0"/>
                <a:cs typeface="Arial" panose="020B0604020202020204" pitchFamily="34" charset="0"/>
              </a:rPr>
              <a:t>o</a:t>
            </a:r>
            <a:r>
              <a:rPr lang="en-US" sz="2000" dirty="0">
                <a:latin typeface="Verdana" panose="020B0604030504040204" pitchFamily="34" charset="0"/>
                <a:ea typeface="Calibri" panose="020F0502020204030204" pitchFamily="34" charset="0"/>
                <a:cs typeface="Arial" panose="020B0604020202020204" pitchFamily="34" charset="0"/>
              </a:rPr>
              <a:t> = 981 cm/s</a:t>
            </a:r>
            <a:r>
              <a:rPr lang="en-US" sz="2000" baseline="30000" dirty="0">
                <a:latin typeface="Verdana" panose="020B0604030504040204" pitchFamily="34" charset="0"/>
                <a:ea typeface="Calibri" panose="020F0502020204030204" pitchFamily="34" charset="0"/>
                <a:cs typeface="Arial" panose="020B0604020202020204" pitchFamily="34" charset="0"/>
              </a:rPr>
              <a:t>2</a:t>
            </a:r>
            <a:endParaRPr lang="en-CA" sz="2000" dirty="0">
              <a:latin typeface="Times New Roman" panose="02020603050405020304" pitchFamily="18" charset="0"/>
              <a:ea typeface="Calibri" panose="020F0502020204030204" pitchFamily="34" charset="0"/>
            </a:endParaRPr>
          </a:p>
          <a:p>
            <a:r>
              <a:rPr lang="en-US" sz="2000" dirty="0">
                <a:latin typeface="Verdana" panose="020B0604030504040204" pitchFamily="34" charset="0"/>
                <a:ea typeface="Calibri" panose="020F0502020204030204" pitchFamily="34" charset="0"/>
                <a:cs typeface="Arial" panose="020B0604020202020204" pitchFamily="34" charset="0"/>
              </a:rPr>
              <a:t> </a:t>
            </a:r>
            <a:endParaRPr lang="en-CA" sz="2000" dirty="0">
              <a:latin typeface="Times New Roman" panose="02020603050405020304" pitchFamily="18" charset="0"/>
              <a:ea typeface="Calibri" panose="020F0502020204030204" pitchFamily="34" charset="0"/>
            </a:endParaRPr>
          </a:p>
          <a:p>
            <a:r>
              <a:rPr lang="en-US" sz="2000" dirty="0">
                <a:latin typeface="Verdana" panose="020B0604030504040204" pitchFamily="34" charset="0"/>
                <a:ea typeface="Calibri" panose="020F0502020204030204" pitchFamily="34" charset="0"/>
                <a:cs typeface="Arial" panose="020B0604020202020204" pitchFamily="34" charset="0"/>
              </a:rPr>
              <a:t>and y = distance dropped (in cm)</a:t>
            </a:r>
            <a:endParaRPr lang="en-CA" sz="2000" dirty="0">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FB1A3897-0D06-4CD5-883B-3E83B70890AA}"/>
              </a:ext>
            </a:extLst>
          </p:cNvPr>
          <p:cNvSpPr txBox="1"/>
          <p:nvPr/>
        </p:nvSpPr>
        <p:spPr>
          <a:xfrm>
            <a:off x="355492" y="2997642"/>
            <a:ext cx="2847517" cy="954107"/>
          </a:xfrm>
          <a:prstGeom prst="rect">
            <a:avLst/>
          </a:prstGeom>
          <a:noFill/>
        </p:spPr>
        <p:txBody>
          <a:bodyPr wrap="square" rtlCol="0">
            <a:spAutoFit/>
          </a:bodyPr>
          <a:lstStyle/>
          <a:p>
            <a:r>
              <a:rPr lang="en-CA" sz="2800" dirty="0">
                <a:latin typeface="Gill Sans Ultra Bold" panose="020B0A02020104020203" pitchFamily="34" charset="0"/>
              </a:rPr>
              <a:t>Here’s the kinematics!</a:t>
            </a:r>
          </a:p>
        </p:txBody>
      </p:sp>
    </p:spTree>
    <p:extLst>
      <p:ext uri="{BB962C8B-B14F-4D97-AF65-F5344CB8AC3E}">
        <p14:creationId xmlns:p14="http://schemas.microsoft.com/office/powerpoint/2010/main" val="428565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671BDE-97A6-4806-ABE8-F09E9A4BA441}"/>
              </a:ext>
            </a:extLst>
          </p:cNvPr>
          <p:cNvSpPr>
            <a:spLocks noGrp="1"/>
          </p:cNvSpPr>
          <p:nvPr>
            <p:ph type="ctrTitle"/>
          </p:nvPr>
        </p:nvSpPr>
        <p:spPr/>
        <p:txBody>
          <a:bodyPr/>
          <a:lstStyle/>
          <a:p>
            <a:r>
              <a:rPr lang="en-CA" dirty="0"/>
              <a:t>How’d We Do?</a:t>
            </a:r>
          </a:p>
        </p:txBody>
      </p:sp>
      <p:sp>
        <p:nvSpPr>
          <p:cNvPr id="5" name="Slide Number Placeholder 4">
            <a:extLst>
              <a:ext uri="{FF2B5EF4-FFF2-40B4-BE49-F238E27FC236}">
                <a16:creationId xmlns:a16="http://schemas.microsoft.com/office/drawing/2014/main" id="{5E37B506-5E05-4DD3-9D86-46EDA3A94BE9}"/>
              </a:ext>
            </a:extLst>
          </p:cNvPr>
          <p:cNvSpPr>
            <a:spLocks noGrp="1"/>
          </p:cNvSpPr>
          <p:nvPr>
            <p:ph type="sldNum" idx="10"/>
          </p:nvPr>
        </p:nvSpPr>
        <p:spPr>
          <a:xfrm>
            <a:off x="10208800" y="5681068"/>
            <a:ext cx="1983200" cy="420800"/>
          </a:xfrm>
        </p:spPr>
        <p:txBody>
          <a:bodyPr/>
          <a:lstStyle/>
          <a:p>
            <a:fld id="{00000000-1234-1234-1234-123412341234}" type="slidenum">
              <a:rPr lang="en" smtClean="0"/>
              <a:pPr/>
              <a:t>8</a:t>
            </a:fld>
            <a:endParaRPr lang="en" dirty="0"/>
          </a:p>
        </p:txBody>
      </p:sp>
      <p:sp>
        <p:nvSpPr>
          <p:cNvPr id="6" name="Footer Placeholder 5">
            <a:extLst>
              <a:ext uri="{FF2B5EF4-FFF2-40B4-BE49-F238E27FC236}">
                <a16:creationId xmlns:a16="http://schemas.microsoft.com/office/drawing/2014/main" id="{E85A4C69-9021-46BC-B5C3-8D0FC6E3E0E6}"/>
              </a:ext>
            </a:extLst>
          </p:cNvPr>
          <p:cNvSpPr>
            <a:spLocks noGrp="1"/>
          </p:cNvSpPr>
          <p:nvPr>
            <p:ph type="ftr" sz="quarter" idx="11"/>
          </p:nvPr>
        </p:nvSpPr>
        <p:spPr/>
        <p:txBody>
          <a:bodyPr/>
          <a:lstStyle/>
          <a:p>
            <a:r>
              <a:rPr lang="en-CA" dirty="0"/>
              <a:t>OAPT 2019 G. Macdonald</a:t>
            </a:r>
          </a:p>
        </p:txBody>
      </p:sp>
    </p:spTree>
    <p:extLst>
      <p:ext uri="{BB962C8B-B14F-4D97-AF65-F5344CB8AC3E}">
        <p14:creationId xmlns:p14="http://schemas.microsoft.com/office/powerpoint/2010/main" val="349566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6DA80-5EE6-49F9-AA3B-4E85B8E1C745}"/>
              </a:ext>
            </a:extLst>
          </p:cNvPr>
          <p:cNvSpPr>
            <a:spLocks noGrp="1"/>
          </p:cNvSpPr>
          <p:nvPr>
            <p:ph type="title"/>
          </p:nvPr>
        </p:nvSpPr>
        <p:spPr/>
        <p:txBody>
          <a:bodyPr/>
          <a:lstStyle/>
          <a:p>
            <a:r>
              <a:rPr lang="en-CA" sz="3600" dirty="0">
                <a:latin typeface="Roboto" pitchFamily="2" charset="0"/>
                <a:ea typeface="Roboto" pitchFamily="2" charset="0"/>
              </a:rPr>
              <a:t>Lab Averages</a:t>
            </a:r>
          </a:p>
        </p:txBody>
      </p:sp>
      <p:sp>
        <p:nvSpPr>
          <p:cNvPr id="5" name="Text Placeholder 4">
            <a:extLst>
              <a:ext uri="{FF2B5EF4-FFF2-40B4-BE49-F238E27FC236}">
                <a16:creationId xmlns:a16="http://schemas.microsoft.com/office/drawing/2014/main" id="{23F7B4AF-A932-43B6-B141-4D3E051A00FE}"/>
              </a:ext>
            </a:extLst>
          </p:cNvPr>
          <p:cNvSpPr>
            <a:spLocks noGrp="1"/>
          </p:cNvSpPr>
          <p:nvPr>
            <p:ph type="body" idx="1"/>
          </p:nvPr>
        </p:nvSpPr>
        <p:spPr>
          <a:xfrm>
            <a:off x="708012" y="3140578"/>
            <a:ext cx="10262658" cy="3632400"/>
          </a:xfrm>
        </p:spPr>
        <p:txBody>
          <a:bodyPr/>
          <a:lstStyle/>
          <a:p>
            <a:pPr>
              <a:buNone/>
            </a:pPr>
            <a:r>
              <a:rPr lang="en-CA" sz="4000" dirty="0"/>
              <a:t>“The average reaction time for humans is</a:t>
            </a:r>
          </a:p>
          <a:p>
            <a:pPr marL="457200" indent="-457200">
              <a:buFont typeface="Wingdings" panose="05000000000000000000" pitchFamily="2" charset="2"/>
              <a:buChar char="§"/>
            </a:pPr>
            <a:r>
              <a:rPr lang="en-CA" sz="4000" b="1" dirty="0">
                <a:solidFill>
                  <a:srgbClr val="7030A0"/>
                </a:solidFill>
              </a:rPr>
              <a:t>0.25</a:t>
            </a:r>
            <a:r>
              <a:rPr lang="en-CA" sz="4000" dirty="0"/>
              <a:t> seconds to a </a:t>
            </a:r>
            <a:r>
              <a:rPr lang="en-CA" sz="4000" b="1" dirty="0">
                <a:solidFill>
                  <a:srgbClr val="7030A0"/>
                </a:solidFill>
              </a:rPr>
              <a:t>visual</a:t>
            </a:r>
            <a:r>
              <a:rPr lang="en-CA" sz="4000" b="1" dirty="0"/>
              <a:t> </a:t>
            </a:r>
            <a:r>
              <a:rPr lang="en-CA" sz="4000" dirty="0"/>
              <a:t>stimulus </a:t>
            </a:r>
          </a:p>
          <a:p>
            <a:pPr marL="457200" indent="-457200">
              <a:buFont typeface="Wingdings" panose="05000000000000000000" pitchFamily="2" charset="2"/>
              <a:buChar char="§"/>
            </a:pPr>
            <a:r>
              <a:rPr lang="en-CA" sz="4000" b="1" dirty="0"/>
              <a:t>0.17</a:t>
            </a:r>
            <a:r>
              <a:rPr lang="en-CA" sz="4000" dirty="0"/>
              <a:t> seconds for an </a:t>
            </a:r>
            <a:r>
              <a:rPr lang="en-CA" sz="4000" b="1" dirty="0"/>
              <a:t>audio</a:t>
            </a:r>
            <a:r>
              <a:rPr lang="en-CA" sz="4000" dirty="0"/>
              <a:t> stimulus</a:t>
            </a:r>
          </a:p>
          <a:p>
            <a:pPr marL="457200" indent="-457200">
              <a:buFont typeface="Wingdings" panose="05000000000000000000" pitchFamily="2" charset="2"/>
              <a:buChar char="§"/>
            </a:pPr>
            <a:r>
              <a:rPr lang="en-CA" sz="4000" b="1" dirty="0">
                <a:solidFill>
                  <a:srgbClr val="FF0000"/>
                </a:solidFill>
              </a:rPr>
              <a:t>0.15</a:t>
            </a:r>
            <a:r>
              <a:rPr lang="en-CA" sz="4000" dirty="0"/>
              <a:t> seconds for a </a:t>
            </a:r>
            <a:r>
              <a:rPr lang="en-CA" sz="4000" b="1" dirty="0">
                <a:solidFill>
                  <a:srgbClr val="FF0000"/>
                </a:solidFill>
              </a:rPr>
              <a:t>touch</a:t>
            </a:r>
            <a:r>
              <a:rPr lang="en-CA" sz="4000" dirty="0"/>
              <a:t> stimulus”</a:t>
            </a:r>
            <a:endParaRPr lang="en-CA" sz="4800" b="1" dirty="0"/>
          </a:p>
        </p:txBody>
      </p:sp>
      <p:sp>
        <p:nvSpPr>
          <p:cNvPr id="9" name="Slide Number Placeholder 8">
            <a:extLst>
              <a:ext uri="{FF2B5EF4-FFF2-40B4-BE49-F238E27FC236}">
                <a16:creationId xmlns:a16="http://schemas.microsoft.com/office/drawing/2014/main" id="{AD045B0C-37A2-4598-9D80-13C227C20E1C}"/>
              </a:ext>
            </a:extLst>
          </p:cNvPr>
          <p:cNvSpPr>
            <a:spLocks noGrp="1"/>
          </p:cNvSpPr>
          <p:nvPr>
            <p:ph type="sldNum" idx="12"/>
          </p:nvPr>
        </p:nvSpPr>
        <p:spPr/>
        <p:txBody>
          <a:bodyPr/>
          <a:lstStyle/>
          <a:p>
            <a:fld id="{00000000-1234-1234-1234-123412341234}" type="slidenum">
              <a:rPr lang="en" smtClean="0"/>
              <a:pPr/>
              <a:t>9</a:t>
            </a:fld>
            <a:endParaRPr lang="en"/>
          </a:p>
        </p:txBody>
      </p:sp>
      <p:sp>
        <p:nvSpPr>
          <p:cNvPr id="2" name="Footer Placeholder 1">
            <a:extLst>
              <a:ext uri="{FF2B5EF4-FFF2-40B4-BE49-F238E27FC236}">
                <a16:creationId xmlns:a16="http://schemas.microsoft.com/office/drawing/2014/main" id="{71C3115D-2912-4044-A1FD-914E05923AFF}"/>
              </a:ext>
            </a:extLst>
          </p:cNvPr>
          <p:cNvSpPr>
            <a:spLocks noGrp="1"/>
          </p:cNvSpPr>
          <p:nvPr>
            <p:ph type="ftr" sz="quarter" idx="13"/>
          </p:nvPr>
        </p:nvSpPr>
        <p:spPr/>
        <p:txBody>
          <a:bodyPr/>
          <a:lstStyle/>
          <a:p>
            <a:r>
              <a:rPr lang="en-CA" dirty="0"/>
              <a:t>OAPT 2019 G. Macdonald</a:t>
            </a:r>
          </a:p>
        </p:txBody>
      </p:sp>
      <p:sp>
        <p:nvSpPr>
          <p:cNvPr id="3" name="TextBox 2">
            <a:extLst>
              <a:ext uri="{FF2B5EF4-FFF2-40B4-BE49-F238E27FC236}">
                <a16:creationId xmlns:a16="http://schemas.microsoft.com/office/drawing/2014/main" id="{4B2B4818-A075-441C-8BE3-9F74E93E36C5}"/>
              </a:ext>
            </a:extLst>
          </p:cNvPr>
          <p:cNvSpPr txBox="1"/>
          <p:nvPr/>
        </p:nvSpPr>
        <p:spPr>
          <a:xfrm>
            <a:off x="508883" y="2131638"/>
            <a:ext cx="4619708" cy="830997"/>
          </a:xfrm>
          <a:prstGeom prst="rect">
            <a:avLst/>
          </a:prstGeom>
          <a:noFill/>
        </p:spPr>
        <p:txBody>
          <a:bodyPr wrap="square" rtlCol="0">
            <a:spAutoFit/>
          </a:bodyPr>
          <a:lstStyle/>
          <a:p>
            <a:r>
              <a:rPr lang="en-CA" sz="2400" b="1" u="sng" dirty="0"/>
              <a:t>From Backyard Brains, the folks who provided the lab:</a:t>
            </a:r>
          </a:p>
        </p:txBody>
      </p:sp>
      <p:pic>
        <p:nvPicPr>
          <p:cNvPr id="2050" name="Picture 2" descr="Backyard Brains Logo">
            <a:extLst>
              <a:ext uri="{FF2B5EF4-FFF2-40B4-BE49-F238E27FC236}">
                <a16:creationId xmlns:a16="http://schemas.microsoft.com/office/drawing/2014/main" id="{3DA02A47-7FDE-4777-A1D3-FD7F9CCB5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008" y="1827728"/>
            <a:ext cx="4829175"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337F64-A1FF-4D79-A42B-375A60E6EAD9}"/>
              </a:ext>
            </a:extLst>
          </p:cNvPr>
          <p:cNvSpPr txBox="1"/>
          <p:nvPr/>
        </p:nvSpPr>
        <p:spPr>
          <a:xfrm>
            <a:off x="6397266" y="2316305"/>
            <a:ext cx="5583580" cy="369332"/>
          </a:xfrm>
          <a:prstGeom prst="rect">
            <a:avLst/>
          </a:prstGeom>
          <a:noFill/>
        </p:spPr>
        <p:txBody>
          <a:bodyPr wrap="none" rtlCol="0">
            <a:spAutoFit/>
          </a:bodyPr>
          <a:lstStyle/>
          <a:p>
            <a:r>
              <a:rPr lang="en-CA" sz="1800" dirty="0"/>
              <a:t>https://backyardbrains.com/experiments/reactiontime</a:t>
            </a:r>
          </a:p>
        </p:txBody>
      </p:sp>
    </p:spTree>
    <p:extLst>
      <p:ext uri="{BB962C8B-B14F-4D97-AF65-F5344CB8AC3E}">
        <p14:creationId xmlns:p14="http://schemas.microsoft.com/office/powerpoint/2010/main" val="18151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alerio">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lerio" id="{4F56D7FE-0865-4D07-8921-F81963921AC3}" vid="{2EB9786B-171B-431E-873D-412ECCDFE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salerio</Template>
  <TotalTime>514</TotalTime>
  <Words>1823</Words>
  <Application>Microsoft Office PowerPoint</Application>
  <PresentationFormat>Widescreen</PresentationFormat>
  <Paragraphs>241</Paragraphs>
  <Slides>49</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Arvo</vt:lpstr>
      <vt:lpstr>Calibri</vt:lpstr>
      <vt:lpstr>Cambria Math</vt:lpstr>
      <vt:lpstr>Dubai Medium</vt:lpstr>
      <vt:lpstr>Gill Sans Ultra Bold</vt:lpstr>
      <vt:lpstr>Roboto</vt:lpstr>
      <vt:lpstr>Roboto Condensed</vt:lpstr>
      <vt:lpstr>Roboto Condensed Light</vt:lpstr>
      <vt:lpstr>Times New Roman</vt:lpstr>
      <vt:lpstr>Verdana</vt:lpstr>
      <vt:lpstr>Wingdings</vt:lpstr>
      <vt:lpstr>salerio</vt:lpstr>
      <vt:lpstr>Reaction Times</vt:lpstr>
      <vt:lpstr>Examining Reaction Times – Where Can It Take Us?</vt:lpstr>
      <vt:lpstr>Let’s See How Fast  We React!</vt:lpstr>
      <vt:lpstr>PowerPoint Presentation</vt:lpstr>
      <vt:lpstr>PowerPoint Presentation</vt:lpstr>
      <vt:lpstr>PowerPoint Presentation</vt:lpstr>
      <vt:lpstr>PowerPoint Presentation</vt:lpstr>
      <vt:lpstr>How’d We Do?</vt:lpstr>
      <vt:lpstr>Lab Averages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Biophysics Time</vt:lpstr>
      <vt:lpstr>Neuron Structure</vt:lpstr>
      <vt:lpstr>Neurons are… long!</vt:lpstr>
      <vt:lpstr>But what if neurons are slow?</vt:lpstr>
      <vt:lpstr>PowerPoint Presentation</vt:lpstr>
      <vt:lpstr>How an impulse is transmitted</vt:lpstr>
      <vt:lpstr>How an impulse is transmitted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 insulation! Myelin sheath coating</vt:lpstr>
      <vt:lpstr>PowerPoint Presentation</vt:lpstr>
      <vt:lpstr>Taking Perception Further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 Times</dc:title>
  <dc:creator>Greg Macdonald</dc:creator>
  <cp:lastModifiedBy>Greg Macdonald</cp:lastModifiedBy>
  <cp:revision>49</cp:revision>
  <dcterms:created xsi:type="dcterms:W3CDTF">2017-07-16T01:59:30Z</dcterms:created>
  <dcterms:modified xsi:type="dcterms:W3CDTF">2019-05-01T02:08:33Z</dcterms:modified>
</cp:coreProperties>
</file>