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85"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6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3544815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3399"/>
        </a:solidFill>
        <a:effectLst/>
      </p:bgPr>
    </p:bg>
    <p:spTree>
      <p:nvGrpSpPr>
        <p:cNvPr id="1" name=""/>
        <p:cNvGrpSpPr/>
        <p:nvPr/>
      </p:nvGrpSpPr>
      <p:grpSpPr>
        <a:xfrm>
          <a:off x="0" y="0"/>
          <a:ext cx="0" cy="0"/>
          <a:chOff x="0" y="0"/>
          <a:chExt cx="0" cy="0"/>
        </a:xfrm>
      </p:grpSpPr>
      <p:grpSp>
        <p:nvGrpSpPr>
          <p:cNvPr id="125" name="Group"/>
          <p:cNvGrpSpPr/>
          <p:nvPr/>
        </p:nvGrpSpPr>
        <p:grpSpPr>
          <a:xfrm>
            <a:off x="-1" y="0"/>
            <a:ext cx="13000289" cy="9742317"/>
            <a:chOff x="0" y="0"/>
            <a:chExt cx="13000287" cy="9742315"/>
          </a:xfrm>
        </p:grpSpPr>
        <p:grpSp>
          <p:nvGrpSpPr>
            <p:cNvPr id="122" name="Group"/>
            <p:cNvGrpSpPr/>
            <p:nvPr/>
          </p:nvGrpSpPr>
          <p:grpSpPr>
            <a:xfrm>
              <a:off x="3901440" y="5034844"/>
              <a:ext cx="9092076" cy="4707473"/>
              <a:chOff x="0" y="0"/>
              <a:chExt cx="9092074" cy="4707471"/>
            </a:xfrm>
          </p:grpSpPr>
          <p:sp>
            <p:nvSpPr>
              <p:cNvPr id="117" name="Shape"/>
              <p:cNvSpPr/>
              <p:nvPr/>
            </p:nvSpPr>
            <p:spPr>
              <a:xfrm>
                <a:off x="-1" y="934720"/>
                <a:ext cx="6506919" cy="3772752"/>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65022" tIns="65022" rIns="65022" bIns="65022" numCol="1" anchor="t">
                <a:noAutofit/>
              </a:bodyPr>
              <a:lstStyle/>
              <a:p>
                <a:pPr algn="l" defTabSz="1300480">
                  <a:defRPr b="0">
                    <a:solidFill>
                      <a:srgbClr val="FFFFFF"/>
                    </a:solidFill>
                    <a:latin typeface="Garamond"/>
                    <a:ea typeface="Garamond"/>
                    <a:cs typeface="Garamond"/>
                    <a:sym typeface="Garamond"/>
                  </a:defRPr>
                </a:pPr>
                <a:endParaRPr/>
              </a:p>
            </p:txBody>
          </p:sp>
          <p:sp>
            <p:nvSpPr>
              <p:cNvPr id="118" name="Shape"/>
              <p:cNvSpPr/>
              <p:nvPr/>
            </p:nvSpPr>
            <p:spPr>
              <a:xfrm>
                <a:off x="5513495" y="995680"/>
                <a:ext cx="2842545" cy="1831062"/>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65022" tIns="65022" rIns="65022" bIns="65022" numCol="1" anchor="t">
                <a:noAutofit/>
              </a:bodyPr>
              <a:lstStyle/>
              <a:p>
                <a:pPr algn="l" defTabSz="1300480">
                  <a:defRPr b="0">
                    <a:solidFill>
                      <a:srgbClr val="FFFFFF"/>
                    </a:solidFill>
                    <a:latin typeface="Garamond"/>
                    <a:ea typeface="Garamond"/>
                    <a:cs typeface="Garamond"/>
                    <a:sym typeface="Garamond"/>
                  </a:defRPr>
                </a:pPr>
                <a:endParaRPr/>
              </a:p>
            </p:txBody>
          </p:sp>
          <p:sp>
            <p:nvSpPr>
              <p:cNvPr id="119" name="Shape"/>
              <p:cNvSpPr/>
              <p:nvPr/>
            </p:nvSpPr>
            <p:spPr>
              <a:xfrm>
                <a:off x="2646116" y="2519682"/>
                <a:ext cx="6432412" cy="2187790"/>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65022" tIns="65022" rIns="65022" bIns="65022" numCol="1" anchor="t">
                <a:noAutofit/>
              </a:bodyPr>
              <a:lstStyle/>
              <a:p>
                <a:pPr algn="l" defTabSz="1300480">
                  <a:defRPr b="0">
                    <a:solidFill>
                      <a:srgbClr val="FFFFFF"/>
                    </a:solidFill>
                    <a:latin typeface="Garamond"/>
                    <a:ea typeface="Garamond"/>
                    <a:cs typeface="Garamond"/>
                    <a:sym typeface="Garamond"/>
                  </a:defRPr>
                </a:pPr>
                <a:endParaRPr/>
              </a:p>
            </p:txBody>
          </p:sp>
          <p:sp>
            <p:nvSpPr>
              <p:cNvPr id="120" name="Shape"/>
              <p:cNvSpPr/>
              <p:nvPr/>
            </p:nvSpPr>
            <p:spPr>
              <a:xfrm>
                <a:off x="2302933" y="-1"/>
                <a:ext cx="6789142" cy="4707473"/>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2" tIns="65022" rIns="65022" bIns="65022" numCol="1" anchor="t">
                <a:noAutofit/>
              </a:bodyPr>
              <a:lstStyle/>
              <a:p>
                <a:pPr algn="l" defTabSz="1300480">
                  <a:defRPr b="0">
                    <a:solidFill>
                      <a:srgbClr val="FFFFFF"/>
                    </a:solidFill>
                    <a:latin typeface="Garamond"/>
                    <a:ea typeface="Garamond"/>
                    <a:cs typeface="Garamond"/>
                    <a:sym typeface="Garamond"/>
                  </a:defRPr>
                </a:pPr>
                <a:endParaRPr/>
              </a:p>
            </p:txBody>
          </p:sp>
          <p:sp>
            <p:nvSpPr>
              <p:cNvPr id="121" name="Shape"/>
              <p:cNvSpPr/>
              <p:nvPr/>
            </p:nvSpPr>
            <p:spPr>
              <a:xfrm>
                <a:off x="6260819" y="196426"/>
                <a:ext cx="2817710" cy="1216946"/>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65022" tIns="65022" rIns="65022" bIns="65022" numCol="1" anchor="t">
                <a:noAutofit/>
              </a:bodyPr>
              <a:lstStyle/>
              <a:p>
                <a:pPr algn="l" defTabSz="1300480">
                  <a:defRPr b="0">
                    <a:solidFill>
                      <a:srgbClr val="FFFFFF"/>
                    </a:solidFill>
                    <a:latin typeface="Garamond"/>
                    <a:ea typeface="Garamond"/>
                    <a:cs typeface="Garamond"/>
                    <a:sym typeface="Garamond"/>
                  </a:defRPr>
                </a:pPr>
                <a:endParaRPr/>
              </a:p>
            </p:txBody>
          </p:sp>
        </p:grpSp>
        <p:sp>
          <p:nvSpPr>
            <p:cNvPr id="123" name="Shape"/>
            <p:cNvSpPr/>
            <p:nvPr/>
          </p:nvSpPr>
          <p:spPr>
            <a:xfrm>
              <a:off x="7500338" y="3027679"/>
              <a:ext cx="4120447" cy="347020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65022" tIns="65022" rIns="65022" bIns="65022" numCol="1" anchor="t">
              <a:noAutofit/>
            </a:bodyPr>
            <a:lstStyle/>
            <a:p>
              <a:pPr algn="l" defTabSz="1300480">
                <a:defRPr b="0">
                  <a:solidFill>
                    <a:srgbClr val="FFFFFF"/>
                  </a:solidFill>
                  <a:latin typeface="Garamond"/>
                  <a:ea typeface="Garamond"/>
                  <a:cs typeface="Garamond"/>
                  <a:sym typeface="Garamond"/>
                </a:defRPr>
              </a:pPr>
              <a:endParaRPr/>
            </a:p>
          </p:txBody>
        </p:sp>
        <p:sp>
          <p:nvSpPr>
            <p:cNvPr id="124" name="Rectangle"/>
            <p:cNvSpPr/>
            <p:nvPr/>
          </p:nvSpPr>
          <p:spPr>
            <a:xfrm>
              <a:off x="-1" y="0"/>
              <a:ext cx="13000289" cy="4009816"/>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65022" tIns="65022" rIns="65022" bIns="65022" numCol="1" anchor="t">
              <a:noAutofit/>
            </a:bodyPr>
            <a:lstStyle/>
            <a:p>
              <a:pPr algn="l" defTabSz="1300480">
                <a:defRPr b="0">
                  <a:solidFill>
                    <a:srgbClr val="FFFFFF"/>
                  </a:solidFill>
                  <a:latin typeface="Garamond"/>
                  <a:ea typeface="Garamond"/>
                  <a:cs typeface="Garamond"/>
                  <a:sym typeface="Garamond"/>
                </a:defRPr>
              </a:pPr>
              <a:endParaRPr/>
            </a:p>
          </p:txBody>
        </p:sp>
      </p:grpSp>
      <p:sp>
        <p:nvSpPr>
          <p:cNvPr id="126" name="Title Text"/>
          <p:cNvSpPr txBox="1">
            <a:spLocks noGrp="1"/>
          </p:cNvSpPr>
          <p:nvPr>
            <p:ph type="title"/>
          </p:nvPr>
        </p:nvSpPr>
        <p:spPr>
          <a:xfrm>
            <a:off x="975359" y="2144888"/>
            <a:ext cx="11054082" cy="3382153"/>
          </a:xfrm>
          <a:prstGeom prst="rect">
            <a:avLst/>
          </a:prstGeom>
        </p:spPr>
        <p:txBody>
          <a:bodyPr lIns="65022" tIns="65022" rIns="65022" bIns="65022">
            <a:noAutofit/>
          </a:bodyPr>
          <a:lstStyle>
            <a:lvl1pPr defTabSz="1300480">
              <a:defRPr sz="8400" b="1">
                <a:solidFill>
                  <a:srgbClr val="F6DB3C"/>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7" name="Body Level One…"/>
          <p:cNvSpPr txBox="1">
            <a:spLocks noGrp="1"/>
          </p:cNvSpPr>
          <p:nvPr>
            <p:ph type="body" sz="half" idx="1"/>
          </p:nvPr>
        </p:nvSpPr>
        <p:spPr>
          <a:xfrm>
            <a:off x="1950719" y="5527040"/>
            <a:ext cx="9103361" cy="4226561"/>
          </a:xfrm>
          <a:prstGeom prst="rect">
            <a:avLst/>
          </a:prstGeom>
        </p:spPr>
        <p:txBody>
          <a:bodyPr lIns="65022" tIns="65022" rIns="65022" bIns="65022" anchor="t">
            <a:noAutofit/>
          </a:bodyPr>
          <a:lstStyle>
            <a:lvl1pPr marL="0" indent="0" algn="ctr" defTabSz="1300480">
              <a:spcBef>
                <a:spcPts val="900"/>
              </a:spcBef>
              <a:buSzTx/>
              <a:buNone/>
              <a:defRPr sz="4400">
                <a:solidFill>
                  <a:srgbClr val="FFFFFF"/>
                </a:solidFill>
                <a:effectLst>
                  <a:outerShdw blurRad="38100" dist="38100" dir="2700000" rotWithShape="0">
                    <a:srgbClr val="000000"/>
                  </a:outerShdw>
                </a:effectLst>
                <a:latin typeface="Garamond"/>
                <a:ea typeface="Garamond"/>
                <a:cs typeface="Garamond"/>
                <a:sym typeface="Garamond"/>
              </a:defRPr>
            </a:lvl1pPr>
            <a:lvl2pPr marL="906235" indent="-449035" algn="ctr" defTabSz="1300480">
              <a:spcBef>
                <a:spcPts val="900"/>
              </a:spcBef>
              <a:buSzPct val="70000"/>
              <a:buChar char="■"/>
              <a:defRPr sz="4400">
                <a:solidFill>
                  <a:srgbClr val="FFFFFF"/>
                </a:solidFill>
                <a:effectLst>
                  <a:outerShdw blurRad="38100" dist="38100" dir="2700000" rotWithShape="0">
                    <a:srgbClr val="000000"/>
                  </a:outerShdw>
                </a:effectLst>
                <a:latin typeface="Garamond"/>
                <a:ea typeface="Garamond"/>
                <a:cs typeface="Garamond"/>
                <a:sym typeface="Garamond"/>
              </a:defRPr>
            </a:lvl2pPr>
            <a:lvl3pPr indent="-419100" algn="ctr" defTabSz="1300480">
              <a:spcBef>
                <a:spcPts val="900"/>
              </a:spcBef>
              <a:buSzPct val="70000"/>
              <a:buChar char="■"/>
              <a:defRPr sz="4400">
                <a:solidFill>
                  <a:srgbClr val="FFFFFF"/>
                </a:solidFill>
                <a:effectLst>
                  <a:outerShdw blurRad="38100" dist="38100" dir="2700000" rotWithShape="0">
                    <a:srgbClr val="000000"/>
                  </a:outerShdw>
                </a:effectLst>
                <a:latin typeface="Garamond"/>
                <a:ea typeface="Garamond"/>
                <a:cs typeface="Garamond"/>
                <a:sym typeface="Garamond"/>
              </a:defRPr>
            </a:lvl3pPr>
            <a:lvl4pPr marL="1874520" indent="-502920" algn="ctr" defTabSz="1300480">
              <a:spcBef>
                <a:spcPts val="900"/>
              </a:spcBef>
              <a:buSzPct val="70000"/>
              <a:buChar char="■"/>
              <a:defRPr sz="4400">
                <a:solidFill>
                  <a:srgbClr val="FFFFFF"/>
                </a:solidFill>
                <a:effectLst>
                  <a:outerShdw blurRad="38100" dist="38100" dir="2700000" rotWithShape="0">
                    <a:srgbClr val="000000"/>
                  </a:outerShdw>
                </a:effectLst>
                <a:latin typeface="Garamond"/>
                <a:ea typeface="Garamond"/>
                <a:cs typeface="Garamond"/>
                <a:sym typeface="Garamond"/>
              </a:defRPr>
            </a:lvl4pPr>
            <a:lvl5pPr marL="2331720" indent="-502920" algn="ctr" defTabSz="1300480">
              <a:spcBef>
                <a:spcPts val="900"/>
              </a:spcBef>
              <a:buSzPct val="70000"/>
              <a:buChar char="■"/>
              <a:defRPr sz="4400">
                <a:solidFill>
                  <a:srgbClr val="FFFFFF"/>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9320107" y="9220980"/>
            <a:ext cx="3034454" cy="351998"/>
          </a:xfrm>
          <a:prstGeom prst="rect">
            <a:avLst/>
          </a:prstGeom>
        </p:spPr>
        <p:txBody>
          <a:bodyPr wrap="square" lIns="65022" tIns="65022" rIns="65022" bIns="65022" anchor="b"/>
          <a:lstStyle>
            <a:lvl1pPr algn="r" defTabSz="1300480">
              <a:defRPr>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12.tif"/><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12.tif"/><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doucettefamily@sympatico.ca" TargetMode="External"/><Relationship Id="rId1" Type="http://schemas.openxmlformats.org/officeDocument/2006/relationships/slideLayout" Target="../slideLayouts/slideLayout1.xml"/><Relationship Id="rId5" Type="http://schemas.openxmlformats.org/officeDocument/2006/relationships/image" Target="../media/image2.tif"/><Relationship Id="rId4" Type="http://schemas.openxmlformats.org/officeDocument/2006/relationships/image" Target="../media/image1.tif"/></Relationships>
</file>

<file path=ppt/slides/_rels/slide2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14.tif"/></Relationships>
</file>

<file path=ppt/slides/_rels/slide2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14.tif"/></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5.tif"/><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3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5.tif"/></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7.tif"/><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tif"/><Relationship Id="rId4" Type="http://schemas.openxmlformats.org/officeDocument/2006/relationships/image" Target="../media/image2.tif"/></Relationships>
</file>

<file path=ppt/slides/_rels/slide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ESSION C:   Dave Doucette…"/>
          <p:cNvSpPr txBox="1"/>
          <p:nvPr/>
        </p:nvSpPr>
        <p:spPr>
          <a:xfrm>
            <a:off x="915034" y="2182346"/>
            <a:ext cx="10309787" cy="646176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100"/>
            </a:pPr>
            <a:r>
              <a:t>SESSION C:   Dave Doucette</a:t>
            </a:r>
          </a:p>
          <a:p>
            <a:pPr algn="l">
              <a:defRPr sz="3100" i="1"/>
            </a:pPr>
            <a:r>
              <a:t>     UNPACKING CURRENT </a:t>
            </a:r>
          </a:p>
          <a:p>
            <a:pPr algn="l">
              <a:defRPr sz="3100" i="1"/>
            </a:pPr>
            <a:r>
              <a:t>   &amp; ELECTROMAGNETISM</a:t>
            </a:r>
          </a:p>
          <a:p>
            <a:pPr algn="l">
              <a:defRPr sz="2200" b="0">
                <a:latin typeface="+mn-lt"/>
                <a:ea typeface="+mn-ea"/>
                <a:cs typeface="+mn-cs"/>
                <a:sym typeface="Helvetica Neue Medium"/>
              </a:defRPr>
            </a:pPr>
            <a:endParaRPr/>
          </a:p>
          <a:p>
            <a:pPr algn="l" defTabSz="457200">
              <a:lnSpc>
                <a:spcPct val="107916"/>
              </a:lnSpc>
              <a:spcBef>
                <a:spcPts val="800"/>
              </a:spcBef>
              <a:defRPr sz="1100" b="0">
                <a:uFill>
                  <a:solidFill>
                    <a:srgbClr val="000000"/>
                  </a:solidFill>
                </a:uFill>
                <a:latin typeface="Calibri"/>
                <a:ea typeface="Calibri"/>
                <a:cs typeface="Calibri"/>
                <a:sym typeface="Calibri"/>
              </a:defRPr>
            </a:pPr>
            <a:r>
              <a:rPr sz="3100"/>
              <a:t>In the learning journey from static to current electricity and to electromagnetism, there are several low-tech, high-concept activities which anchor pivotal student concepts. The accessibility of simple everyday materials and the robust mental models which emerge level the learning field and nurture  21</a:t>
            </a:r>
            <a:r>
              <a:rPr sz="3100" baseline="31999"/>
              <a:t>st</a:t>
            </a:r>
            <a:r>
              <a:rPr sz="3100"/>
              <a:t> century competencies. Inquiry to Equity – yagottaloveit!</a:t>
            </a:r>
          </a:p>
          <a:p>
            <a:pPr algn="l" defTabSz="457200">
              <a:lnSpc>
                <a:spcPct val="107916"/>
              </a:lnSpc>
              <a:spcBef>
                <a:spcPts val="800"/>
              </a:spcBef>
              <a:defRPr sz="2900" b="0" i="1">
                <a:solidFill>
                  <a:schemeClr val="accent5">
                    <a:hueOff val="-82419"/>
                    <a:satOff val="-9513"/>
                    <a:lumOff val="-16343"/>
                  </a:schemeClr>
                </a:solidFill>
                <a:uFill>
                  <a:solidFill>
                    <a:srgbClr val="000000"/>
                  </a:solidFill>
                </a:uFill>
                <a:latin typeface="Calibri"/>
                <a:ea typeface="Calibri"/>
                <a:cs typeface="Calibri"/>
                <a:sym typeface="Calibri"/>
              </a:defRPr>
            </a:pPr>
            <a:r>
              <a:rPr sz="3100"/>
              <a:t>     </a:t>
            </a:r>
            <a:r>
              <a:t>NB: the 60 min session restricted the topic to current!</a:t>
            </a:r>
          </a:p>
        </p:txBody>
      </p:sp>
      <p:grpSp>
        <p:nvGrpSpPr>
          <p:cNvPr id="141" name="Group"/>
          <p:cNvGrpSpPr/>
          <p:nvPr/>
        </p:nvGrpSpPr>
        <p:grpSpPr>
          <a:xfrm>
            <a:off x="-180" y="-44299"/>
            <a:ext cx="12655768" cy="9595821"/>
            <a:chOff x="0" y="0"/>
            <a:chExt cx="12655767" cy="9595819"/>
          </a:xfrm>
        </p:grpSpPr>
        <p:sp>
          <p:nvSpPr>
            <p:cNvPr id="138"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139"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140"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pic>
        <p:nvPicPr>
          <p:cNvPr id="142" name="Image" descr="Image"/>
          <p:cNvPicPr>
            <a:picLocks noChangeAspect="1"/>
          </p:cNvPicPr>
          <p:nvPr/>
        </p:nvPicPr>
        <p:blipFill>
          <a:blip r:embed="rId4">
            <a:extLst/>
          </a:blip>
          <a:stretch>
            <a:fillRect/>
          </a:stretch>
        </p:blipFill>
        <p:spPr>
          <a:xfrm>
            <a:off x="6883679" y="970800"/>
            <a:ext cx="5798371" cy="28359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ole-Playing to Facilitate Concept Attainment…"/>
          <p:cNvSpPr txBox="1"/>
          <p:nvPr/>
        </p:nvSpPr>
        <p:spPr>
          <a:xfrm>
            <a:off x="798984" y="5655230"/>
            <a:ext cx="11406832" cy="2568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900" u="sng">
                <a:solidFill>
                  <a:srgbClr val="004276"/>
                </a:solidFill>
              </a:defRPr>
            </a:pPr>
            <a:r>
              <a:t>Role-Playing to Facilitate Concept Attainment</a:t>
            </a:r>
          </a:p>
          <a:p>
            <a:pPr algn="l" defTabSz="457200">
              <a:defRPr sz="1000">
                <a:solidFill>
                  <a:srgbClr val="004276"/>
                </a:solidFill>
              </a:defRPr>
            </a:pPr>
            <a:endParaRPr/>
          </a:p>
          <a:p>
            <a:pPr algn="l" defTabSz="457200">
              <a:defRPr sz="2900">
                <a:solidFill>
                  <a:srgbClr val="004276"/>
                </a:solidFill>
              </a:defRPr>
            </a:pPr>
            <a:r>
              <a:t>Educators explore innovative theater as a way to learn physics</a:t>
            </a:r>
          </a:p>
          <a:p>
            <a:pPr algn="l" defTabSz="457200">
              <a:defRPr b="0">
                <a:solidFill>
                  <a:srgbClr val="333333"/>
                </a:solidFill>
              </a:defRPr>
            </a:pPr>
            <a:r>
              <a:t>American Institute of Physics (AIP), July 15, 2013</a:t>
            </a:r>
          </a:p>
          <a:p>
            <a:pPr algn="l" defTabSz="457200">
              <a:defRPr sz="1400" b="0" i="1">
                <a:solidFill>
                  <a:srgbClr val="333333"/>
                </a:solidFill>
              </a:defRPr>
            </a:pPr>
            <a:endParaRPr/>
          </a:p>
          <a:p>
            <a:pPr algn="l" defTabSz="457200">
              <a:defRPr sz="2700" b="0" i="1">
                <a:solidFill>
                  <a:srgbClr val="333333"/>
                </a:solidFill>
              </a:defRPr>
            </a:pPr>
            <a:r>
              <a:t>“By </a:t>
            </a:r>
            <a:r>
              <a:rPr sz="2900" b="1"/>
              <a:t>role-playing</a:t>
            </a:r>
            <a:r>
              <a:t> how energy flows and changes, learners achieve rich insights about this central, globally relevant concept.”</a:t>
            </a:r>
          </a:p>
        </p:txBody>
      </p:sp>
      <p:sp>
        <p:nvSpPr>
          <p:cNvPr id="211" name="Importance of Visual Representations…"/>
          <p:cNvSpPr txBox="1"/>
          <p:nvPr/>
        </p:nvSpPr>
        <p:spPr>
          <a:xfrm>
            <a:off x="798984" y="1681557"/>
            <a:ext cx="11406832" cy="3215486"/>
          </a:xfrm>
          <a:prstGeom prst="rect">
            <a:avLst/>
          </a:prstGeom>
          <a:ln w="635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900" u="sng">
                <a:solidFill>
                  <a:srgbClr val="004276"/>
                </a:solidFill>
              </a:defRPr>
            </a:pPr>
            <a:r>
              <a:t>Importance of Visual Representations</a:t>
            </a:r>
          </a:p>
          <a:p>
            <a:pPr algn="l" defTabSz="457200">
              <a:defRPr sz="1300">
                <a:solidFill>
                  <a:srgbClr val="004276"/>
                </a:solidFill>
              </a:defRPr>
            </a:pPr>
            <a:endParaRPr/>
          </a:p>
          <a:p>
            <a:pPr algn="l" defTabSz="457200">
              <a:defRPr sz="2900">
                <a:solidFill>
                  <a:srgbClr val="004276"/>
                </a:solidFill>
              </a:defRPr>
            </a:pPr>
            <a:r>
              <a:t>Achieving Elusive Teacher Change through Challenging Myths about Learning, </a:t>
            </a:r>
            <a:r>
              <a:rPr sz="2400" b="0">
                <a:latin typeface="+mn-lt"/>
                <a:ea typeface="+mn-ea"/>
                <a:cs typeface="+mn-cs"/>
                <a:sym typeface="Helvetica Neue Medium"/>
              </a:rPr>
              <a:t>Education Sciences, Stanford University, 2018</a:t>
            </a:r>
          </a:p>
          <a:p>
            <a:pPr algn="l" defTabSz="457200">
              <a:defRPr sz="1600">
                <a:solidFill>
                  <a:srgbClr val="004276"/>
                </a:solidFill>
              </a:defRPr>
            </a:pPr>
            <a:endParaRPr b="0">
              <a:latin typeface="+mn-lt"/>
              <a:ea typeface="+mn-ea"/>
              <a:cs typeface="+mn-cs"/>
              <a:sym typeface="Helvetica Neue Medium"/>
            </a:endParaRPr>
          </a:p>
          <a:p>
            <a:pPr algn="l" defTabSz="457200">
              <a:defRPr sz="2700" b="0" i="1">
                <a:solidFill>
                  <a:srgbClr val="333333"/>
                </a:solidFill>
              </a:defRPr>
            </a:pPr>
            <a:r>
              <a:t>“…when people work on mathematics, five different pathways of the brain are involved, and two of them are </a:t>
            </a:r>
            <a:r>
              <a:rPr sz="2800" b="1"/>
              <a:t>visual</a:t>
            </a:r>
            <a:r>
              <a:t>….teaching through different representations, including </a:t>
            </a:r>
            <a:r>
              <a:rPr sz="2800" b="1"/>
              <a:t>visuals</a:t>
            </a:r>
            <a:r>
              <a:t>, deepened understanding…”</a:t>
            </a:r>
          </a:p>
        </p:txBody>
      </p:sp>
      <p:grpSp>
        <p:nvGrpSpPr>
          <p:cNvPr id="215" name="Group"/>
          <p:cNvGrpSpPr/>
          <p:nvPr/>
        </p:nvGrpSpPr>
        <p:grpSpPr>
          <a:xfrm>
            <a:off x="-180" y="-44299"/>
            <a:ext cx="12655768" cy="9595821"/>
            <a:chOff x="0" y="0"/>
            <a:chExt cx="12655767" cy="9595819"/>
          </a:xfrm>
        </p:grpSpPr>
        <p:sp>
          <p:nvSpPr>
            <p:cNvPr id="212"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213"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214"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TATIC to CURRENT ELECTRICITY…"/>
          <p:cNvSpPr txBox="1"/>
          <p:nvPr/>
        </p:nvSpPr>
        <p:spPr>
          <a:xfrm>
            <a:off x="437884" y="1531560"/>
            <a:ext cx="8399341" cy="6750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500">
                <a:solidFill>
                  <a:srgbClr val="004276"/>
                </a:solidFill>
              </a:defRPr>
            </a:pPr>
            <a:r>
              <a:t>STATIC to CURRENT ELECTRICITY</a:t>
            </a:r>
            <a:endParaRPr sz="2400" b="0">
              <a:latin typeface="+mn-lt"/>
              <a:ea typeface="+mn-ea"/>
              <a:cs typeface="+mn-cs"/>
              <a:sym typeface="Helvetica Neue Medium"/>
            </a:endParaRPr>
          </a:p>
          <a:p>
            <a:pPr algn="l" defTabSz="457200">
              <a:defRPr sz="1100">
                <a:solidFill>
                  <a:srgbClr val="004276"/>
                </a:solidFill>
              </a:defRPr>
            </a:pPr>
            <a:endParaRPr b="0">
              <a:latin typeface="+mn-lt"/>
              <a:ea typeface="+mn-ea"/>
              <a:cs typeface="+mn-cs"/>
              <a:sym typeface="Helvetica Neue Medium"/>
            </a:endParaRPr>
          </a:p>
          <a:p>
            <a:pPr algn="l" defTabSz="457200">
              <a:defRPr sz="3600" b="0" i="1">
                <a:solidFill>
                  <a:srgbClr val="333333"/>
                </a:solidFill>
              </a:defRPr>
            </a:pPr>
            <a:r>
              <a:t>a selection of rich learning opportunities to build robust visual representations</a:t>
            </a:r>
          </a:p>
          <a:p>
            <a:pPr algn="l" defTabSz="457200">
              <a:defRPr sz="1400" b="0" i="1">
                <a:solidFill>
                  <a:srgbClr val="333333"/>
                </a:solidFill>
              </a:defRPr>
            </a:pPr>
            <a:endParaRPr/>
          </a:p>
          <a:p>
            <a:pPr marL="714374" indent="-714374" algn="l" defTabSz="457200">
              <a:spcBef>
                <a:spcPts val="400"/>
              </a:spcBef>
              <a:buSzPct val="100000"/>
              <a:buAutoNum type="alphaUcPeriod"/>
              <a:defRPr sz="2700" b="0">
                <a:solidFill>
                  <a:srgbClr val="333333"/>
                </a:solidFill>
              </a:defRPr>
            </a:pPr>
            <a:r>
              <a:t>Scotch Brand Magic Tape</a:t>
            </a:r>
          </a:p>
          <a:p>
            <a:pPr marL="714374" indent="-714374" algn="l" defTabSz="457200">
              <a:spcBef>
                <a:spcPts val="400"/>
              </a:spcBef>
              <a:buSzPct val="100000"/>
              <a:buAutoNum type="alphaUcPeriod"/>
              <a:defRPr sz="2700" b="0">
                <a:solidFill>
                  <a:srgbClr val="333333"/>
                </a:solidFill>
              </a:defRPr>
            </a:pPr>
            <a:r>
              <a:t>Operationalize </a:t>
            </a:r>
            <a:r>
              <a:rPr b="1"/>
              <a:t>+</a:t>
            </a:r>
            <a:r>
              <a:t>, </a:t>
            </a:r>
            <a:r>
              <a:rPr b="1"/>
              <a:t>-</a:t>
            </a:r>
            <a:r>
              <a:t> , and </a:t>
            </a:r>
            <a:r>
              <a:rPr b="1"/>
              <a:t>neutral</a:t>
            </a:r>
          </a:p>
          <a:p>
            <a:pPr marL="714374" indent="-714374" algn="l" defTabSz="457200">
              <a:spcBef>
                <a:spcPts val="400"/>
              </a:spcBef>
              <a:buSzPct val="100000"/>
              <a:buAutoNum type="alphaUcPeriod"/>
              <a:defRPr sz="2700" b="0">
                <a:solidFill>
                  <a:srgbClr val="333333"/>
                </a:solidFill>
              </a:defRPr>
            </a:pPr>
            <a:r>
              <a:t>Operationalize </a:t>
            </a:r>
            <a:r>
              <a:rPr b="1" i="1"/>
              <a:t>insulator</a:t>
            </a:r>
            <a:r>
              <a:t> &amp; </a:t>
            </a:r>
            <a:r>
              <a:rPr b="1" i="1"/>
              <a:t>conductor</a:t>
            </a:r>
            <a:endParaRPr i="1"/>
          </a:p>
          <a:p>
            <a:pPr algn="l" defTabSz="457200">
              <a:spcBef>
                <a:spcPts val="400"/>
              </a:spcBef>
              <a:defRPr sz="2700" b="0">
                <a:solidFill>
                  <a:schemeClr val="accent5">
                    <a:hueOff val="-82419"/>
                    <a:satOff val="-9513"/>
                    <a:lumOff val="-16343"/>
                  </a:schemeClr>
                </a:solidFill>
              </a:defRPr>
            </a:pPr>
            <a:r>
              <a:rPr i="1"/>
              <a:t>               Roleplay #1: induction</a:t>
            </a:r>
          </a:p>
          <a:p>
            <a:pPr marL="714374" indent="-714374" algn="l" defTabSz="457200">
              <a:spcBef>
                <a:spcPts val="400"/>
              </a:spcBef>
              <a:buSzPct val="100000"/>
              <a:buAutoNum type="alphaUcPeriod" startAt="4"/>
              <a:defRPr sz="2700" b="0">
                <a:solidFill>
                  <a:srgbClr val="333333"/>
                </a:solidFill>
              </a:defRPr>
            </a:pPr>
            <a:r>
              <a:t>Lighting LED: moving charges &amp; energy transport</a:t>
            </a:r>
          </a:p>
          <a:p>
            <a:pPr algn="l" defTabSz="457200">
              <a:spcBef>
                <a:spcPts val="400"/>
              </a:spcBef>
              <a:defRPr sz="2700" b="0">
                <a:solidFill>
                  <a:srgbClr val="333333"/>
                </a:solidFill>
              </a:defRPr>
            </a:pPr>
            <a:r>
              <a:t>              </a:t>
            </a:r>
            <a:r>
              <a:rPr i="1">
                <a:solidFill>
                  <a:schemeClr val="accent5">
                    <a:hueOff val="-82419"/>
                    <a:satOff val="-9513"/>
                    <a:lumOff val="-16343"/>
                  </a:schemeClr>
                </a:solidFill>
              </a:rPr>
              <a:t>Roleplay #2: LED lighting</a:t>
            </a:r>
            <a:endParaRPr>
              <a:solidFill>
                <a:schemeClr val="accent5">
                  <a:hueOff val="-82419"/>
                  <a:satOff val="-9513"/>
                  <a:lumOff val="-16343"/>
                </a:schemeClr>
              </a:solidFill>
            </a:endParaRPr>
          </a:p>
          <a:p>
            <a:pPr marL="714374" indent="-714374" algn="l" defTabSz="457200">
              <a:spcBef>
                <a:spcPts val="400"/>
              </a:spcBef>
              <a:buSzPct val="100000"/>
              <a:buAutoNum type="alphaUcPeriod" startAt="5"/>
              <a:defRPr sz="2700" b="0">
                <a:solidFill>
                  <a:srgbClr val="333333"/>
                </a:solidFill>
              </a:defRPr>
            </a:pPr>
            <a:r>
              <a:t>Wet Cell Battery </a:t>
            </a:r>
          </a:p>
          <a:p>
            <a:pPr algn="l" defTabSz="457200">
              <a:spcBef>
                <a:spcPts val="400"/>
              </a:spcBef>
              <a:defRPr sz="2700" b="0">
                <a:solidFill>
                  <a:schemeClr val="accent5">
                    <a:hueOff val="-82419"/>
                    <a:satOff val="-9513"/>
                    <a:lumOff val="-16343"/>
                  </a:schemeClr>
                </a:solidFill>
              </a:defRPr>
            </a:pPr>
            <a:r>
              <a:t>             </a:t>
            </a:r>
            <a:r>
              <a:rPr i="1"/>
              <a:t>Roleplay #3: Wet Cell [optional]</a:t>
            </a:r>
          </a:p>
          <a:p>
            <a:pPr marL="714374" indent="-714374" algn="l" defTabSz="457200">
              <a:spcBef>
                <a:spcPts val="400"/>
              </a:spcBef>
              <a:buSzPct val="100000"/>
              <a:buAutoNum type="alphaUcPeriod" startAt="6"/>
              <a:defRPr sz="2700" b="0">
                <a:solidFill>
                  <a:srgbClr val="333333"/>
                </a:solidFill>
              </a:defRPr>
            </a:pPr>
            <a:r>
              <a:t>Capacitor [optional]</a:t>
            </a:r>
          </a:p>
          <a:p>
            <a:pPr algn="l" defTabSz="457200">
              <a:spcBef>
                <a:spcPts val="400"/>
              </a:spcBef>
              <a:defRPr sz="2700" b="0">
                <a:solidFill>
                  <a:srgbClr val="333333"/>
                </a:solidFill>
              </a:defRPr>
            </a:pPr>
            <a:r>
              <a:t>             </a:t>
            </a:r>
            <a:r>
              <a:rPr>
                <a:solidFill>
                  <a:schemeClr val="accent5">
                    <a:hueOff val="-82419"/>
                    <a:satOff val="-9513"/>
                    <a:lumOff val="-16343"/>
                  </a:schemeClr>
                </a:solidFill>
              </a:rPr>
              <a:t>R</a:t>
            </a:r>
            <a:r>
              <a:rPr i="1">
                <a:solidFill>
                  <a:schemeClr val="accent5">
                    <a:hueOff val="-82419"/>
                    <a:satOff val="-9513"/>
                    <a:lumOff val="-16343"/>
                  </a:schemeClr>
                </a:solidFill>
              </a:rPr>
              <a:t>oleplay #4: Capacitor [optional]</a:t>
            </a:r>
          </a:p>
        </p:txBody>
      </p:sp>
      <p:pic>
        <p:nvPicPr>
          <p:cNvPr id="218" name="Image" descr="Image"/>
          <p:cNvPicPr>
            <a:picLocks noChangeAspect="1"/>
          </p:cNvPicPr>
          <p:nvPr/>
        </p:nvPicPr>
        <p:blipFill>
          <a:blip r:embed="rId2">
            <a:extLst/>
          </a:blip>
          <a:stretch>
            <a:fillRect/>
          </a:stretch>
        </p:blipFill>
        <p:spPr>
          <a:xfrm rot="21300000">
            <a:off x="8963252" y="2587075"/>
            <a:ext cx="3402711" cy="4253389"/>
          </a:xfrm>
          <a:prstGeom prst="rect">
            <a:avLst/>
          </a:prstGeom>
          <a:ln w="12700">
            <a:miter lim="400000"/>
          </a:ln>
        </p:spPr>
      </p:pic>
      <p:grpSp>
        <p:nvGrpSpPr>
          <p:cNvPr id="222" name="Group"/>
          <p:cNvGrpSpPr/>
          <p:nvPr/>
        </p:nvGrpSpPr>
        <p:grpSpPr>
          <a:xfrm>
            <a:off x="-180" y="-44299"/>
            <a:ext cx="12655768" cy="9595821"/>
            <a:chOff x="0" y="0"/>
            <a:chExt cx="12655767" cy="9595819"/>
          </a:xfrm>
        </p:grpSpPr>
        <p:sp>
          <p:nvSpPr>
            <p:cNvPr id="219"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220" name="Image" descr="Image"/>
            <p:cNvPicPr>
              <a:picLocks noChangeAspect="1"/>
            </p:cNvPicPr>
            <p:nvPr/>
          </p:nvPicPr>
          <p:blipFill>
            <a:blip r:embed="rId3">
              <a:extLst/>
            </a:blip>
            <a:stretch>
              <a:fillRect/>
            </a:stretch>
          </p:blipFill>
          <p:spPr>
            <a:xfrm>
              <a:off x="11793016" y="8733068"/>
              <a:ext cx="862752" cy="862752"/>
            </a:xfrm>
            <a:prstGeom prst="rect">
              <a:avLst/>
            </a:prstGeom>
            <a:ln w="12700" cap="flat">
              <a:noFill/>
              <a:miter lim="400000"/>
            </a:ln>
            <a:effectLst/>
          </p:spPr>
        </p:pic>
        <p:pic>
          <p:nvPicPr>
            <p:cNvPr id="221" name="Image" descr="Image"/>
            <p:cNvPicPr>
              <a:picLocks noChangeAspect="1"/>
            </p:cNvPicPr>
            <p:nvPr/>
          </p:nvPicPr>
          <p:blipFill>
            <a:blip r:embed="rId4">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TATIC to CURRENT ELECTRICITY…"/>
          <p:cNvSpPr txBox="1"/>
          <p:nvPr/>
        </p:nvSpPr>
        <p:spPr>
          <a:xfrm>
            <a:off x="434459" y="1522751"/>
            <a:ext cx="8399341" cy="5457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500">
                <a:solidFill>
                  <a:srgbClr val="004276"/>
                </a:solidFill>
              </a:defRPr>
            </a:pPr>
            <a:r>
              <a:rPr dirty="0"/>
              <a:t>STATIC to CURRENT ELECTRICITY</a:t>
            </a:r>
            <a:endParaRPr sz="2400" b="0" dirty="0">
              <a:latin typeface="+mn-lt"/>
              <a:ea typeface="+mn-ea"/>
              <a:cs typeface="+mn-cs"/>
              <a:sym typeface="Helvetica Neue Medium"/>
            </a:endParaRPr>
          </a:p>
          <a:p>
            <a:pPr algn="l" defTabSz="457200">
              <a:defRPr sz="1100">
                <a:solidFill>
                  <a:srgbClr val="004276"/>
                </a:solidFill>
              </a:defRPr>
            </a:pPr>
            <a:endParaRPr b="0" dirty="0">
              <a:latin typeface="+mn-lt"/>
              <a:ea typeface="+mn-ea"/>
              <a:cs typeface="+mn-cs"/>
              <a:sym typeface="Helvetica Neue Medium"/>
            </a:endParaRPr>
          </a:p>
          <a:p>
            <a:pPr algn="l" defTabSz="457200">
              <a:defRPr sz="3600" b="0" i="1">
                <a:solidFill>
                  <a:srgbClr val="333333"/>
                </a:solidFill>
              </a:defRPr>
            </a:pPr>
            <a:r>
              <a:rPr dirty="0"/>
              <a:t>a selection of rich learning opportunities to build robust visual </a:t>
            </a:r>
            <a:r>
              <a:rPr dirty="0" smtClean="0"/>
              <a:t>representations</a:t>
            </a:r>
            <a:endParaRPr lang="en-CA" dirty="0" smtClean="0"/>
          </a:p>
          <a:p>
            <a:pPr algn="l" defTabSz="457200">
              <a:defRPr sz="3600" b="0" i="1">
                <a:solidFill>
                  <a:srgbClr val="333333"/>
                </a:solidFill>
              </a:defRPr>
            </a:pPr>
            <a:endParaRPr lang="en-CA" dirty="0"/>
          </a:p>
          <a:p>
            <a:pPr algn="l" defTabSz="457200">
              <a:defRPr sz="3600" b="0" i="1">
                <a:solidFill>
                  <a:srgbClr val="333333"/>
                </a:solidFill>
              </a:defRPr>
            </a:pPr>
            <a:r>
              <a:rPr lang="en-CA" sz="2000" dirty="0" smtClean="0"/>
              <a:t>NB: The session discussed hands-on static electricity activities to build a mental model of static ‘charge’ culminating in static charge lighting an LED. This develops a (naïve) inference of ‘moving charge carrying energy’. </a:t>
            </a:r>
          </a:p>
          <a:p>
            <a:pPr algn="l" defTabSz="457200">
              <a:defRPr sz="3600" b="0" i="1">
                <a:solidFill>
                  <a:srgbClr val="333333"/>
                </a:solidFill>
              </a:defRPr>
            </a:pPr>
            <a:endParaRPr lang="en-CA" sz="2000" dirty="0" smtClean="0"/>
          </a:p>
          <a:p>
            <a:pPr algn="l" defTabSz="457200">
              <a:defRPr sz="3600" b="0" i="1">
                <a:solidFill>
                  <a:srgbClr val="333333"/>
                </a:solidFill>
              </a:defRPr>
            </a:pPr>
            <a:r>
              <a:rPr lang="en-CA" sz="2000" dirty="0" smtClean="0"/>
              <a:t>The session broke into role-playing to establish a common visual representation of charge distribution on conducting surfaces (voltage).</a:t>
            </a:r>
          </a:p>
          <a:p>
            <a:pPr algn="l" defTabSz="457200">
              <a:defRPr sz="3600" b="0" i="1">
                <a:solidFill>
                  <a:srgbClr val="333333"/>
                </a:solidFill>
              </a:defRPr>
            </a:pPr>
            <a:r>
              <a:rPr lang="en-CA" sz="2000" dirty="0" smtClean="0"/>
              <a:t> </a:t>
            </a:r>
          </a:p>
          <a:p>
            <a:pPr algn="l" defTabSz="457200">
              <a:defRPr sz="3600" b="0" i="1">
                <a:solidFill>
                  <a:srgbClr val="333333"/>
                </a:solidFill>
              </a:defRPr>
            </a:pPr>
            <a:r>
              <a:rPr lang="en-CA" sz="2000" dirty="0" smtClean="0"/>
              <a:t>See OAPT Newsletter article for details.</a:t>
            </a:r>
            <a:endParaRPr sz="2000" dirty="0"/>
          </a:p>
          <a:p>
            <a:pPr algn="l" defTabSz="457200">
              <a:defRPr sz="1400" b="0" i="1">
                <a:solidFill>
                  <a:srgbClr val="333333"/>
                </a:solidFill>
              </a:defRPr>
            </a:pPr>
            <a:endParaRPr dirty="0"/>
          </a:p>
        </p:txBody>
      </p:sp>
      <p:pic>
        <p:nvPicPr>
          <p:cNvPr id="218" name="Image" descr="Image"/>
          <p:cNvPicPr>
            <a:picLocks noChangeAspect="1"/>
          </p:cNvPicPr>
          <p:nvPr/>
        </p:nvPicPr>
        <p:blipFill>
          <a:blip r:embed="rId2">
            <a:extLst/>
          </a:blip>
          <a:stretch>
            <a:fillRect/>
          </a:stretch>
        </p:blipFill>
        <p:spPr>
          <a:xfrm rot="21300000">
            <a:off x="8963252" y="2587075"/>
            <a:ext cx="3402711" cy="4253389"/>
          </a:xfrm>
          <a:prstGeom prst="rect">
            <a:avLst/>
          </a:prstGeom>
          <a:ln w="12700">
            <a:miter lim="400000"/>
          </a:ln>
        </p:spPr>
      </p:pic>
      <p:grpSp>
        <p:nvGrpSpPr>
          <p:cNvPr id="222" name="Group"/>
          <p:cNvGrpSpPr/>
          <p:nvPr/>
        </p:nvGrpSpPr>
        <p:grpSpPr>
          <a:xfrm>
            <a:off x="-180" y="-44299"/>
            <a:ext cx="12655768" cy="9595821"/>
            <a:chOff x="0" y="0"/>
            <a:chExt cx="12655767" cy="9595819"/>
          </a:xfrm>
        </p:grpSpPr>
        <p:sp>
          <p:nvSpPr>
            <p:cNvPr id="219"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220" name="Image" descr="Image"/>
            <p:cNvPicPr>
              <a:picLocks noChangeAspect="1"/>
            </p:cNvPicPr>
            <p:nvPr/>
          </p:nvPicPr>
          <p:blipFill>
            <a:blip r:embed="rId3">
              <a:extLst/>
            </a:blip>
            <a:stretch>
              <a:fillRect/>
            </a:stretch>
          </p:blipFill>
          <p:spPr>
            <a:xfrm>
              <a:off x="11793016" y="8733068"/>
              <a:ext cx="862752" cy="862752"/>
            </a:xfrm>
            <a:prstGeom prst="rect">
              <a:avLst/>
            </a:prstGeom>
            <a:ln w="12700" cap="flat">
              <a:noFill/>
              <a:miter lim="400000"/>
            </a:ln>
            <a:effectLst/>
          </p:spPr>
        </p:pic>
        <p:pic>
          <p:nvPicPr>
            <p:cNvPr id="221" name="Image" descr="Image"/>
            <p:cNvPicPr>
              <a:picLocks noChangeAspect="1"/>
            </p:cNvPicPr>
            <p:nvPr/>
          </p:nvPicPr>
          <p:blipFill>
            <a:blip r:embed="rId4">
              <a:extLst/>
            </a:blip>
            <a:stretch>
              <a:fillRect/>
            </a:stretch>
          </p:blipFill>
          <p:spPr>
            <a:xfrm>
              <a:off x="0" y="0"/>
              <a:ext cx="5758876" cy="1056701"/>
            </a:xfrm>
            <a:prstGeom prst="rect">
              <a:avLst/>
            </a:prstGeom>
            <a:ln w="12700" cap="flat">
              <a:noFill/>
              <a:miter lim="400000"/>
            </a:ln>
            <a:effectLst/>
          </p:spPr>
        </p:pic>
      </p:grpSp>
    </p:spTree>
    <p:extLst>
      <p:ext uri="{BB962C8B-B14F-4D97-AF65-F5344CB8AC3E}">
        <p14:creationId xmlns:p14="http://schemas.microsoft.com/office/powerpoint/2010/main" val="406137871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Battery"/>
          <p:cNvSpPr/>
          <p:nvPr/>
        </p:nvSpPr>
        <p:spPr>
          <a:xfrm>
            <a:off x="5294083" y="7036621"/>
            <a:ext cx="1866301" cy="895825"/>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28" name="Group"/>
          <p:cNvGrpSpPr/>
          <p:nvPr/>
        </p:nvGrpSpPr>
        <p:grpSpPr>
          <a:xfrm>
            <a:off x="6443111" y="3873499"/>
            <a:ext cx="2230390" cy="3611035"/>
            <a:chOff x="0" y="0"/>
            <a:chExt cx="2230388" cy="3611033"/>
          </a:xfrm>
        </p:grpSpPr>
        <p:sp>
          <p:nvSpPr>
            <p:cNvPr id="225" name="Line"/>
            <p:cNvSpPr/>
            <p:nvPr/>
          </p:nvSpPr>
          <p:spPr>
            <a:xfrm>
              <a:off x="702755" y="3611033"/>
              <a:ext cx="1527634" cy="1"/>
            </a:xfrm>
            <a:prstGeom prst="line">
              <a:avLst/>
            </a:prstGeom>
            <a:noFill/>
            <a:ln w="1016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26" name="Line"/>
            <p:cNvSpPr/>
            <p:nvPr/>
          </p:nvSpPr>
          <p:spPr>
            <a:xfrm>
              <a:off x="0" y="25400"/>
              <a:ext cx="2212749" cy="1"/>
            </a:xfrm>
            <a:prstGeom prst="line">
              <a:avLst/>
            </a:prstGeom>
            <a:noFill/>
            <a:ln w="1016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27" name="Line"/>
            <p:cNvSpPr/>
            <p:nvPr/>
          </p:nvSpPr>
          <p:spPr>
            <a:xfrm flipH="1">
              <a:off x="2175933" y="0"/>
              <a:ext cx="1" cy="3595936"/>
            </a:xfrm>
            <a:prstGeom prst="line">
              <a:avLst/>
            </a:prstGeom>
            <a:noFill/>
            <a:ln w="1016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
        <p:nvSpPr>
          <p:cNvPr id="229" name="Line"/>
          <p:cNvSpPr/>
          <p:nvPr/>
        </p:nvSpPr>
        <p:spPr>
          <a:xfrm flipH="1">
            <a:off x="3767644" y="7484533"/>
            <a:ext cx="1527635"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0" name="Line"/>
          <p:cNvSpPr/>
          <p:nvPr/>
        </p:nvSpPr>
        <p:spPr>
          <a:xfrm flipH="1">
            <a:off x="3785284" y="3898900"/>
            <a:ext cx="2212750" cy="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1" name="Line"/>
          <p:cNvSpPr/>
          <p:nvPr/>
        </p:nvSpPr>
        <p:spPr>
          <a:xfrm flipH="1">
            <a:off x="3822100" y="3873499"/>
            <a:ext cx="1" cy="3595937"/>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2" name="6.0 V"/>
          <p:cNvSpPr txBox="1"/>
          <p:nvPr/>
        </p:nvSpPr>
        <p:spPr>
          <a:xfrm>
            <a:off x="5857968" y="7224370"/>
            <a:ext cx="81473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233" name="+3.0 V"/>
          <p:cNvSpPr txBox="1"/>
          <p:nvPr/>
        </p:nvSpPr>
        <p:spPr>
          <a:xfrm>
            <a:off x="8674827" y="526935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34" name="+3.0 V"/>
          <p:cNvSpPr txBox="1"/>
          <p:nvPr/>
        </p:nvSpPr>
        <p:spPr>
          <a:xfrm>
            <a:off x="7616494" y="7522820"/>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35" name="+3.0 V"/>
          <p:cNvSpPr txBox="1"/>
          <p:nvPr/>
        </p:nvSpPr>
        <p:spPr>
          <a:xfrm>
            <a:off x="7201627" y="3325470"/>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36" name="-3.0 V"/>
          <p:cNvSpPr txBox="1"/>
          <p:nvPr/>
        </p:nvSpPr>
        <p:spPr>
          <a:xfrm>
            <a:off x="4284641" y="33254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37" name="-3.0 V"/>
          <p:cNvSpPr txBox="1"/>
          <p:nvPr/>
        </p:nvSpPr>
        <p:spPr>
          <a:xfrm>
            <a:off x="4062069" y="752282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38" name="-3.0 V"/>
          <p:cNvSpPr txBox="1"/>
          <p:nvPr/>
        </p:nvSpPr>
        <p:spPr>
          <a:xfrm>
            <a:off x="2760641" y="5448487"/>
            <a:ext cx="93878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39" name="+"/>
          <p:cNvSpPr txBox="1"/>
          <p:nvPr/>
        </p:nvSpPr>
        <p:spPr>
          <a:xfrm>
            <a:off x="6740495" y="3918137"/>
            <a:ext cx="297181"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240" name="+"/>
          <p:cNvSpPr txBox="1"/>
          <p:nvPr/>
        </p:nvSpPr>
        <p:spPr>
          <a:xfrm>
            <a:off x="7336516" y="3918137"/>
            <a:ext cx="297181"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241" name="+"/>
          <p:cNvSpPr txBox="1"/>
          <p:nvPr/>
        </p:nvSpPr>
        <p:spPr>
          <a:xfrm>
            <a:off x="7919837" y="3918137"/>
            <a:ext cx="297181"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242" name="+"/>
          <p:cNvSpPr txBox="1"/>
          <p:nvPr/>
        </p:nvSpPr>
        <p:spPr>
          <a:xfrm>
            <a:off x="8178070" y="4430370"/>
            <a:ext cx="297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243" name="+"/>
          <p:cNvSpPr txBox="1"/>
          <p:nvPr/>
        </p:nvSpPr>
        <p:spPr>
          <a:xfrm>
            <a:off x="8178070" y="5255870"/>
            <a:ext cx="297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244" name="+"/>
          <p:cNvSpPr txBox="1"/>
          <p:nvPr/>
        </p:nvSpPr>
        <p:spPr>
          <a:xfrm>
            <a:off x="8178070" y="6094070"/>
            <a:ext cx="297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245" name="+"/>
          <p:cNvSpPr txBox="1"/>
          <p:nvPr/>
        </p:nvSpPr>
        <p:spPr>
          <a:xfrm>
            <a:off x="7336516" y="6961903"/>
            <a:ext cx="297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246" name="+"/>
          <p:cNvSpPr txBox="1"/>
          <p:nvPr/>
        </p:nvSpPr>
        <p:spPr>
          <a:xfrm>
            <a:off x="8174789" y="6961903"/>
            <a:ext cx="297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grpSp>
        <p:nvGrpSpPr>
          <p:cNvPr id="255" name="Group"/>
          <p:cNvGrpSpPr/>
          <p:nvPr/>
        </p:nvGrpSpPr>
        <p:grpSpPr>
          <a:xfrm>
            <a:off x="3974188" y="3918137"/>
            <a:ext cx="1718456" cy="3504826"/>
            <a:chOff x="0" y="0"/>
            <a:chExt cx="1718455" cy="3504825"/>
          </a:xfrm>
        </p:grpSpPr>
        <p:sp>
          <p:nvSpPr>
            <p:cNvPr id="247" name="-"/>
            <p:cNvSpPr txBox="1"/>
            <p:nvPr/>
          </p:nvSpPr>
          <p:spPr>
            <a:xfrm flipH="1">
              <a:off x="1480101" y="-1"/>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48" name="-"/>
            <p:cNvSpPr txBox="1"/>
            <p:nvPr/>
          </p:nvSpPr>
          <p:spPr>
            <a:xfrm flipH="1">
              <a:off x="776549" y="1655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49" name="-"/>
            <p:cNvSpPr txBox="1"/>
            <p:nvPr/>
          </p:nvSpPr>
          <p:spPr>
            <a:xfrm flipH="1">
              <a:off x="166014" y="1596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50" name="-"/>
            <p:cNvSpPr txBox="1"/>
            <p:nvPr/>
          </p:nvSpPr>
          <p:spPr>
            <a:xfrm flipH="1">
              <a:off x="0" y="639233"/>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51" name="-"/>
            <p:cNvSpPr txBox="1"/>
            <p:nvPr/>
          </p:nvSpPr>
          <p:spPr>
            <a:xfrm flipH="1">
              <a:off x="0" y="1347164"/>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52" name="-"/>
            <p:cNvSpPr txBox="1"/>
            <p:nvPr/>
          </p:nvSpPr>
          <p:spPr>
            <a:xfrm flipH="1">
              <a:off x="0" y="2214515"/>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53" name="-"/>
            <p:cNvSpPr txBox="1"/>
            <p:nvPr/>
          </p:nvSpPr>
          <p:spPr>
            <a:xfrm flipH="1">
              <a:off x="762268" y="30437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54" name="-"/>
            <p:cNvSpPr txBox="1"/>
            <p:nvPr/>
          </p:nvSpPr>
          <p:spPr>
            <a:xfrm flipH="1">
              <a:off x="22521" y="30183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256" name="Where is…"/>
          <p:cNvSpPr txBox="1"/>
          <p:nvPr/>
        </p:nvSpPr>
        <p:spPr>
          <a:xfrm rot="20700000">
            <a:off x="9983859" y="2787010"/>
            <a:ext cx="2142563" cy="153798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100" b="0">
                <a:solidFill>
                  <a:srgbClr val="FFFFFF"/>
                </a:solidFill>
                <a:latin typeface="+mn-lt"/>
                <a:ea typeface="+mn-ea"/>
                <a:cs typeface="+mn-cs"/>
                <a:sym typeface="Helvetica Neue Medium"/>
              </a:defRPr>
            </a:pPr>
            <a:r>
              <a:t>Where is </a:t>
            </a:r>
          </a:p>
          <a:p>
            <a:pPr>
              <a:defRPr sz="3100" b="0">
                <a:solidFill>
                  <a:srgbClr val="FFFFFF"/>
                </a:solidFill>
                <a:latin typeface="+mn-lt"/>
                <a:ea typeface="+mn-ea"/>
                <a:cs typeface="+mn-cs"/>
                <a:sym typeface="Helvetica Neue Medium"/>
              </a:defRPr>
            </a:pPr>
            <a:r>
              <a:t>0.0 V </a:t>
            </a:r>
          </a:p>
          <a:p>
            <a:pPr>
              <a:defRPr sz="3100" b="0">
                <a:solidFill>
                  <a:srgbClr val="FFFFFF"/>
                </a:solidFill>
                <a:latin typeface="+mn-lt"/>
                <a:ea typeface="+mn-ea"/>
                <a:cs typeface="+mn-cs"/>
                <a:sym typeface="Helvetica Neue Medium"/>
              </a:defRPr>
            </a:pPr>
            <a:r>
              <a:t>located?</a:t>
            </a:r>
          </a:p>
        </p:txBody>
      </p:sp>
      <p:grpSp>
        <p:nvGrpSpPr>
          <p:cNvPr id="260" name="Group"/>
          <p:cNvGrpSpPr/>
          <p:nvPr/>
        </p:nvGrpSpPr>
        <p:grpSpPr>
          <a:xfrm>
            <a:off x="-180" y="-44299"/>
            <a:ext cx="12655768" cy="9595821"/>
            <a:chOff x="0" y="0"/>
            <a:chExt cx="12655767" cy="9595819"/>
          </a:xfrm>
        </p:grpSpPr>
        <p:sp>
          <p:nvSpPr>
            <p:cNvPr id="257"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258"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259"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261" name="Light Bulb"/>
          <p:cNvSpPr/>
          <p:nvPr/>
        </p:nvSpPr>
        <p:spPr>
          <a:xfrm>
            <a:off x="5793931" y="28046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80" name="Group"/>
          <p:cNvGrpSpPr/>
          <p:nvPr/>
        </p:nvGrpSpPr>
        <p:grpSpPr>
          <a:xfrm>
            <a:off x="4444529" y="1407770"/>
            <a:ext cx="3485224" cy="930960"/>
            <a:chOff x="0" y="0"/>
            <a:chExt cx="3485222" cy="930958"/>
          </a:xfrm>
        </p:grpSpPr>
        <p:grpSp>
          <p:nvGrpSpPr>
            <p:cNvPr id="277" name="Group"/>
            <p:cNvGrpSpPr/>
            <p:nvPr/>
          </p:nvGrpSpPr>
          <p:grpSpPr>
            <a:xfrm>
              <a:off x="712195" y="0"/>
              <a:ext cx="2141017" cy="930959"/>
              <a:chOff x="0" y="0"/>
              <a:chExt cx="2141016" cy="930958"/>
            </a:xfrm>
          </p:grpSpPr>
          <p:sp>
            <p:nvSpPr>
              <p:cNvPr id="262" name="R"/>
              <p:cNvSpPr/>
              <p:nvPr/>
            </p:nvSpPr>
            <p:spPr>
              <a:xfrm>
                <a:off x="53958" y="333319"/>
                <a:ext cx="2008783" cy="316311"/>
              </a:xfrm>
              <a:prstGeom prst="rect">
                <a:avLst/>
              </a:prstGeom>
              <a:solidFill>
                <a:srgbClr val="929292">
                  <a:alpha val="50000"/>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 b="0">
                    <a:latin typeface="+mn-lt"/>
                    <a:ea typeface="+mn-ea"/>
                    <a:cs typeface="+mn-cs"/>
                    <a:sym typeface="Helvetica Neue Medium"/>
                  </a:defRPr>
                </a:lvl1pPr>
              </a:lstStyle>
              <a:p>
                <a:r>
                  <a:t>R</a:t>
                </a:r>
              </a:p>
            </p:txBody>
          </p:sp>
          <p:sp>
            <p:nvSpPr>
              <p:cNvPr id="263" name="-"/>
              <p:cNvSpPr txBox="1"/>
              <p:nvPr/>
            </p:nvSpPr>
            <p:spPr>
              <a:xfrm>
                <a:off x="0" y="25399"/>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64" name="-"/>
              <p:cNvSpPr txBox="1"/>
              <p:nvPr/>
            </p:nvSpPr>
            <p:spPr>
              <a:xfrm>
                <a:off x="254000" y="12699"/>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65" name="0"/>
              <p:cNvSpPr txBox="1"/>
              <p:nvPr/>
            </p:nvSpPr>
            <p:spPr>
              <a:xfrm>
                <a:off x="951771" y="74358"/>
                <a:ext cx="213157" cy="3123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0</a:t>
                </a:r>
              </a:p>
            </p:txBody>
          </p:sp>
          <p:sp>
            <p:nvSpPr>
              <p:cNvPr id="266" name="+"/>
              <p:cNvSpPr txBox="1"/>
              <p:nvPr/>
            </p:nvSpPr>
            <p:spPr>
              <a:xfrm>
                <a:off x="1666036" y="30829"/>
                <a:ext cx="259081" cy="39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900"/>
                </a:lvl1pPr>
              </a:lstStyle>
              <a:p>
                <a:r>
                  <a:t>+</a:t>
                </a:r>
              </a:p>
            </p:txBody>
          </p:sp>
          <p:sp>
            <p:nvSpPr>
              <p:cNvPr id="267" name="+"/>
              <p:cNvSpPr txBox="1"/>
              <p:nvPr/>
            </p:nvSpPr>
            <p:spPr>
              <a:xfrm>
                <a:off x="1856536" y="30829"/>
                <a:ext cx="259081" cy="39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900"/>
                </a:lvl1pPr>
              </a:lstStyle>
              <a:p>
                <a:r>
                  <a:t>+</a:t>
                </a:r>
              </a:p>
            </p:txBody>
          </p:sp>
          <p:sp>
            <p:nvSpPr>
              <p:cNvPr id="268" name="-"/>
              <p:cNvSpPr txBox="1"/>
              <p:nvPr/>
            </p:nvSpPr>
            <p:spPr>
              <a:xfrm>
                <a:off x="12700" y="469899"/>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69" name="-"/>
              <p:cNvSpPr txBox="1"/>
              <p:nvPr/>
            </p:nvSpPr>
            <p:spPr>
              <a:xfrm>
                <a:off x="254000" y="469899"/>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70" name="0"/>
              <p:cNvSpPr txBox="1"/>
              <p:nvPr/>
            </p:nvSpPr>
            <p:spPr>
              <a:xfrm>
                <a:off x="964471" y="569658"/>
                <a:ext cx="213157" cy="3123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0</a:t>
                </a:r>
              </a:p>
            </p:txBody>
          </p:sp>
          <p:sp>
            <p:nvSpPr>
              <p:cNvPr id="271" name="+"/>
              <p:cNvSpPr txBox="1"/>
              <p:nvPr/>
            </p:nvSpPr>
            <p:spPr>
              <a:xfrm>
                <a:off x="1678736" y="526129"/>
                <a:ext cx="259081" cy="39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900"/>
                </a:lvl1pPr>
              </a:lstStyle>
              <a:p>
                <a:r>
                  <a:t>+</a:t>
                </a:r>
              </a:p>
            </p:txBody>
          </p:sp>
          <p:sp>
            <p:nvSpPr>
              <p:cNvPr id="272" name="+"/>
              <p:cNvSpPr txBox="1"/>
              <p:nvPr/>
            </p:nvSpPr>
            <p:spPr>
              <a:xfrm>
                <a:off x="1881936" y="526129"/>
                <a:ext cx="259081" cy="39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900"/>
                </a:lvl1pPr>
              </a:lstStyle>
              <a:p>
                <a:r>
                  <a:t>+</a:t>
                </a:r>
              </a:p>
            </p:txBody>
          </p:sp>
          <p:sp>
            <p:nvSpPr>
              <p:cNvPr id="273" name="+"/>
              <p:cNvSpPr txBox="1"/>
              <p:nvPr/>
            </p:nvSpPr>
            <p:spPr>
              <a:xfrm>
                <a:off x="1208836" y="513429"/>
                <a:ext cx="259081" cy="39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900"/>
                </a:lvl1pPr>
              </a:lstStyle>
              <a:p>
                <a:r>
                  <a:t>+</a:t>
                </a:r>
              </a:p>
            </p:txBody>
          </p:sp>
          <p:sp>
            <p:nvSpPr>
              <p:cNvPr id="274" name="+"/>
              <p:cNvSpPr txBox="1"/>
              <p:nvPr/>
            </p:nvSpPr>
            <p:spPr>
              <a:xfrm>
                <a:off x="1221536" y="43529"/>
                <a:ext cx="259081" cy="39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900"/>
                </a:lvl1pPr>
              </a:lstStyle>
              <a:p>
                <a:r>
                  <a:t>+</a:t>
                </a:r>
              </a:p>
            </p:txBody>
          </p:sp>
          <p:sp>
            <p:nvSpPr>
              <p:cNvPr id="275" name="-"/>
              <p:cNvSpPr txBox="1"/>
              <p:nvPr/>
            </p:nvSpPr>
            <p:spPr>
              <a:xfrm>
                <a:off x="685799" y="469899"/>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276" name="-"/>
              <p:cNvSpPr txBox="1"/>
              <p:nvPr/>
            </p:nvSpPr>
            <p:spPr>
              <a:xfrm>
                <a:off x="685799" y="-1"/>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278" name="-3.0 V"/>
            <p:cNvSpPr txBox="1"/>
            <p:nvPr/>
          </p:nvSpPr>
          <p:spPr>
            <a:xfrm>
              <a:off x="0" y="271944"/>
              <a:ext cx="732664" cy="3870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lvl1pPr>
            </a:lstStyle>
            <a:p>
              <a:r>
                <a:t>-3.0 V</a:t>
              </a:r>
            </a:p>
          </p:txBody>
        </p:sp>
        <p:sp>
          <p:nvSpPr>
            <p:cNvPr id="279" name="+3.0 V"/>
            <p:cNvSpPr txBox="1"/>
            <p:nvPr/>
          </p:nvSpPr>
          <p:spPr>
            <a:xfrm>
              <a:off x="2708440" y="284644"/>
              <a:ext cx="776783" cy="3870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lvl1pPr>
            </a:lstStyle>
            <a:p>
              <a:r>
                <a:t>+3.0 V</a:t>
              </a:r>
            </a:p>
          </p:txBody>
        </p:sp>
      </p:grpSp>
      <p:sp>
        <p:nvSpPr>
          <p:cNvPr id="281" name="Electric Potential Gradient across Nichrome Resistor"/>
          <p:cNvSpPr txBox="1"/>
          <p:nvPr/>
        </p:nvSpPr>
        <p:spPr>
          <a:xfrm>
            <a:off x="2332956" y="937870"/>
            <a:ext cx="778855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Electric Potential Gradient across Nichrome Resistor</a:t>
            </a:r>
          </a:p>
        </p:txBody>
      </p:sp>
      <p:pic>
        <p:nvPicPr>
          <p:cNvPr id="282" name="Line" descr="Line"/>
          <p:cNvPicPr>
            <a:picLocks/>
          </p:cNvPicPr>
          <p:nvPr/>
        </p:nvPicPr>
        <p:blipFill>
          <a:blip r:embed="rId4">
            <a:extLst/>
          </a:blip>
          <a:stretch>
            <a:fillRect/>
          </a:stretch>
        </p:blipFill>
        <p:spPr>
          <a:xfrm rot="16200000">
            <a:off x="5486143" y="2910835"/>
            <a:ext cx="1544365" cy="352234"/>
          </a:xfrm>
          <a:prstGeom prst="rect">
            <a:avLst/>
          </a:prstGeom>
        </p:spPr>
      </p:pic>
      <p:sp>
        <p:nvSpPr>
          <p:cNvPr id="2" name="TextBox 1"/>
          <p:cNvSpPr txBox="1"/>
          <p:nvPr/>
        </p:nvSpPr>
        <p:spPr>
          <a:xfrm>
            <a:off x="319970" y="1904735"/>
            <a:ext cx="367303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CA" sz="1800" dirty="0" smtClean="0"/>
              <a:t>NB: </a:t>
            </a:r>
            <a:r>
              <a:rPr kumimoji="0" lang="en-CA" sz="1800" b="1" i="0" u="none" strike="noStrike" cap="none" spc="0" normalizeH="0" baseline="0" dirty="0" smtClean="0">
                <a:ln>
                  <a:noFill/>
                </a:ln>
                <a:solidFill>
                  <a:srgbClr val="000000"/>
                </a:solidFill>
                <a:effectLst/>
                <a:uFillTx/>
                <a:sym typeface="Helvetica Neue"/>
              </a:rPr>
              <a:t>conducting wires acquire </a:t>
            </a:r>
          </a:p>
          <a:p>
            <a:pPr marL="0" marR="0" indent="0" algn="l" defTabSz="5842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smtClean="0">
                <a:ln>
                  <a:noFill/>
                </a:ln>
                <a:solidFill>
                  <a:srgbClr val="000000"/>
                </a:solidFill>
                <a:effectLst/>
                <a:uFillTx/>
                <a:sym typeface="Helvetica Neue"/>
              </a:rPr>
              <a:t>the same electric potential as the </a:t>
            </a:r>
            <a:r>
              <a:rPr lang="en-CA" sz="1800" dirty="0" smtClean="0"/>
              <a:t>battery terminal to which they are attached.</a:t>
            </a:r>
            <a:endParaRPr kumimoji="0" lang="en-CA" sz="1800" b="1" i="0" u="none" strike="noStrike" cap="none" spc="0" normalizeH="0" baseline="0" dirty="0">
              <a:ln>
                <a:noFill/>
              </a:ln>
              <a:solidFill>
                <a:srgbClr val="000000"/>
              </a:solidFill>
              <a:effectLst/>
              <a:uFillTx/>
              <a:sym typeface="Helvetica Neue"/>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4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24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24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24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24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8" nodeType="afterEffect">
                                  <p:stCondLst>
                                    <p:cond delay="0"/>
                                  </p:stCondLst>
                                  <p:iterate>
                                    <p:tmAbs val="0"/>
                                  </p:iterate>
                                  <p:childTnLst>
                                    <p:set>
                                      <p:cBhvr>
                                        <p:cTn id="27" fill="hold"/>
                                        <p:tgtEl>
                                          <p:spTgt spid="24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9" nodeType="clickEffect">
                                  <p:stCondLst>
                                    <p:cond delay="0"/>
                                  </p:stCondLst>
                                  <p:iterate>
                                    <p:tmAbs val="0"/>
                                  </p:iterate>
                                  <p:childTnLst>
                                    <p:set>
                                      <p:cBhvr>
                                        <p:cTn id="31" fill="hold"/>
                                        <p:tgtEl>
                                          <p:spTgt spid="25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0" nodeType="clickEffect">
                                  <p:stCondLst>
                                    <p:cond delay="0"/>
                                  </p:stCondLst>
                                  <p:iterate>
                                    <p:tmAbs val="0"/>
                                  </p:iterate>
                                  <p:childTnLst>
                                    <p:set>
                                      <p:cBhvr>
                                        <p:cTn id="35" fill="hold"/>
                                        <p:tgtEl>
                                          <p:spTgt spid="233"/>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234"/>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2" nodeType="afterEffect">
                                  <p:stCondLst>
                                    <p:cond delay="0"/>
                                  </p:stCondLst>
                                  <p:iterate>
                                    <p:tmAbs val="0"/>
                                  </p:iterate>
                                  <p:childTnLst>
                                    <p:set>
                                      <p:cBhvr>
                                        <p:cTn id="41" fill="hold"/>
                                        <p:tgtEl>
                                          <p:spTgt spid="2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3" nodeType="clickEffect">
                                  <p:stCondLst>
                                    <p:cond delay="0"/>
                                  </p:stCondLst>
                                  <p:iterate>
                                    <p:tmAbs val="0"/>
                                  </p:iterate>
                                  <p:childTnLst>
                                    <p:set>
                                      <p:cBhvr>
                                        <p:cTn id="45" fill="hold"/>
                                        <p:tgtEl>
                                          <p:spTgt spid="236"/>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4" nodeType="afterEffect">
                                  <p:stCondLst>
                                    <p:cond delay="0"/>
                                  </p:stCondLst>
                                  <p:iterate>
                                    <p:tmAbs val="0"/>
                                  </p:iterate>
                                  <p:childTnLst>
                                    <p:set>
                                      <p:cBhvr>
                                        <p:cTn id="48" fill="hold"/>
                                        <p:tgtEl>
                                          <p:spTgt spid="238"/>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15" nodeType="afterEffect">
                                  <p:stCondLst>
                                    <p:cond delay="0"/>
                                  </p:stCondLst>
                                  <p:iterate>
                                    <p:tmAbs val="0"/>
                                  </p:iterate>
                                  <p:childTnLst>
                                    <p:set>
                                      <p:cBhvr>
                                        <p:cTn id="51" fill="hold"/>
                                        <p:tgtEl>
                                          <p:spTgt spid="23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16" nodeType="clickEffect">
                                  <p:stCondLst>
                                    <p:cond delay="0"/>
                                  </p:stCondLst>
                                  <p:iterate>
                                    <p:tmAbs val="0"/>
                                  </p:iterate>
                                  <p:childTnLst>
                                    <p:set>
                                      <p:cBhvr>
                                        <p:cTn id="55" fill="hold"/>
                                        <p:tgtEl>
                                          <p:spTgt spid="26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fill="hold" grpId="17" nodeType="clickEffect">
                                  <p:stCondLst>
                                    <p:cond delay="0"/>
                                  </p:stCondLst>
                                  <p:iterate>
                                    <p:tmAbs val="0"/>
                                  </p:iterate>
                                  <p:childTnLst>
                                    <p:set>
                                      <p:cBhvr>
                                        <p:cTn id="59" fill="hold"/>
                                        <p:tgtEl>
                                          <p:spTgt spid="256"/>
                                        </p:tgtEl>
                                        <p:attrNameLst>
                                          <p:attrName>style.visibility</p:attrName>
                                        </p:attrNameLst>
                                      </p:cBhvr>
                                      <p:to>
                                        <p:strVal val="visible"/>
                                      </p:to>
                                    </p:set>
                                    <p:animEffect transition="in" filter="fade">
                                      <p:cBhvr>
                                        <p:cTn id="60" dur="900"/>
                                        <p:tgtEl>
                                          <p:spTgt spid="25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8" nodeType="clickEffect">
                                  <p:stCondLst>
                                    <p:cond delay="0"/>
                                  </p:stCondLst>
                                  <p:iterate>
                                    <p:tmAbs val="0"/>
                                  </p:iterate>
                                  <p:childTnLst>
                                    <p:set>
                                      <p:cBhvr>
                                        <p:cTn id="64" fill="hold"/>
                                        <p:tgtEl>
                                          <p:spTgt spid="2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19" nodeType="afterEffect">
                                  <p:stCondLst>
                                    <p:cond delay="0"/>
                                  </p:stCondLst>
                                  <p:iterate>
                                    <p:tmAbs val="0"/>
                                  </p:iterate>
                                  <p:childTnLst>
                                    <p:set>
                                      <p:cBhvr>
                                        <p:cTn id="67" fill="hold"/>
                                        <p:tgtEl>
                                          <p:spTgt spid="280"/>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20" nodeType="afterEffect">
                                  <p:stCondLst>
                                    <p:cond delay="0"/>
                                  </p:stCondLst>
                                  <p:iterate>
                                    <p:tmAbs val="0"/>
                                  </p:iterate>
                                  <p:childTnLst>
                                    <p:set>
                                      <p:cBhvr>
                                        <p:cTn id="70" fill="hold"/>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10" animBg="1" advAuto="0"/>
      <p:bldP spid="234" grpId="11" animBg="1" advAuto="0"/>
      <p:bldP spid="235" grpId="12" animBg="1" advAuto="0"/>
      <p:bldP spid="236" grpId="13" animBg="1" advAuto="0"/>
      <p:bldP spid="237" grpId="15" animBg="1" advAuto="0"/>
      <p:bldP spid="238" grpId="14" animBg="1" advAuto="0"/>
      <p:bldP spid="239" grpId="2" animBg="1" advAuto="0"/>
      <p:bldP spid="240" grpId="3" animBg="1" advAuto="0"/>
      <p:bldP spid="241" grpId="1" animBg="1" advAuto="0"/>
      <p:bldP spid="242" grpId="4" animBg="1" advAuto="0"/>
      <p:bldP spid="243" grpId="5" animBg="1" advAuto="0"/>
      <p:bldP spid="244" grpId="6" animBg="1" advAuto="0"/>
      <p:bldP spid="245" grpId="7" animBg="1" advAuto="0"/>
      <p:bldP spid="246" grpId="8" animBg="1" advAuto="0"/>
      <p:bldP spid="255" grpId="9" animBg="1" advAuto="0"/>
      <p:bldP spid="256" grpId="17" animBg="1" advAuto="0"/>
      <p:bldP spid="261" grpId="16" animBg="1" advAuto="0"/>
      <p:bldP spid="280" grpId="19" animBg="1" advAuto="0"/>
      <p:bldP spid="281" grpId="18" animBg="1" advAuto="0"/>
      <p:bldP spid="282" grpId="2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Light Bulb"/>
          <p:cNvSpPr/>
          <p:nvPr/>
        </p:nvSpPr>
        <p:spPr>
          <a:xfrm>
            <a:off x="4739831"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6" name="Line"/>
          <p:cNvSpPr/>
          <p:nvPr/>
        </p:nvSpPr>
        <p:spPr>
          <a:xfrm flipH="1">
            <a:off x="2713544" y="6874933"/>
            <a:ext cx="1527635"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7" name="Line"/>
          <p:cNvSpPr/>
          <p:nvPr/>
        </p:nvSpPr>
        <p:spPr>
          <a:xfrm flipH="1">
            <a:off x="2731184" y="3289300"/>
            <a:ext cx="2212750" cy="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8" name="Line"/>
          <p:cNvSpPr/>
          <p:nvPr/>
        </p:nvSpPr>
        <p:spPr>
          <a:xfrm flipH="1">
            <a:off x="2768000" y="3263899"/>
            <a:ext cx="1" cy="3595937"/>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9" name="-3.0 V"/>
          <p:cNvSpPr txBox="1"/>
          <p:nvPr/>
        </p:nvSpPr>
        <p:spPr>
          <a:xfrm>
            <a:off x="3230541" y="27158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90" name="-3.0 V"/>
          <p:cNvSpPr txBox="1"/>
          <p:nvPr/>
        </p:nvSpPr>
        <p:spPr>
          <a:xfrm>
            <a:off x="3007969" y="691322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91" name="-3.0 V"/>
          <p:cNvSpPr txBox="1"/>
          <p:nvPr/>
        </p:nvSpPr>
        <p:spPr>
          <a:xfrm>
            <a:off x="1706541" y="4838887"/>
            <a:ext cx="93878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292" name="Line"/>
          <p:cNvSpPr/>
          <p:nvPr/>
        </p:nvSpPr>
        <p:spPr>
          <a:xfrm>
            <a:off x="6181288" y="6874933"/>
            <a:ext cx="3711412" cy="1"/>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3" name="Line"/>
          <p:cNvSpPr/>
          <p:nvPr/>
        </p:nvSpPr>
        <p:spPr>
          <a:xfrm>
            <a:off x="7662311" y="3289300"/>
            <a:ext cx="2212749"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4" name="Line"/>
          <p:cNvSpPr/>
          <p:nvPr/>
        </p:nvSpPr>
        <p:spPr>
          <a:xfrm>
            <a:off x="9838244" y="3263899"/>
            <a:ext cx="1" cy="3595937"/>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98" name="Group"/>
          <p:cNvGrpSpPr/>
          <p:nvPr/>
        </p:nvGrpSpPr>
        <p:grpSpPr>
          <a:xfrm>
            <a:off x="7609480" y="2715870"/>
            <a:ext cx="3282159" cy="4658410"/>
            <a:chOff x="0" y="0"/>
            <a:chExt cx="3282157" cy="4658408"/>
          </a:xfrm>
        </p:grpSpPr>
        <p:sp>
          <p:nvSpPr>
            <p:cNvPr id="295" name="+3.0 V"/>
            <p:cNvSpPr txBox="1"/>
            <p:nvPr/>
          </p:nvSpPr>
          <p:spPr>
            <a:xfrm>
              <a:off x="2284547" y="1943885"/>
              <a:ext cx="99761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296" name="+3.0 V"/>
            <p:cNvSpPr txBox="1"/>
            <p:nvPr/>
          </p:nvSpPr>
          <p:spPr>
            <a:xfrm>
              <a:off x="0" y="4197349"/>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297" name="+3.0 V"/>
            <p:cNvSpPr txBox="1"/>
            <p:nvPr/>
          </p:nvSpPr>
          <p:spPr>
            <a:xfrm>
              <a:off x="811347" y="-1"/>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grpSp>
      <p:grpSp>
        <p:nvGrpSpPr>
          <p:cNvPr id="307" name="Group"/>
          <p:cNvGrpSpPr/>
          <p:nvPr/>
        </p:nvGrpSpPr>
        <p:grpSpPr>
          <a:xfrm>
            <a:off x="2920088" y="3308537"/>
            <a:ext cx="1718456" cy="3504826"/>
            <a:chOff x="0" y="0"/>
            <a:chExt cx="1718455" cy="3504825"/>
          </a:xfrm>
        </p:grpSpPr>
        <p:sp>
          <p:nvSpPr>
            <p:cNvPr id="299" name="-"/>
            <p:cNvSpPr txBox="1"/>
            <p:nvPr/>
          </p:nvSpPr>
          <p:spPr>
            <a:xfrm flipH="1">
              <a:off x="1480101" y="-1"/>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00" name="-"/>
            <p:cNvSpPr txBox="1"/>
            <p:nvPr/>
          </p:nvSpPr>
          <p:spPr>
            <a:xfrm flipH="1">
              <a:off x="776549" y="1655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01" name="-"/>
            <p:cNvSpPr txBox="1"/>
            <p:nvPr/>
          </p:nvSpPr>
          <p:spPr>
            <a:xfrm flipH="1">
              <a:off x="166014" y="1596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02" name="-"/>
            <p:cNvSpPr txBox="1"/>
            <p:nvPr/>
          </p:nvSpPr>
          <p:spPr>
            <a:xfrm flipH="1">
              <a:off x="0" y="639233"/>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03" name="-"/>
            <p:cNvSpPr txBox="1"/>
            <p:nvPr/>
          </p:nvSpPr>
          <p:spPr>
            <a:xfrm flipH="1">
              <a:off x="0" y="1347164"/>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04" name="-"/>
            <p:cNvSpPr txBox="1"/>
            <p:nvPr/>
          </p:nvSpPr>
          <p:spPr>
            <a:xfrm flipH="1">
              <a:off x="0" y="2214515"/>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05" name="-"/>
            <p:cNvSpPr txBox="1"/>
            <p:nvPr/>
          </p:nvSpPr>
          <p:spPr>
            <a:xfrm flipH="1">
              <a:off x="762268" y="30437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06" name="-"/>
            <p:cNvSpPr txBox="1"/>
            <p:nvPr/>
          </p:nvSpPr>
          <p:spPr>
            <a:xfrm flipH="1">
              <a:off x="22521" y="30183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308" name="Light Bulb"/>
          <p:cNvSpPr/>
          <p:nvPr/>
        </p:nvSpPr>
        <p:spPr>
          <a:xfrm>
            <a:off x="7017364"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9" name="Battery"/>
          <p:cNvSpPr/>
          <p:nvPr/>
        </p:nvSpPr>
        <p:spPr>
          <a:xfrm>
            <a:off x="4179129" y="6379523"/>
            <a:ext cx="2064209" cy="990821"/>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10" name="Line"/>
          <p:cNvSpPr/>
          <p:nvPr/>
        </p:nvSpPr>
        <p:spPr>
          <a:xfrm>
            <a:off x="5345440" y="3289300"/>
            <a:ext cx="1915365" cy="0"/>
          </a:xfrm>
          <a:prstGeom prst="line">
            <a:avLst/>
          </a:prstGeom>
          <a:ln w="101600">
            <a:solidFill>
              <a:schemeClr val="accent1">
                <a:lumOff val="-13575"/>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322" name="Group"/>
          <p:cNvGrpSpPr/>
          <p:nvPr/>
        </p:nvGrpSpPr>
        <p:grpSpPr>
          <a:xfrm>
            <a:off x="6569098" y="3308537"/>
            <a:ext cx="3125353" cy="3504826"/>
            <a:chOff x="0" y="0"/>
            <a:chExt cx="3125352" cy="3504825"/>
          </a:xfrm>
        </p:grpSpPr>
        <p:sp>
          <p:nvSpPr>
            <p:cNvPr id="311" name="+"/>
            <p:cNvSpPr txBox="1"/>
            <p:nvPr/>
          </p:nvSpPr>
          <p:spPr>
            <a:xfrm>
              <a:off x="1390597"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2" name="+"/>
            <p:cNvSpPr txBox="1"/>
            <p:nvPr/>
          </p:nvSpPr>
          <p:spPr>
            <a:xfrm>
              <a:off x="198661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3" name="+"/>
            <p:cNvSpPr txBox="1"/>
            <p:nvPr/>
          </p:nvSpPr>
          <p:spPr>
            <a:xfrm>
              <a:off x="2569939"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4" name="+"/>
            <p:cNvSpPr txBox="1"/>
            <p:nvPr/>
          </p:nvSpPr>
          <p:spPr>
            <a:xfrm>
              <a:off x="2828172" y="5122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5" name="+"/>
            <p:cNvSpPr txBox="1"/>
            <p:nvPr/>
          </p:nvSpPr>
          <p:spPr>
            <a:xfrm>
              <a:off x="2828172" y="13377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6" name="+"/>
            <p:cNvSpPr txBox="1"/>
            <p:nvPr/>
          </p:nvSpPr>
          <p:spPr>
            <a:xfrm>
              <a:off x="2828172" y="21759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7" name="+"/>
            <p:cNvSpPr txBox="1"/>
            <p:nvPr/>
          </p:nvSpPr>
          <p:spPr>
            <a:xfrm>
              <a:off x="198661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8" name="+"/>
            <p:cNvSpPr txBox="1"/>
            <p:nvPr/>
          </p:nvSpPr>
          <p:spPr>
            <a:xfrm>
              <a:off x="282489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19" name="+"/>
            <p:cNvSpPr txBox="1"/>
            <p:nvPr/>
          </p:nvSpPr>
          <p:spPr>
            <a:xfrm>
              <a:off x="1390597"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20" name="+"/>
            <p:cNvSpPr txBox="1"/>
            <p:nvPr/>
          </p:nvSpPr>
          <p:spPr>
            <a:xfrm>
              <a:off x="73297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21" name="+"/>
            <p:cNvSpPr txBox="1"/>
            <p:nvPr/>
          </p:nvSpPr>
          <p:spPr>
            <a:xfrm>
              <a:off x="-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323" name="6.0 V"/>
          <p:cNvSpPr txBox="1"/>
          <p:nvPr/>
        </p:nvSpPr>
        <p:spPr>
          <a:xfrm>
            <a:off x="4765768" y="6602070"/>
            <a:ext cx="81473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324" name="??"/>
          <p:cNvSpPr txBox="1"/>
          <p:nvPr/>
        </p:nvSpPr>
        <p:spPr>
          <a:xfrm>
            <a:off x="5871921" y="2548472"/>
            <a:ext cx="763931"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a:t>
            </a:r>
          </a:p>
        </p:txBody>
      </p:sp>
      <p:grpSp>
        <p:nvGrpSpPr>
          <p:cNvPr id="328" name="Group"/>
          <p:cNvGrpSpPr/>
          <p:nvPr/>
        </p:nvGrpSpPr>
        <p:grpSpPr>
          <a:xfrm>
            <a:off x="-180" y="-44299"/>
            <a:ext cx="12655768" cy="9595821"/>
            <a:chOff x="0" y="0"/>
            <a:chExt cx="12655767" cy="9595819"/>
          </a:xfrm>
        </p:grpSpPr>
        <p:sp>
          <p:nvSpPr>
            <p:cNvPr id="325"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326"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327"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329" name="R1=R2"/>
          <p:cNvSpPr txBox="1"/>
          <p:nvPr/>
        </p:nvSpPr>
        <p:spPr>
          <a:xfrm>
            <a:off x="5648443" y="3680778"/>
            <a:ext cx="1210887"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100"/>
            </a:pPr>
            <a:r>
              <a:t>R</a:t>
            </a:r>
            <a:r>
              <a:rPr baseline="-5999"/>
              <a:t>1</a:t>
            </a:r>
            <a:r>
              <a:t>=R</a:t>
            </a:r>
            <a:r>
              <a:rPr baseline="-5999"/>
              <a:t>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8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29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2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p:tmAbs val="0"/>
                                  </p:iterate>
                                  <p:childTnLst>
                                    <p:set>
                                      <p:cBhvr>
                                        <p:cTn id="24" fill="hold"/>
                                        <p:tgtEl>
                                          <p:spTgt spid="2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3" animBg="1" advAuto="0"/>
      <p:bldP spid="290" grpId="5" animBg="1" advAuto="0"/>
      <p:bldP spid="291" grpId="4" animBg="1" advAuto="0"/>
      <p:bldP spid="298" grpId="6" animBg="1" advAuto="0"/>
      <p:bldP spid="307" grpId="2" animBg="1" advAuto="0"/>
      <p:bldP spid="322" grpId="1" animBg="1" advAuto="0"/>
      <p:bldP spid="324" grpId="7"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Light Bulb"/>
          <p:cNvSpPr/>
          <p:nvPr/>
        </p:nvSpPr>
        <p:spPr>
          <a:xfrm>
            <a:off x="4739831"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2" name="Line"/>
          <p:cNvSpPr/>
          <p:nvPr/>
        </p:nvSpPr>
        <p:spPr>
          <a:xfrm flipH="1">
            <a:off x="2713544" y="6874933"/>
            <a:ext cx="1527635"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3" name="Line"/>
          <p:cNvSpPr/>
          <p:nvPr/>
        </p:nvSpPr>
        <p:spPr>
          <a:xfrm flipH="1">
            <a:off x="2731184" y="3289300"/>
            <a:ext cx="2212750" cy="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4" name="Line"/>
          <p:cNvSpPr/>
          <p:nvPr/>
        </p:nvSpPr>
        <p:spPr>
          <a:xfrm flipH="1">
            <a:off x="2768000" y="3263899"/>
            <a:ext cx="1" cy="3595937"/>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5" name="-3.0 V"/>
          <p:cNvSpPr txBox="1"/>
          <p:nvPr/>
        </p:nvSpPr>
        <p:spPr>
          <a:xfrm>
            <a:off x="3230541" y="27158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336" name="-3.0 V"/>
          <p:cNvSpPr txBox="1"/>
          <p:nvPr/>
        </p:nvSpPr>
        <p:spPr>
          <a:xfrm>
            <a:off x="3007969" y="691322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337" name="-3.0 V"/>
          <p:cNvSpPr txBox="1"/>
          <p:nvPr/>
        </p:nvSpPr>
        <p:spPr>
          <a:xfrm>
            <a:off x="1706541" y="4838887"/>
            <a:ext cx="93878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338" name="Line"/>
          <p:cNvSpPr/>
          <p:nvPr/>
        </p:nvSpPr>
        <p:spPr>
          <a:xfrm>
            <a:off x="6181288" y="6874933"/>
            <a:ext cx="3711412" cy="1"/>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9" name="Line"/>
          <p:cNvSpPr/>
          <p:nvPr/>
        </p:nvSpPr>
        <p:spPr>
          <a:xfrm>
            <a:off x="7662311" y="3289300"/>
            <a:ext cx="2212749"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0" name="Line"/>
          <p:cNvSpPr/>
          <p:nvPr/>
        </p:nvSpPr>
        <p:spPr>
          <a:xfrm>
            <a:off x="9838244" y="3263899"/>
            <a:ext cx="1" cy="3595937"/>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344" name="Group"/>
          <p:cNvGrpSpPr/>
          <p:nvPr/>
        </p:nvGrpSpPr>
        <p:grpSpPr>
          <a:xfrm>
            <a:off x="7609480" y="2715870"/>
            <a:ext cx="3282159" cy="4658410"/>
            <a:chOff x="0" y="0"/>
            <a:chExt cx="3282157" cy="4658408"/>
          </a:xfrm>
        </p:grpSpPr>
        <p:sp>
          <p:nvSpPr>
            <p:cNvPr id="341" name="+3.0 V"/>
            <p:cNvSpPr txBox="1"/>
            <p:nvPr/>
          </p:nvSpPr>
          <p:spPr>
            <a:xfrm>
              <a:off x="2284547" y="1943885"/>
              <a:ext cx="99761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342" name="+3.0 V"/>
            <p:cNvSpPr txBox="1"/>
            <p:nvPr/>
          </p:nvSpPr>
          <p:spPr>
            <a:xfrm>
              <a:off x="0" y="4197349"/>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343" name="+3.0 V"/>
            <p:cNvSpPr txBox="1"/>
            <p:nvPr/>
          </p:nvSpPr>
          <p:spPr>
            <a:xfrm>
              <a:off x="811347" y="-1"/>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grpSp>
      <p:grpSp>
        <p:nvGrpSpPr>
          <p:cNvPr id="353" name="Group"/>
          <p:cNvGrpSpPr/>
          <p:nvPr/>
        </p:nvGrpSpPr>
        <p:grpSpPr>
          <a:xfrm>
            <a:off x="2920088" y="3308537"/>
            <a:ext cx="1718456" cy="3504826"/>
            <a:chOff x="0" y="0"/>
            <a:chExt cx="1718455" cy="3504825"/>
          </a:xfrm>
        </p:grpSpPr>
        <p:sp>
          <p:nvSpPr>
            <p:cNvPr id="345" name="-"/>
            <p:cNvSpPr txBox="1"/>
            <p:nvPr/>
          </p:nvSpPr>
          <p:spPr>
            <a:xfrm flipH="1">
              <a:off x="1480101" y="-1"/>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46" name="-"/>
            <p:cNvSpPr txBox="1"/>
            <p:nvPr/>
          </p:nvSpPr>
          <p:spPr>
            <a:xfrm flipH="1">
              <a:off x="776549" y="1655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47" name="-"/>
            <p:cNvSpPr txBox="1"/>
            <p:nvPr/>
          </p:nvSpPr>
          <p:spPr>
            <a:xfrm flipH="1">
              <a:off x="166014" y="1596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48" name="-"/>
            <p:cNvSpPr txBox="1"/>
            <p:nvPr/>
          </p:nvSpPr>
          <p:spPr>
            <a:xfrm flipH="1">
              <a:off x="0" y="639233"/>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49" name="-"/>
            <p:cNvSpPr txBox="1"/>
            <p:nvPr/>
          </p:nvSpPr>
          <p:spPr>
            <a:xfrm flipH="1">
              <a:off x="0" y="1347164"/>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50" name="-"/>
            <p:cNvSpPr txBox="1"/>
            <p:nvPr/>
          </p:nvSpPr>
          <p:spPr>
            <a:xfrm flipH="1">
              <a:off x="0" y="2214515"/>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51" name="-"/>
            <p:cNvSpPr txBox="1"/>
            <p:nvPr/>
          </p:nvSpPr>
          <p:spPr>
            <a:xfrm flipH="1">
              <a:off x="762268" y="30437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52" name="-"/>
            <p:cNvSpPr txBox="1"/>
            <p:nvPr/>
          </p:nvSpPr>
          <p:spPr>
            <a:xfrm flipH="1">
              <a:off x="22521" y="30183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354" name="Light Bulb"/>
          <p:cNvSpPr/>
          <p:nvPr/>
        </p:nvSpPr>
        <p:spPr>
          <a:xfrm>
            <a:off x="7017364"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5" name="Battery"/>
          <p:cNvSpPr/>
          <p:nvPr/>
        </p:nvSpPr>
        <p:spPr>
          <a:xfrm>
            <a:off x="4179129" y="6379523"/>
            <a:ext cx="2064209" cy="990821"/>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6" name="Line"/>
          <p:cNvSpPr/>
          <p:nvPr/>
        </p:nvSpPr>
        <p:spPr>
          <a:xfrm>
            <a:off x="5345440" y="3289300"/>
            <a:ext cx="1915365" cy="0"/>
          </a:xfrm>
          <a:prstGeom prst="line">
            <a:avLst/>
          </a:prstGeom>
          <a:ln w="101600">
            <a:solidFill>
              <a:schemeClr val="accent1">
                <a:lumOff val="-13575"/>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368" name="Group"/>
          <p:cNvGrpSpPr/>
          <p:nvPr/>
        </p:nvGrpSpPr>
        <p:grpSpPr>
          <a:xfrm>
            <a:off x="6569098" y="3308537"/>
            <a:ext cx="3125353" cy="3504826"/>
            <a:chOff x="0" y="0"/>
            <a:chExt cx="3125352" cy="3504825"/>
          </a:xfrm>
        </p:grpSpPr>
        <p:sp>
          <p:nvSpPr>
            <p:cNvPr id="357" name="+"/>
            <p:cNvSpPr txBox="1"/>
            <p:nvPr/>
          </p:nvSpPr>
          <p:spPr>
            <a:xfrm>
              <a:off x="1390597"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58" name="+"/>
            <p:cNvSpPr txBox="1"/>
            <p:nvPr/>
          </p:nvSpPr>
          <p:spPr>
            <a:xfrm>
              <a:off x="198661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59" name="+"/>
            <p:cNvSpPr txBox="1"/>
            <p:nvPr/>
          </p:nvSpPr>
          <p:spPr>
            <a:xfrm>
              <a:off x="2569939"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0" name="+"/>
            <p:cNvSpPr txBox="1"/>
            <p:nvPr/>
          </p:nvSpPr>
          <p:spPr>
            <a:xfrm>
              <a:off x="2828172" y="5122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1" name="+"/>
            <p:cNvSpPr txBox="1"/>
            <p:nvPr/>
          </p:nvSpPr>
          <p:spPr>
            <a:xfrm>
              <a:off x="2828172" y="13377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2" name="+"/>
            <p:cNvSpPr txBox="1"/>
            <p:nvPr/>
          </p:nvSpPr>
          <p:spPr>
            <a:xfrm>
              <a:off x="2828172" y="21759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3" name="+"/>
            <p:cNvSpPr txBox="1"/>
            <p:nvPr/>
          </p:nvSpPr>
          <p:spPr>
            <a:xfrm>
              <a:off x="198661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4" name="+"/>
            <p:cNvSpPr txBox="1"/>
            <p:nvPr/>
          </p:nvSpPr>
          <p:spPr>
            <a:xfrm>
              <a:off x="282489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5" name="+"/>
            <p:cNvSpPr txBox="1"/>
            <p:nvPr/>
          </p:nvSpPr>
          <p:spPr>
            <a:xfrm>
              <a:off x="1390597"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6" name="+"/>
            <p:cNvSpPr txBox="1"/>
            <p:nvPr/>
          </p:nvSpPr>
          <p:spPr>
            <a:xfrm>
              <a:off x="73297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67" name="+"/>
            <p:cNvSpPr txBox="1"/>
            <p:nvPr/>
          </p:nvSpPr>
          <p:spPr>
            <a:xfrm>
              <a:off x="-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369" name="6.0 V"/>
          <p:cNvSpPr txBox="1"/>
          <p:nvPr/>
        </p:nvSpPr>
        <p:spPr>
          <a:xfrm>
            <a:off x="4765768" y="6602070"/>
            <a:ext cx="81473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370" name="0.0 V"/>
          <p:cNvSpPr txBox="1"/>
          <p:nvPr/>
        </p:nvSpPr>
        <p:spPr>
          <a:xfrm>
            <a:off x="5802744" y="2691023"/>
            <a:ext cx="902285"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lvl1pPr>
          </a:lstStyle>
          <a:p>
            <a:r>
              <a:t>0.0 V</a:t>
            </a:r>
          </a:p>
        </p:txBody>
      </p:sp>
      <p:grpSp>
        <p:nvGrpSpPr>
          <p:cNvPr id="374" name="Group"/>
          <p:cNvGrpSpPr/>
          <p:nvPr/>
        </p:nvGrpSpPr>
        <p:grpSpPr>
          <a:xfrm>
            <a:off x="-180" y="-44299"/>
            <a:ext cx="12655768" cy="9595821"/>
            <a:chOff x="0" y="0"/>
            <a:chExt cx="12655767" cy="9595819"/>
          </a:xfrm>
        </p:grpSpPr>
        <p:sp>
          <p:nvSpPr>
            <p:cNvPr id="371"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372"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373"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375" name="R1=R2"/>
          <p:cNvSpPr txBox="1"/>
          <p:nvPr/>
        </p:nvSpPr>
        <p:spPr>
          <a:xfrm>
            <a:off x="5648443" y="3680778"/>
            <a:ext cx="1210887" cy="572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100"/>
            </a:pPr>
            <a:r>
              <a:t>R</a:t>
            </a:r>
            <a:r>
              <a:rPr baseline="-5999"/>
              <a:t>1</a:t>
            </a:r>
            <a:r>
              <a:t>=R</a:t>
            </a:r>
            <a:r>
              <a:rPr baseline="-5999"/>
              <a:t>2</a:t>
            </a:r>
          </a:p>
        </p:txBody>
      </p:sp>
      <p:sp>
        <p:nvSpPr>
          <p:cNvPr id="376" name="Kirchoff’s Voltage Sum Law is confirmed"/>
          <p:cNvSpPr txBox="1"/>
          <p:nvPr/>
        </p:nvSpPr>
        <p:spPr>
          <a:xfrm>
            <a:off x="3270819" y="1395986"/>
            <a:ext cx="606460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Kirchoff’s Voltage Sum Law is confirmed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Light Bulb"/>
          <p:cNvSpPr/>
          <p:nvPr/>
        </p:nvSpPr>
        <p:spPr>
          <a:xfrm>
            <a:off x="4739831"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9" name="Line"/>
          <p:cNvSpPr/>
          <p:nvPr/>
        </p:nvSpPr>
        <p:spPr>
          <a:xfrm flipH="1">
            <a:off x="2713544" y="6874933"/>
            <a:ext cx="1527635"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80" name="Line"/>
          <p:cNvSpPr/>
          <p:nvPr/>
        </p:nvSpPr>
        <p:spPr>
          <a:xfrm flipH="1">
            <a:off x="2731184" y="3289300"/>
            <a:ext cx="2212750" cy="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81" name="Line"/>
          <p:cNvSpPr/>
          <p:nvPr/>
        </p:nvSpPr>
        <p:spPr>
          <a:xfrm flipH="1">
            <a:off x="2768000" y="3263899"/>
            <a:ext cx="1" cy="3595937"/>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82" name="-3.0 V"/>
          <p:cNvSpPr txBox="1"/>
          <p:nvPr/>
        </p:nvSpPr>
        <p:spPr>
          <a:xfrm>
            <a:off x="3230541" y="27158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383" name="-3.0 V"/>
          <p:cNvSpPr txBox="1"/>
          <p:nvPr/>
        </p:nvSpPr>
        <p:spPr>
          <a:xfrm>
            <a:off x="3007969" y="691322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384" name="-3.0 V"/>
          <p:cNvSpPr txBox="1"/>
          <p:nvPr/>
        </p:nvSpPr>
        <p:spPr>
          <a:xfrm>
            <a:off x="1706541" y="4838887"/>
            <a:ext cx="93878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385" name="Line"/>
          <p:cNvSpPr/>
          <p:nvPr/>
        </p:nvSpPr>
        <p:spPr>
          <a:xfrm>
            <a:off x="6181288" y="6874933"/>
            <a:ext cx="3711412" cy="1"/>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86" name="Line"/>
          <p:cNvSpPr/>
          <p:nvPr/>
        </p:nvSpPr>
        <p:spPr>
          <a:xfrm>
            <a:off x="7662311" y="3289300"/>
            <a:ext cx="2212749"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87" name="Line"/>
          <p:cNvSpPr/>
          <p:nvPr/>
        </p:nvSpPr>
        <p:spPr>
          <a:xfrm>
            <a:off x="9838244" y="3263899"/>
            <a:ext cx="1" cy="3595937"/>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391" name="Group"/>
          <p:cNvGrpSpPr/>
          <p:nvPr/>
        </p:nvGrpSpPr>
        <p:grpSpPr>
          <a:xfrm>
            <a:off x="7609480" y="2715870"/>
            <a:ext cx="3282159" cy="4658410"/>
            <a:chOff x="0" y="0"/>
            <a:chExt cx="3282157" cy="4658408"/>
          </a:xfrm>
        </p:grpSpPr>
        <p:sp>
          <p:nvSpPr>
            <p:cNvPr id="388" name="+3.0 V"/>
            <p:cNvSpPr txBox="1"/>
            <p:nvPr/>
          </p:nvSpPr>
          <p:spPr>
            <a:xfrm>
              <a:off x="2284547" y="1943885"/>
              <a:ext cx="99761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389" name="+3.0 V"/>
            <p:cNvSpPr txBox="1"/>
            <p:nvPr/>
          </p:nvSpPr>
          <p:spPr>
            <a:xfrm>
              <a:off x="0" y="4197349"/>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390" name="+3.0 V"/>
            <p:cNvSpPr txBox="1"/>
            <p:nvPr/>
          </p:nvSpPr>
          <p:spPr>
            <a:xfrm>
              <a:off x="811347" y="-1"/>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grpSp>
      <p:grpSp>
        <p:nvGrpSpPr>
          <p:cNvPr id="400" name="Group"/>
          <p:cNvGrpSpPr/>
          <p:nvPr/>
        </p:nvGrpSpPr>
        <p:grpSpPr>
          <a:xfrm>
            <a:off x="2920088" y="3308537"/>
            <a:ext cx="1718456" cy="3504826"/>
            <a:chOff x="0" y="0"/>
            <a:chExt cx="1718455" cy="3504825"/>
          </a:xfrm>
        </p:grpSpPr>
        <p:sp>
          <p:nvSpPr>
            <p:cNvPr id="392" name="-"/>
            <p:cNvSpPr txBox="1"/>
            <p:nvPr/>
          </p:nvSpPr>
          <p:spPr>
            <a:xfrm flipH="1">
              <a:off x="1480101" y="-1"/>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93" name="-"/>
            <p:cNvSpPr txBox="1"/>
            <p:nvPr/>
          </p:nvSpPr>
          <p:spPr>
            <a:xfrm flipH="1">
              <a:off x="776549" y="1655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94" name="-"/>
            <p:cNvSpPr txBox="1"/>
            <p:nvPr/>
          </p:nvSpPr>
          <p:spPr>
            <a:xfrm flipH="1">
              <a:off x="166014" y="1596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95" name="-"/>
            <p:cNvSpPr txBox="1"/>
            <p:nvPr/>
          </p:nvSpPr>
          <p:spPr>
            <a:xfrm flipH="1">
              <a:off x="0" y="639233"/>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96" name="-"/>
            <p:cNvSpPr txBox="1"/>
            <p:nvPr/>
          </p:nvSpPr>
          <p:spPr>
            <a:xfrm flipH="1">
              <a:off x="0" y="1347164"/>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97" name="-"/>
            <p:cNvSpPr txBox="1"/>
            <p:nvPr/>
          </p:nvSpPr>
          <p:spPr>
            <a:xfrm flipH="1">
              <a:off x="0" y="2214515"/>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98" name="-"/>
            <p:cNvSpPr txBox="1"/>
            <p:nvPr/>
          </p:nvSpPr>
          <p:spPr>
            <a:xfrm flipH="1">
              <a:off x="762268" y="30437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399" name="-"/>
            <p:cNvSpPr txBox="1"/>
            <p:nvPr/>
          </p:nvSpPr>
          <p:spPr>
            <a:xfrm flipH="1">
              <a:off x="22521" y="30183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401" name="Light Bulb"/>
          <p:cNvSpPr/>
          <p:nvPr/>
        </p:nvSpPr>
        <p:spPr>
          <a:xfrm>
            <a:off x="7017364"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02" name="Battery"/>
          <p:cNvSpPr/>
          <p:nvPr/>
        </p:nvSpPr>
        <p:spPr>
          <a:xfrm>
            <a:off x="4179129" y="6379523"/>
            <a:ext cx="2064209" cy="990821"/>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03" name="Line"/>
          <p:cNvSpPr/>
          <p:nvPr/>
        </p:nvSpPr>
        <p:spPr>
          <a:xfrm>
            <a:off x="5345440" y="3289300"/>
            <a:ext cx="1915365" cy="0"/>
          </a:xfrm>
          <a:prstGeom prst="line">
            <a:avLst/>
          </a:prstGeom>
          <a:ln w="101600">
            <a:solidFill>
              <a:schemeClr val="accent1">
                <a:lumOff val="-13575"/>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415" name="Group"/>
          <p:cNvGrpSpPr/>
          <p:nvPr/>
        </p:nvGrpSpPr>
        <p:grpSpPr>
          <a:xfrm>
            <a:off x="6569098" y="3308537"/>
            <a:ext cx="3125353" cy="3504826"/>
            <a:chOff x="0" y="0"/>
            <a:chExt cx="3125352" cy="3504825"/>
          </a:xfrm>
        </p:grpSpPr>
        <p:sp>
          <p:nvSpPr>
            <p:cNvPr id="404" name="+"/>
            <p:cNvSpPr txBox="1"/>
            <p:nvPr/>
          </p:nvSpPr>
          <p:spPr>
            <a:xfrm>
              <a:off x="1390597"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05" name="+"/>
            <p:cNvSpPr txBox="1"/>
            <p:nvPr/>
          </p:nvSpPr>
          <p:spPr>
            <a:xfrm>
              <a:off x="198661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06" name="+"/>
            <p:cNvSpPr txBox="1"/>
            <p:nvPr/>
          </p:nvSpPr>
          <p:spPr>
            <a:xfrm>
              <a:off x="2569939"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07" name="+"/>
            <p:cNvSpPr txBox="1"/>
            <p:nvPr/>
          </p:nvSpPr>
          <p:spPr>
            <a:xfrm>
              <a:off x="2828172" y="5122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08" name="+"/>
            <p:cNvSpPr txBox="1"/>
            <p:nvPr/>
          </p:nvSpPr>
          <p:spPr>
            <a:xfrm>
              <a:off x="2828172" y="13377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09" name="+"/>
            <p:cNvSpPr txBox="1"/>
            <p:nvPr/>
          </p:nvSpPr>
          <p:spPr>
            <a:xfrm>
              <a:off x="2828172" y="21759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10" name="+"/>
            <p:cNvSpPr txBox="1"/>
            <p:nvPr/>
          </p:nvSpPr>
          <p:spPr>
            <a:xfrm>
              <a:off x="198661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11" name="+"/>
            <p:cNvSpPr txBox="1"/>
            <p:nvPr/>
          </p:nvSpPr>
          <p:spPr>
            <a:xfrm>
              <a:off x="282489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12" name="+"/>
            <p:cNvSpPr txBox="1"/>
            <p:nvPr/>
          </p:nvSpPr>
          <p:spPr>
            <a:xfrm>
              <a:off x="1390597"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13" name="+"/>
            <p:cNvSpPr txBox="1"/>
            <p:nvPr/>
          </p:nvSpPr>
          <p:spPr>
            <a:xfrm>
              <a:off x="73297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14" name="+"/>
            <p:cNvSpPr txBox="1"/>
            <p:nvPr/>
          </p:nvSpPr>
          <p:spPr>
            <a:xfrm>
              <a:off x="-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416" name="6.0 V"/>
          <p:cNvSpPr txBox="1"/>
          <p:nvPr/>
        </p:nvSpPr>
        <p:spPr>
          <a:xfrm>
            <a:off x="4765768" y="6602070"/>
            <a:ext cx="81473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417" name="??"/>
          <p:cNvSpPr txBox="1"/>
          <p:nvPr/>
        </p:nvSpPr>
        <p:spPr>
          <a:xfrm>
            <a:off x="5871921" y="2548472"/>
            <a:ext cx="763931"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a:t>
            </a:r>
          </a:p>
        </p:txBody>
      </p:sp>
      <p:sp>
        <p:nvSpPr>
          <p:cNvPr id="418" name="+1.0 V"/>
          <p:cNvSpPr txBox="1"/>
          <p:nvPr/>
        </p:nvSpPr>
        <p:spPr>
          <a:xfrm>
            <a:off x="5699874" y="2691023"/>
            <a:ext cx="1108025"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lvl1pPr>
          </a:lstStyle>
          <a:p>
            <a:r>
              <a:t>+1.0 V</a:t>
            </a:r>
          </a:p>
        </p:txBody>
      </p:sp>
      <p:sp>
        <p:nvSpPr>
          <p:cNvPr id="419" name="R1=4.0 ohm"/>
          <p:cNvSpPr txBox="1"/>
          <p:nvPr/>
        </p:nvSpPr>
        <p:spPr>
          <a:xfrm>
            <a:off x="4323260" y="3831871"/>
            <a:ext cx="1781760"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a:t>
            </a:r>
            <a:r>
              <a:rPr baseline="-5999"/>
              <a:t>1</a:t>
            </a:r>
            <a:r>
              <a:t>=4.0 ohm</a:t>
            </a:r>
          </a:p>
        </p:txBody>
      </p:sp>
      <p:sp>
        <p:nvSpPr>
          <p:cNvPr id="420" name="R2=2.0 ohm"/>
          <p:cNvSpPr txBox="1"/>
          <p:nvPr/>
        </p:nvSpPr>
        <p:spPr>
          <a:xfrm>
            <a:off x="6559787" y="3831871"/>
            <a:ext cx="1781760"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a:t>
            </a:r>
            <a:r>
              <a:rPr baseline="-5999"/>
              <a:t>2</a:t>
            </a:r>
            <a:r>
              <a:t>=2.0 ohm</a:t>
            </a:r>
          </a:p>
        </p:txBody>
      </p:sp>
      <p:grpSp>
        <p:nvGrpSpPr>
          <p:cNvPr id="424" name="Group"/>
          <p:cNvGrpSpPr/>
          <p:nvPr/>
        </p:nvGrpSpPr>
        <p:grpSpPr>
          <a:xfrm>
            <a:off x="-180" y="-44299"/>
            <a:ext cx="12655768" cy="9595821"/>
            <a:chOff x="0" y="0"/>
            <a:chExt cx="12655767" cy="9595819"/>
          </a:xfrm>
        </p:grpSpPr>
        <p:sp>
          <p:nvSpPr>
            <p:cNvPr id="421"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422"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423"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25" name="Kirchoff’s Voltage Sum Law is confirmed"/>
          <p:cNvSpPr txBox="1"/>
          <p:nvPr/>
        </p:nvSpPr>
        <p:spPr>
          <a:xfrm>
            <a:off x="3270819" y="1061671"/>
            <a:ext cx="606460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Kirchoff’s Voltage Sum Law is confirmed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8"/>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417"/>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2" animBg="1" advAuto="0"/>
      <p:bldP spid="418" grpId="1" animBg="1" advAuto="0"/>
      <p:bldP spid="425"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Line"/>
          <p:cNvSpPr/>
          <p:nvPr/>
        </p:nvSpPr>
        <p:spPr>
          <a:xfrm flipH="1">
            <a:off x="1672144" y="6874933"/>
            <a:ext cx="3548347"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28" name="Line"/>
          <p:cNvSpPr/>
          <p:nvPr/>
        </p:nvSpPr>
        <p:spPr>
          <a:xfrm flipH="1">
            <a:off x="1689784" y="3289300"/>
            <a:ext cx="2212750" cy="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29" name="Line"/>
          <p:cNvSpPr/>
          <p:nvPr/>
        </p:nvSpPr>
        <p:spPr>
          <a:xfrm flipH="1">
            <a:off x="1726600" y="3263899"/>
            <a:ext cx="1" cy="3595937"/>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30" name="-3.0 V"/>
          <p:cNvSpPr txBox="1"/>
          <p:nvPr/>
        </p:nvSpPr>
        <p:spPr>
          <a:xfrm>
            <a:off x="2326767" y="27158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431" name="-3.0 V"/>
          <p:cNvSpPr txBox="1"/>
          <p:nvPr/>
        </p:nvSpPr>
        <p:spPr>
          <a:xfrm>
            <a:off x="3130735" y="69449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432" name="-3.0 V"/>
          <p:cNvSpPr txBox="1"/>
          <p:nvPr/>
        </p:nvSpPr>
        <p:spPr>
          <a:xfrm>
            <a:off x="635728" y="4831338"/>
            <a:ext cx="93878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433" name="Line"/>
          <p:cNvSpPr/>
          <p:nvPr/>
        </p:nvSpPr>
        <p:spPr>
          <a:xfrm>
            <a:off x="7235388" y="6874933"/>
            <a:ext cx="3711412" cy="1"/>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34" name="Line"/>
          <p:cNvSpPr/>
          <p:nvPr/>
        </p:nvSpPr>
        <p:spPr>
          <a:xfrm>
            <a:off x="8716411" y="3289300"/>
            <a:ext cx="2212749"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35" name="Line"/>
          <p:cNvSpPr/>
          <p:nvPr/>
        </p:nvSpPr>
        <p:spPr>
          <a:xfrm>
            <a:off x="10892344" y="3263899"/>
            <a:ext cx="1" cy="3595937"/>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439" name="Group"/>
          <p:cNvGrpSpPr/>
          <p:nvPr/>
        </p:nvGrpSpPr>
        <p:grpSpPr>
          <a:xfrm>
            <a:off x="8663580" y="2715870"/>
            <a:ext cx="3282159" cy="4658410"/>
            <a:chOff x="0" y="0"/>
            <a:chExt cx="3282157" cy="4658408"/>
          </a:xfrm>
        </p:grpSpPr>
        <p:sp>
          <p:nvSpPr>
            <p:cNvPr id="436" name="+3.0 V"/>
            <p:cNvSpPr txBox="1"/>
            <p:nvPr/>
          </p:nvSpPr>
          <p:spPr>
            <a:xfrm>
              <a:off x="2284547" y="1943885"/>
              <a:ext cx="99761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437" name="+3.0 V"/>
            <p:cNvSpPr txBox="1"/>
            <p:nvPr/>
          </p:nvSpPr>
          <p:spPr>
            <a:xfrm>
              <a:off x="0" y="4197349"/>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438" name="+3.0 V"/>
            <p:cNvSpPr txBox="1"/>
            <p:nvPr/>
          </p:nvSpPr>
          <p:spPr>
            <a:xfrm>
              <a:off x="811347" y="-1"/>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grpSp>
      <p:sp>
        <p:nvSpPr>
          <p:cNvPr id="440" name="Battery"/>
          <p:cNvSpPr/>
          <p:nvPr/>
        </p:nvSpPr>
        <p:spPr>
          <a:xfrm>
            <a:off x="5233229" y="6379523"/>
            <a:ext cx="2064209" cy="990821"/>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41" name="Line"/>
          <p:cNvSpPr/>
          <p:nvPr/>
        </p:nvSpPr>
        <p:spPr>
          <a:xfrm>
            <a:off x="6399540" y="3289300"/>
            <a:ext cx="1915365" cy="0"/>
          </a:xfrm>
          <a:prstGeom prst="line">
            <a:avLst/>
          </a:prstGeom>
          <a:ln w="101600">
            <a:solidFill>
              <a:schemeClr val="accent1">
                <a:lumOff val="-13575"/>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453" name="Group"/>
          <p:cNvGrpSpPr/>
          <p:nvPr/>
        </p:nvGrpSpPr>
        <p:grpSpPr>
          <a:xfrm>
            <a:off x="7623198" y="3308537"/>
            <a:ext cx="3125353" cy="3504826"/>
            <a:chOff x="0" y="0"/>
            <a:chExt cx="3125352" cy="3504825"/>
          </a:xfrm>
        </p:grpSpPr>
        <p:sp>
          <p:nvSpPr>
            <p:cNvPr id="442" name="+"/>
            <p:cNvSpPr txBox="1"/>
            <p:nvPr/>
          </p:nvSpPr>
          <p:spPr>
            <a:xfrm>
              <a:off x="1390597"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43" name="+"/>
            <p:cNvSpPr txBox="1"/>
            <p:nvPr/>
          </p:nvSpPr>
          <p:spPr>
            <a:xfrm>
              <a:off x="198661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44" name="+"/>
            <p:cNvSpPr txBox="1"/>
            <p:nvPr/>
          </p:nvSpPr>
          <p:spPr>
            <a:xfrm>
              <a:off x="2569939"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45" name="+"/>
            <p:cNvSpPr txBox="1"/>
            <p:nvPr/>
          </p:nvSpPr>
          <p:spPr>
            <a:xfrm>
              <a:off x="2828172" y="5122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46" name="+"/>
            <p:cNvSpPr txBox="1"/>
            <p:nvPr/>
          </p:nvSpPr>
          <p:spPr>
            <a:xfrm>
              <a:off x="2828172" y="13377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47" name="+"/>
            <p:cNvSpPr txBox="1"/>
            <p:nvPr/>
          </p:nvSpPr>
          <p:spPr>
            <a:xfrm>
              <a:off x="2828172" y="21759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48" name="+"/>
            <p:cNvSpPr txBox="1"/>
            <p:nvPr/>
          </p:nvSpPr>
          <p:spPr>
            <a:xfrm>
              <a:off x="198661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49" name="+"/>
            <p:cNvSpPr txBox="1"/>
            <p:nvPr/>
          </p:nvSpPr>
          <p:spPr>
            <a:xfrm>
              <a:off x="282489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50" name="+"/>
            <p:cNvSpPr txBox="1"/>
            <p:nvPr/>
          </p:nvSpPr>
          <p:spPr>
            <a:xfrm>
              <a:off x="1390597"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51" name="+"/>
            <p:cNvSpPr txBox="1"/>
            <p:nvPr/>
          </p:nvSpPr>
          <p:spPr>
            <a:xfrm>
              <a:off x="73297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52" name="+"/>
            <p:cNvSpPr txBox="1"/>
            <p:nvPr/>
          </p:nvSpPr>
          <p:spPr>
            <a:xfrm>
              <a:off x="-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454" name="6.0 V"/>
          <p:cNvSpPr txBox="1"/>
          <p:nvPr/>
        </p:nvSpPr>
        <p:spPr>
          <a:xfrm>
            <a:off x="5819868" y="6602070"/>
            <a:ext cx="81473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455" name="??"/>
          <p:cNvSpPr txBox="1"/>
          <p:nvPr/>
        </p:nvSpPr>
        <p:spPr>
          <a:xfrm>
            <a:off x="6926021" y="2548472"/>
            <a:ext cx="763931"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a:t>
            </a:r>
          </a:p>
        </p:txBody>
      </p:sp>
      <p:sp>
        <p:nvSpPr>
          <p:cNvPr id="456" name="+1.0 V"/>
          <p:cNvSpPr txBox="1"/>
          <p:nvPr/>
        </p:nvSpPr>
        <p:spPr>
          <a:xfrm>
            <a:off x="6753528" y="2635989"/>
            <a:ext cx="1108025"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lvl1pPr>
          </a:lstStyle>
          <a:p>
            <a:r>
              <a:t>+1.0 V</a:t>
            </a:r>
          </a:p>
        </p:txBody>
      </p:sp>
      <p:sp>
        <p:nvSpPr>
          <p:cNvPr id="457" name="Line"/>
          <p:cNvSpPr/>
          <p:nvPr/>
        </p:nvSpPr>
        <p:spPr>
          <a:xfrm>
            <a:off x="4303900" y="3289300"/>
            <a:ext cx="1718456" cy="0"/>
          </a:xfrm>
          <a:prstGeom prst="line">
            <a:avLst/>
          </a:prstGeom>
          <a:ln w="101600">
            <a:solidFill>
              <a:schemeClr val="accent1">
                <a:lumOff val="-13575"/>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58" name="Light Bulb"/>
          <p:cNvSpPr/>
          <p:nvPr/>
        </p:nvSpPr>
        <p:spPr>
          <a:xfrm>
            <a:off x="5793931"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59" name="Light Bulb"/>
          <p:cNvSpPr/>
          <p:nvPr/>
        </p:nvSpPr>
        <p:spPr>
          <a:xfrm>
            <a:off x="8071464"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0" name="Light Bulb"/>
          <p:cNvSpPr/>
          <p:nvPr/>
        </p:nvSpPr>
        <p:spPr>
          <a:xfrm>
            <a:off x="3698430"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1" name="??"/>
          <p:cNvSpPr txBox="1"/>
          <p:nvPr/>
        </p:nvSpPr>
        <p:spPr>
          <a:xfrm>
            <a:off x="4797517" y="2548472"/>
            <a:ext cx="763932"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a:t>
            </a:r>
          </a:p>
        </p:txBody>
      </p:sp>
      <p:grpSp>
        <p:nvGrpSpPr>
          <p:cNvPr id="472" name="Group"/>
          <p:cNvGrpSpPr/>
          <p:nvPr/>
        </p:nvGrpSpPr>
        <p:grpSpPr>
          <a:xfrm>
            <a:off x="1878688" y="3308537"/>
            <a:ext cx="2638923" cy="3517526"/>
            <a:chOff x="0" y="0"/>
            <a:chExt cx="2638922" cy="3517525"/>
          </a:xfrm>
        </p:grpSpPr>
        <p:sp>
          <p:nvSpPr>
            <p:cNvPr id="462" name="-"/>
            <p:cNvSpPr txBox="1"/>
            <p:nvPr/>
          </p:nvSpPr>
          <p:spPr>
            <a:xfrm flipH="1">
              <a:off x="1480101" y="-1"/>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63" name="-"/>
            <p:cNvSpPr txBox="1"/>
            <p:nvPr/>
          </p:nvSpPr>
          <p:spPr>
            <a:xfrm flipH="1">
              <a:off x="776549" y="1655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64" name="-"/>
            <p:cNvSpPr txBox="1"/>
            <p:nvPr/>
          </p:nvSpPr>
          <p:spPr>
            <a:xfrm flipH="1">
              <a:off x="166014" y="1596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65" name="-"/>
            <p:cNvSpPr txBox="1"/>
            <p:nvPr/>
          </p:nvSpPr>
          <p:spPr>
            <a:xfrm flipH="1">
              <a:off x="0" y="639233"/>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66" name="-"/>
            <p:cNvSpPr txBox="1"/>
            <p:nvPr/>
          </p:nvSpPr>
          <p:spPr>
            <a:xfrm flipH="1">
              <a:off x="0" y="1347164"/>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67" name="-"/>
            <p:cNvSpPr txBox="1"/>
            <p:nvPr/>
          </p:nvSpPr>
          <p:spPr>
            <a:xfrm flipH="1">
              <a:off x="0" y="2214515"/>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68" name="-"/>
            <p:cNvSpPr txBox="1"/>
            <p:nvPr/>
          </p:nvSpPr>
          <p:spPr>
            <a:xfrm flipH="1">
              <a:off x="825768" y="30437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69" name="-"/>
            <p:cNvSpPr txBox="1"/>
            <p:nvPr/>
          </p:nvSpPr>
          <p:spPr>
            <a:xfrm flipH="1">
              <a:off x="22521" y="30183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70" name="-"/>
            <p:cNvSpPr txBox="1"/>
            <p:nvPr/>
          </p:nvSpPr>
          <p:spPr>
            <a:xfrm flipH="1">
              <a:off x="1524652" y="30564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71" name="-"/>
            <p:cNvSpPr txBox="1"/>
            <p:nvPr/>
          </p:nvSpPr>
          <p:spPr>
            <a:xfrm flipH="1">
              <a:off x="2400568" y="30564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473" name="-1.0 V"/>
          <p:cNvSpPr txBox="1"/>
          <p:nvPr/>
        </p:nvSpPr>
        <p:spPr>
          <a:xfrm>
            <a:off x="4642205" y="2635989"/>
            <a:ext cx="1041846" cy="51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lvl1pPr>
          </a:lstStyle>
          <a:p>
            <a:r>
              <a:t>-1.0 V</a:t>
            </a:r>
          </a:p>
        </p:txBody>
      </p:sp>
      <p:grpSp>
        <p:nvGrpSpPr>
          <p:cNvPr id="477" name="Group"/>
          <p:cNvGrpSpPr/>
          <p:nvPr/>
        </p:nvGrpSpPr>
        <p:grpSpPr>
          <a:xfrm>
            <a:off x="-180" y="-44299"/>
            <a:ext cx="12655768" cy="9595821"/>
            <a:chOff x="0" y="0"/>
            <a:chExt cx="12655767" cy="9595819"/>
          </a:xfrm>
        </p:grpSpPr>
        <p:sp>
          <p:nvSpPr>
            <p:cNvPr id="474"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475"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476"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78" name="R1=R2=R3"/>
          <p:cNvSpPr txBox="1"/>
          <p:nvPr/>
        </p:nvSpPr>
        <p:spPr>
          <a:xfrm>
            <a:off x="4958379" y="4024759"/>
            <a:ext cx="2224050"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lvl1pPr>
          </a:lstStyle>
          <a:p>
            <a:r>
              <a:t>R1=R2=R3</a:t>
            </a:r>
          </a:p>
        </p:txBody>
      </p:sp>
      <p:sp>
        <p:nvSpPr>
          <p:cNvPr id="479" name="+"/>
          <p:cNvSpPr txBox="1"/>
          <p:nvPr/>
        </p:nvSpPr>
        <p:spPr>
          <a:xfrm>
            <a:off x="7093415" y="3265782"/>
            <a:ext cx="29718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480" name="-"/>
          <p:cNvSpPr txBox="1"/>
          <p:nvPr/>
        </p:nvSpPr>
        <p:spPr>
          <a:xfrm>
            <a:off x="5031859" y="3265782"/>
            <a:ext cx="23835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481" name="Kirchoff’s Voltage Sum Law is confirmed"/>
          <p:cNvSpPr txBox="1"/>
          <p:nvPr/>
        </p:nvSpPr>
        <p:spPr>
          <a:xfrm>
            <a:off x="3270819" y="1061671"/>
            <a:ext cx="606460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err="1"/>
              <a:t>Kirchoff’s</a:t>
            </a:r>
            <a:r>
              <a:rPr dirty="0"/>
              <a:t> Voltage Sum Law is confirmed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455"/>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461"/>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47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45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48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47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1" animBg="1" advAuto="0"/>
      <p:bldP spid="456" grpId="4" animBg="1" advAuto="0"/>
      <p:bldP spid="461" grpId="2" animBg="1" advAuto="0"/>
      <p:bldP spid="473" grpId="3" animBg="1" advAuto="0"/>
      <p:bldP spid="479" grpId="6" animBg="1" advAuto="0"/>
      <p:bldP spid="480" grpId="5" animBg="1" advAuto="0"/>
      <p:bldP spid="481" grpId="7"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Line"/>
          <p:cNvSpPr/>
          <p:nvPr/>
        </p:nvSpPr>
        <p:spPr>
          <a:xfrm flipH="1">
            <a:off x="1672144" y="6874933"/>
            <a:ext cx="3548347"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84" name="Line"/>
          <p:cNvSpPr/>
          <p:nvPr/>
        </p:nvSpPr>
        <p:spPr>
          <a:xfrm flipH="1">
            <a:off x="1689784" y="3289300"/>
            <a:ext cx="2212750" cy="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85" name="Line"/>
          <p:cNvSpPr/>
          <p:nvPr/>
        </p:nvSpPr>
        <p:spPr>
          <a:xfrm flipH="1">
            <a:off x="1726600" y="3263899"/>
            <a:ext cx="1" cy="3595937"/>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86" name="-3.0 V"/>
          <p:cNvSpPr txBox="1"/>
          <p:nvPr/>
        </p:nvSpPr>
        <p:spPr>
          <a:xfrm>
            <a:off x="2326767" y="27158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487" name="-3.0 V"/>
          <p:cNvSpPr txBox="1"/>
          <p:nvPr/>
        </p:nvSpPr>
        <p:spPr>
          <a:xfrm>
            <a:off x="3130735" y="6944970"/>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488" name="-3.0 V"/>
          <p:cNvSpPr txBox="1"/>
          <p:nvPr/>
        </p:nvSpPr>
        <p:spPr>
          <a:xfrm>
            <a:off x="635728" y="4831338"/>
            <a:ext cx="93878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489" name="Line"/>
          <p:cNvSpPr/>
          <p:nvPr/>
        </p:nvSpPr>
        <p:spPr>
          <a:xfrm>
            <a:off x="7235388" y="6874933"/>
            <a:ext cx="3711412" cy="1"/>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90" name="Line"/>
          <p:cNvSpPr/>
          <p:nvPr/>
        </p:nvSpPr>
        <p:spPr>
          <a:xfrm>
            <a:off x="8716411" y="3289300"/>
            <a:ext cx="2212749"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91" name="Line"/>
          <p:cNvSpPr/>
          <p:nvPr/>
        </p:nvSpPr>
        <p:spPr>
          <a:xfrm>
            <a:off x="10892344" y="3263899"/>
            <a:ext cx="1" cy="3595937"/>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495" name="Group"/>
          <p:cNvGrpSpPr/>
          <p:nvPr/>
        </p:nvGrpSpPr>
        <p:grpSpPr>
          <a:xfrm>
            <a:off x="8663580" y="2715870"/>
            <a:ext cx="3282159" cy="4658410"/>
            <a:chOff x="0" y="0"/>
            <a:chExt cx="3282157" cy="4658408"/>
          </a:xfrm>
        </p:grpSpPr>
        <p:sp>
          <p:nvSpPr>
            <p:cNvPr id="492" name="+3.0 V"/>
            <p:cNvSpPr txBox="1"/>
            <p:nvPr/>
          </p:nvSpPr>
          <p:spPr>
            <a:xfrm>
              <a:off x="2284547" y="1943885"/>
              <a:ext cx="99761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493" name="+3.0 V"/>
            <p:cNvSpPr txBox="1"/>
            <p:nvPr/>
          </p:nvSpPr>
          <p:spPr>
            <a:xfrm>
              <a:off x="0" y="4197349"/>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sp>
          <p:nvSpPr>
            <p:cNvPr id="494" name="+3.0 V"/>
            <p:cNvSpPr txBox="1"/>
            <p:nvPr/>
          </p:nvSpPr>
          <p:spPr>
            <a:xfrm>
              <a:off x="811347" y="-1"/>
              <a:ext cx="99761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+3.0 V</a:t>
              </a:r>
            </a:p>
          </p:txBody>
        </p:sp>
      </p:grpSp>
      <p:sp>
        <p:nvSpPr>
          <p:cNvPr id="496" name="Battery"/>
          <p:cNvSpPr/>
          <p:nvPr/>
        </p:nvSpPr>
        <p:spPr>
          <a:xfrm>
            <a:off x="5233229" y="6379523"/>
            <a:ext cx="2064209" cy="990821"/>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97" name="Line"/>
          <p:cNvSpPr/>
          <p:nvPr/>
        </p:nvSpPr>
        <p:spPr>
          <a:xfrm>
            <a:off x="6399540" y="3289300"/>
            <a:ext cx="1915365" cy="0"/>
          </a:xfrm>
          <a:prstGeom prst="line">
            <a:avLst/>
          </a:prstGeom>
          <a:ln w="101600">
            <a:solidFill>
              <a:schemeClr val="accent1">
                <a:lumOff val="-13575"/>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509" name="Group"/>
          <p:cNvGrpSpPr/>
          <p:nvPr/>
        </p:nvGrpSpPr>
        <p:grpSpPr>
          <a:xfrm>
            <a:off x="7623198" y="3308537"/>
            <a:ext cx="3125353" cy="3504826"/>
            <a:chOff x="0" y="0"/>
            <a:chExt cx="3125352" cy="3504825"/>
          </a:xfrm>
        </p:grpSpPr>
        <p:sp>
          <p:nvSpPr>
            <p:cNvPr id="498" name="+"/>
            <p:cNvSpPr txBox="1"/>
            <p:nvPr/>
          </p:nvSpPr>
          <p:spPr>
            <a:xfrm>
              <a:off x="1390597"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499" name="+"/>
            <p:cNvSpPr txBox="1"/>
            <p:nvPr/>
          </p:nvSpPr>
          <p:spPr>
            <a:xfrm>
              <a:off x="198661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0" name="+"/>
            <p:cNvSpPr txBox="1"/>
            <p:nvPr/>
          </p:nvSpPr>
          <p:spPr>
            <a:xfrm>
              <a:off x="2569939"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1" name="+"/>
            <p:cNvSpPr txBox="1"/>
            <p:nvPr/>
          </p:nvSpPr>
          <p:spPr>
            <a:xfrm>
              <a:off x="2828172" y="5122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2" name="+"/>
            <p:cNvSpPr txBox="1"/>
            <p:nvPr/>
          </p:nvSpPr>
          <p:spPr>
            <a:xfrm>
              <a:off x="2828172" y="13377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3" name="+"/>
            <p:cNvSpPr txBox="1"/>
            <p:nvPr/>
          </p:nvSpPr>
          <p:spPr>
            <a:xfrm>
              <a:off x="2828172" y="2175933"/>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4" name="+"/>
            <p:cNvSpPr txBox="1"/>
            <p:nvPr/>
          </p:nvSpPr>
          <p:spPr>
            <a:xfrm>
              <a:off x="198661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5" name="+"/>
            <p:cNvSpPr txBox="1"/>
            <p:nvPr/>
          </p:nvSpPr>
          <p:spPr>
            <a:xfrm>
              <a:off x="282489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6" name="+"/>
            <p:cNvSpPr txBox="1"/>
            <p:nvPr/>
          </p:nvSpPr>
          <p:spPr>
            <a:xfrm>
              <a:off x="1390597"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7" name="+"/>
            <p:cNvSpPr txBox="1"/>
            <p:nvPr/>
          </p:nvSpPr>
          <p:spPr>
            <a:xfrm>
              <a:off x="732978"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08" name="+"/>
            <p:cNvSpPr txBox="1"/>
            <p:nvPr/>
          </p:nvSpPr>
          <p:spPr>
            <a:xfrm>
              <a:off x="-1" y="3043766"/>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510" name="6.0 V"/>
          <p:cNvSpPr txBox="1"/>
          <p:nvPr/>
        </p:nvSpPr>
        <p:spPr>
          <a:xfrm>
            <a:off x="5819868" y="6602070"/>
            <a:ext cx="81473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511" name="??"/>
          <p:cNvSpPr txBox="1"/>
          <p:nvPr/>
        </p:nvSpPr>
        <p:spPr>
          <a:xfrm>
            <a:off x="6926021" y="2548472"/>
            <a:ext cx="763931"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a:t>
            </a:r>
          </a:p>
        </p:txBody>
      </p:sp>
      <p:sp>
        <p:nvSpPr>
          <p:cNvPr id="512" name="0.0 V"/>
          <p:cNvSpPr txBox="1"/>
          <p:nvPr/>
        </p:nvSpPr>
        <p:spPr>
          <a:xfrm>
            <a:off x="6855739" y="2691023"/>
            <a:ext cx="902285"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lvl1pPr>
          </a:lstStyle>
          <a:p>
            <a:r>
              <a:t>0.0 V</a:t>
            </a:r>
          </a:p>
        </p:txBody>
      </p:sp>
      <p:sp>
        <p:nvSpPr>
          <p:cNvPr id="513" name="Line"/>
          <p:cNvSpPr/>
          <p:nvPr/>
        </p:nvSpPr>
        <p:spPr>
          <a:xfrm>
            <a:off x="4303900" y="3289300"/>
            <a:ext cx="1718456" cy="0"/>
          </a:xfrm>
          <a:prstGeom prst="line">
            <a:avLst/>
          </a:prstGeom>
          <a:ln w="101600">
            <a:solidFill>
              <a:schemeClr val="accent1">
                <a:lumOff val="-13575"/>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4" name="Light Bulb"/>
          <p:cNvSpPr/>
          <p:nvPr/>
        </p:nvSpPr>
        <p:spPr>
          <a:xfrm>
            <a:off x="5793931"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5" name="Light Bulb"/>
          <p:cNvSpPr/>
          <p:nvPr/>
        </p:nvSpPr>
        <p:spPr>
          <a:xfrm>
            <a:off x="8071464"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6" name="Light Bulb"/>
          <p:cNvSpPr/>
          <p:nvPr/>
        </p:nvSpPr>
        <p:spPr>
          <a:xfrm>
            <a:off x="3698430" y="2195077"/>
            <a:ext cx="866605" cy="15026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7" name="??"/>
          <p:cNvSpPr txBox="1"/>
          <p:nvPr/>
        </p:nvSpPr>
        <p:spPr>
          <a:xfrm>
            <a:off x="4797517" y="2548472"/>
            <a:ext cx="763932" cy="79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a:t>
            </a:r>
          </a:p>
        </p:txBody>
      </p:sp>
      <p:grpSp>
        <p:nvGrpSpPr>
          <p:cNvPr id="528" name="Group"/>
          <p:cNvGrpSpPr/>
          <p:nvPr/>
        </p:nvGrpSpPr>
        <p:grpSpPr>
          <a:xfrm>
            <a:off x="1878688" y="3308537"/>
            <a:ext cx="2638923" cy="3517526"/>
            <a:chOff x="0" y="0"/>
            <a:chExt cx="2638922" cy="3517525"/>
          </a:xfrm>
        </p:grpSpPr>
        <p:sp>
          <p:nvSpPr>
            <p:cNvPr id="518" name="-"/>
            <p:cNvSpPr txBox="1"/>
            <p:nvPr/>
          </p:nvSpPr>
          <p:spPr>
            <a:xfrm flipH="1">
              <a:off x="1480101" y="-1"/>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19" name="-"/>
            <p:cNvSpPr txBox="1"/>
            <p:nvPr/>
          </p:nvSpPr>
          <p:spPr>
            <a:xfrm flipH="1">
              <a:off x="776549" y="1655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0" name="-"/>
            <p:cNvSpPr txBox="1"/>
            <p:nvPr/>
          </p:nvSpPr>
          <p:spPr>
            <a:xfrm flipH="1">
              <a:off x="166014" y="15968"/>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1" name="-"/>
            <p:cNvSpPr txBox="1"/>
            <p:nvPr/>
          </p:nvSpPr>
          <p:spPr>
            <a:xfrm flipH="1">
              <a:off x="0" y="639233"/>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2" name="-"/>
            <p:cNvSpPr txBox="1"/>
            <p:nvPr/>
          </p:nvSpPr>
          <p:spPr>
            <a:xfrm flipH="1">
              <a:off x="0" y="1347164"/>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3" name="-"/>
            <p:cNvSpPr txBox="1"/>
            <p:nvPr/>
          </p:nvSpPr>
          <p:spPr>
            <a:xfrm flipH="1">
              <a:off x="0" y="2214515"/>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4" name="-"/>
            <p:cNvSpPr txBox="1"/>
            <p:nvPr/>
          </p:nvSpPr>
          <p:spPr>
            <a:xfrm flipH="1">
              <a:off x="825768" y="30437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5" name="-"/>
            <p:cNvSpPr txBox="1"/>
            <p:nvPr/>
          </p:nvSpPr>
          <p:spPr>
            <a:xfrm flipH="1">
              <a:off x="22521" y="30183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6" name="-"/>
            <p:cNvSpPr txBox="1"/>
            <p:nvPr/>
          </p:nvSpPr>
          <p:spPr>
            <a:xfrm flipH="1">
              <a:off x="1524652" y="30564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27" name="-"/>
            <p:cNvSpPr txBox="1"/>
            <p:nvPr/>
          </p:nvSpPr>
          <p:spPr>
            <a:xfrm flipH="1">
              <a:off x="2400568" y="3056466"/>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529" name="-1.0 V"/>
          <p:cNvSpPr txBox="1"/>
          <p:nvPr/>
        </p:nvSpPr>
        <p:spPr>
          <a:xfrm>
            <a:off x="4626663" y="2691023"/>
            <a:ext cx="1041846"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lvl1pPr>
          </a:lstStyle>
          <a:p>
            <a:r>
              <a:t>-1.0 V</a:t>
            </a:r>
          </a:p>
        </p:txBody>
      </p:sp>
      <p:sp>
        <p:nvSpPr>
          <p:cNvPr id="530" name="R3=3.0 ohm"/>
          <p:cNvSpPr txBox="1"/>
          <p:nvPr/>
        </p:nvSpPr>
        <p:spPr>
          <a:xfrm>
            <a:off x="7813824" y="3872933"/>
            <a:ext cx="186649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a:t>
            </a:r>
            <a:r>
              <a:rPr baseline="-5999"/>
              <a:t>3</a:t>
            </a:r>
            <a:r>
              <a:t>=3.0 ohm </a:t>
            </a:r>
          </a:p>
        </p:txBody>
      </p:sp>
      <p:sp>
        <p:nvSpPr>
          <p:cNvPr id="531" name="R2=1.0 ohm"/>
          <p:cNvSpPr txBox="1"/>
          <p:nvPr/>
        </p:nvSpPr>
        <p:spPr>
          <a:xfrm>
            <a:off x="5394456" y="3872933"/>
            <a:ext cx="186649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a:t>
            </a:r>
            <a:r>
              <a:rPr baseline="-5999"/>
              <a:t>2</a:t>
            </a:r>
            <a:r>
              <a:t>=1.0 ohm </a:t>
            </a:r>
          </a:p>
        </p:txBody>
      </p:sp>
      <p:sp>
        <p:nvSpPr>
          <p:cNvPr id="532" name="R1=2.0 ohm"/>
          <p:cNvSpPr txBox="1"/>
          <p:nvPr/>
        </p:nvSpPr>
        <p:spPr>
          <a:xfrm>
            <a:off x="3198486" y="3872933"/>
            <a:ext cx="1866494"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a:t>
            </a:r>
            <a:r>
              <a:rPr baseline="-5999"/>
              <a:t>1</a:t>
            </a:r>
            <a:r>
              <a:t>=2.0 ohm </a:t>
            </a:r>
          </a:p>
        </p:txBody>
      </p:sp>
      <p:sp>
        <p:nvSpPr>
          <p:cNvPr id="533" name="-"/>
          <p:cNvSpPr txBox="1"/>
          <p:nvPr/>
        </p:nvSpPr>
        <p:spPr>
          <a:xfrm>
            <a:off x="4729055" y="3313323"/>
            <a:ext cx="23835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534" name="-"/>
          <p:cNvSpPr txBox="1"/>
          <p:nvPr/>
        </p:nvSpPr>
        <p:spPr>
          <a:xfrm>
            <a:off x="7188809" y="3313323"/>
            <a:ext cx="23835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sp>
        <p:nvSpPr>
          <p:cNvPr id="535" name="-"/>
          <p:cNvSpPr txBox="1"/>
          <p:nvPr/>
        </p:nvSpPr>
        <p:spPr>
          <a:xfrm>
            <a:off x="5339398" y="3313323"/>
            <a:ext cx="23835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p>
        </p:txBody>
      </p:sp>
      <p:grpSp>
        <p:nvGrpSpPr>
          <p:cNvPr id="539" name="Group"/>
          <p:cNvGrpSpPr/>
          <p:nvPr/>
        </p:nvGrpSpPr>
        <p:grpSpPr>
          <a:xfrm>
            <a:off x="-180" y="-44299"/>
            <a:ext cx="12655768" cy="9595821"/>
            <a:chOff x="0" y="0"/>
            <a:chExt cx="12655767" cy="9595819"/>
          </a:xfrm>
        </p:grpSpPr>
        <p:sp>
          <p:nvSpPr>
            <p:cNvPr id="536"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537"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538"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540" name="Kirchoff’s Voltage Sum Law is confirmed"/>
          <p:cNvSpPr txBox="1"/>
          <p:nvPr/>
        </p:nvSpPr>
        <p:spPr>
          <a:xfrm>
            <a:off x="3270819" y="1061671"/>
            <a:ext cx="606460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Kirchoff’s Voltage Sum Law is confirmed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51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517"/>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5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5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53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53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53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8" nodeType="afterEffect">
                                  <p:stCondLst>
                                    <p:cond delay="0"/>
                                  </p:stCondLst>
                                  <p:iterate>
                                    <p:tmAbs val="0"/>
                                  </p:iterate>
                                  <p:childTnLst>
                                    <p:set>
                                      <p:cBhvr>
                                        <p:cTn id="27" fill="hold"/>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1" animBg="1" advAuto="0"/>
      <p:bldP spid="512" grpId="4" animBg="1" advAuto="0"/>
      <p:bldP spid="517" grpId="2" animBg="1" advAuto="0"/>
      <p:bldP spid="529" grpId="3" animBg="1" advAuto="0"/>
      <p:bldP spid="533" grpId="5" animBg="1" advAuto="0"/>
      <p:bldP spid="534" grpId="6" animBg="1" advAuto="0"/>
      <p:bldP spid="535" grpId="7" animBg="1" advAuto="0"/>
      <p:bldP spid="540" grpId="8"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43"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44"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545"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46"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47"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548"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49"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0"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1"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2"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3"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4"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5"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6"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557"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8"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579" name="Group"/>
          <p:cNvGrpSpPr/>
          <p:nvPr/>
        </p:nvGrpSpPr>
        <p:grpSpPr>
          <a:xfrm>
            <a:off x="2325564" y="3341015"/>
            <a:ext cx="8888339" cy="3446470"/>
            <a:chOff x="0" y="0"/>
            <a:chExt cx="8888338" cy="3446469"/>
          </a:xfrm>
        </p:grpSpPr>
        <p:sp>
          <p:nvSpPr>
            <p:cNvPr id="559"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0"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1"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2"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3"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4"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5"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6"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7"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8"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69"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0"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1"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2"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3"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4"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5"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6"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7"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578"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580" name="V1=…"/>
          <p:cNvSpPr txBox="1"/>
          <p:nvPr/>
        </p:nvSpPr>
        <p:spPr>
          <a:xfrm>
            <a:off x="3552209" y="4352789"/>
            <a:ext cx="1325412"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a:t>
            </a:r>
          </a:p>
          <a:p>
            <a:pPr algn="l"/>
            <a:r>
              <a:t>I</a:t>
            </a:r>
            <a:r>
              <a:rPr sz="2500" baseline="-5999"/>
              <a:t>1</a:t>
            </a:r>
            <a:r>
              <a:t>=</a:t>
            </a:r>
          </a:p>
          <a:p>
            <a:pPr algn="l"/>
            <a:r>
              <a:t>R</a:t>
            </a:r>
            <a:r>
              <a:rPr sz="2500" baseline="-5999"/>
              <a:t>1</a:t>
            </a:r>
            <a:r>
              <a:t>= 2 </a:t>
            </a:r>
            <a:r>
              <a:rPr b="0">
                <a:latin typeface="Helvetica"/>
                <a:ea typeface="Helvetica"/>
                <a:cs typeface="Helvetica"/>
                <a:sym typeface="Helvetica"/>
              </a:rPr>
              <a:t>Ω</a:t>
            </a:r>
          </a:p>
        </p:txBody>
      </p:sp>
      <p:sp>
        <p:nvSpPr>
          <p:cNvPr id="581" name="V2=…"/>
          <p:cNvSpPr txBox="1"/>
          <p:nvPr/>
        </p:nvSpPr>
        <p:spPr>
          <a:xfrm>
            <a:off x="6775470" y="4387203"/>
            <a:ext cx="1325413"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a:t>
            </a:r>
          </a:p>
          <a:p>
            <a:pPr algn="l"/>
            <a:r>
              <a:t>I</a:t>
            </a:r>
            <a:r>
              <a:rPr sz="2500" baseline="-5999"/>
              <a:t>2</a:t>
            </a:r>
            <a:r>
              <a:t>=</a:t>
            </a:r>
          </a:p>
          <a:p>
            <a:pPr algn="l"/>
            <a:r>
              <a:t>R</a:t>
            </a:r>
            <a:r>
              <a:rPr sz="2500" baseline="-5999"/>
              <a:t>2</a:t>
            </a:r>
            <a:r>
              <a:t>= 2 </a:t>
            </a:r>
            <a:r>
              <a:rPr b="0">
                <a:latin typeface="Helvetica"/>
                <a:ea typeface="Helvetica"/>
                <a:cs typeface="Helvetica"/>
                <a:sym typeface="Helvetica"/>
              </a:rPr>
              <a:t>Ω</a:t>
            </a:r>
          </a:p>
        </p:txBody>
      </p:sp>
      <p:sp>
        <p:nvSpPr>
          <p:cNvPr id="582" name="V3=…"/>
          <p:cNvSpPr txBox="1"/>
          <p:nvPr/>
        </p:nvSpPr>
        <p:spPr>
          <a:xfrm>
            <a:off x="9872452" y="4387203"/>
            <a:ext cx="1325412"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a:t>
            </a:r>
          </a:p>
          <a:p>
            <a:pPr algn="l"/>
            <a:r>
              <a:t>I</a:t>
            </a:r>
            <a:r>
              <a:rPr sz="2500" baseline="-5999"/>
              <a:t>3</a:t>
            </a:r>
            <a:r>
              <a:t>=</a:t>
            </a:r>
          </a:p>
          <a:p>
            <a:pPr algn="l"/>
            <a:r>
              <a:t>R</a:t>
            </a:r>
            <a:r>
              <a:rPr sz="2500" baseline="-5999"/>
              <a:t>3</a:t>
            </a:r>
            <a:r>
              <a:t>= 2 </a:t>
            </a:r>
            <a:r>
              <a:rPr b="0">
                <a:latin typeface="Helvetica"/>
                <a:ea typeface="Helvetica"/>
                <a:cs typeface="Helvetica"/>
                <a:sym typeface="Helvetica"/>
              </a:rPr>
              <a:t>Ω</a:t>
            </a:r>
          </a:p>
        </p:txBody>
      </p:sp>
      <p:sp>
        <p:nvSpPr>
          <p:cNvPr id="583" name="VT= 6.0 V…"/>
          <p:cNvSpPr txBox="1"/>
          <p:nvPr/>
        </p:nvSpPr>
        <p:spPr>
          <a:xfrm>
            <a:off x="328828" y="4464421"/>
            <a:ext cx="1551664"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a:t>
            </a:r>
            <a:r>
              <a:t>=</a:t>
            </a:r>
          </a:p>
          <a:p>
            <a:pPr algn="l"/>
            <a:r>
              <a:t>R</a:t>
            </a:r>
            <a:r>
              <a:rPr sz="2500" baseline="-5999"/>
              <a:t>T</a:t>
            </a:r>
            <a:r>
              <a:t>= </a:t>
            </a:r>
          </a:p>
        </p:txBody>
      </p:sp>
      <p:grpSp>
        <p:nvGrpSpPr>
          <p:cNvPr id="587" name="Group"/>
          <p:cNvGrpSpPr/>
          <p:nvPr/>
        </p:nvGrpSpPr>
        <p:grpSpPr>
          <a:xfrm>
            <a:off x="-180" y="-44299"/>
            <a:ext cx="12655768" cy="9595821"/>
            <a:chOff x="0" y="0"/>
            <a:chExt cx="12655767" cy="9595819"/>
          </a:xfrm>
        </p:grpSpPr>
        <p:sp>
          <p:nvSpPr>
            <p:cNvPr id="584"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585"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586"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55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5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58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58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3" animBg="1" advAuto="0"/>
      <p:bldP spid="556" grpId="2" animBg="1" advAuto="0"/>
      <p:bldP spid="579" grpId="1" animBg="1" advAuto="0"/>
      <p:bldP spid="580" grpId="4" animBg="1" advAuto="0"/>
      <p:bldP spid="581" grpId="5" animBg="1" advAuto="0"/>
      <p:bldP spid="582" grpId="6"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Dave Doucette, OCT…"/>
          <p:cNvSpPr txBox="1"/>
          <p:nvPr/>
        </p:nvSpPr>
        <p:spPr>
          <a:xfrm>
            <a:off x="5006299" y="1088468"/>
            <a:ext cx="7335087" cy="733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4000"/>
            </a:pPr>
            <a:r>
              <a:t>      Dave Doucette, OCT</a:t>
            </a:r>
          </a:p>
          <a:p>
            <a:pPr algn="l">
              <a:defRPr sz="2900" i="1"/>
            </a:pPr>
            <a:r>
              <a:t>                   STEM consultant</a:t>
            </a:r>
          </a:p>
          <a:p>
            <a:pPr algn="l">
              <a:defRPr sz="1600" i="1"/>
            </a:pPr>
            <a:endParaRPr/>
          </a:p>
          <a:p>
            <a:pPr algn="l">
              <a:defRPr sz="2900"/>
            </a:pPr>
            <a:r>
              <a:t>STEM Education Director</a:t>
            </a:r>
          </a:p>
          <a:p>
            <a:pPr algn="l">
              <a:defRPr sz="2600"/>
            </a:pPr>
            <a:r>
              <a:t>FAST Motion Studios (2014-2019)</a:t>
            </a:r>
          </a:p>
          <a:p>
            <a:pPr algn="l">
              <a:defRPr sz="1000"/>
            </a:pPr>
            <a:endParaRPr/>
          </a:p>
          <a:p>
            <a:pPr algn="l">
              <a:defRPr sz="2900"/>
            </a:pPr>
            <a:r>
              <a:t>Teacher: physics, chemistry</a:t>
            </a:r>
          </a:p>
          <a:p>
            <a:pPr lvl="1" algn="l">
              <a:defRPr sz="2900"/>
            </a:pPr>
            <a:r>
              <a:t>     </a:t>
            </a:r>
            <a:r>
              <a:rPr sz="2500"/>
              <a:t>YRDSB (1999-2014)</a:t>
            </a:r>
          </a:p>
          <a:p>
            <a:pPr marL="1666875" lvl="3" indent="-333375" algn="l">
              <a:buSzPct val="145000"/>
              <a:buChar char="•"/>
              <a:defRPr sz="2500"/>
            </a:pPr>
            <a:r>
              <a:t>Richmond Hill HS</a:t>
            </a:r>
          </a:p>
          <a:p>
            <a:pPr marL="1666875" lvl="3" indent="-333375" algn="l">
              <a:buSzPct val="145000"/>
              <a:buChar char="•"/>
              <a:defRPr sz="2500"/>
            </a:pPr>
            <a:r>
              <a:t>Dr. G.W. Williams SS</a:t>
            </a:r>
          </a:p>
          <a:p>
            <a:pPr lvl="2" indent="0" algn="l">
              <a:defRPr sz="2600"/>
            </a:pPr>
            <a:r>
              <a:t>        </a:t>
            </a:r>
            <a:r>
              <a:rPr sz="2500"/>
              <a:t>TDSB (1989-1999)</a:t>
            </a:r>
          </a:p>
          <a:p>
            <a:pPr marL="1597421" lvl="3" indent="-263921" algn="l">
              <a:buSzPct val="145000"/>
              <a:buChar char="•"/>
              <a:defRPr sz="2500"/>
            </a:pPr>
            <a:r>
              <a:t>Agincourt CI</a:t>
            </a:r>
          </a:p>
          <a:p>
            <a:pPr marL="1597421" lvl="3" indent="-263921" algn="l">
              <a:buSzPct val="145000"/>
              <a:buChar char="•"/>
              <a:defRPr sz="2500"/>
            </a:pPr>
            <a:r>
              <a:t>Cedarbrae CI</a:t>
            </a:r>
          </a:p>
          <a:p>
            <a:pPr algn="l">
              <a:defRPr sz="2500"/>
            </a:pPr>
            <a:endParaRPr/>
          </a:p>
          <a:p>
            <a:pPr algn="l">
              <a:defRPr sz="2800"/>
            </a:pPr>
            <a:r>
              <a:t>OAPT President  2009-2010</a:t>
            </a:r>
          </a:p>
          <a:p>
            <a:pPr algn="l">
              <a:defRPr sz="2800"/>
            </a:pPr>
            <a:r>
              <a:t>OAPT Vice-President 2011-2019</a:t>
            </a:r>
          </a:p>
          <a:p>
            <a:pPr algn="l">
              <a:defRPr sz="2800"/>
            </a:pPr>
            <a:endParaRPr/>
          </a:p>
          <a:p>
            <a:pPr algn="l">
              <a:defRPr sz="2800"/>
            </a:pPr>
            <a:r>
              <a:rPr u="sng">
                <a:hlinkClick r:id="rId2"/>
              </a:rPr>
              <a:t>doucettefamily@sympatico.ca</a:t>
            </a:r>
          </a:p>
        </p:txBody>
      </p:sp>
      <p:pic>
        <p:nvPicPr>
          <p:cNvPr id="145" name="dave b&amp;w.jpeg" descr="dave b&amp;w.jpeg"/>
          <p:cNvPicPr>
            <a:picLocks noChangeAspect="1"/>
          </p:cNvPicPr>
          <p:nvPr/>
        </p:nvPicPr>
        <p:blipFill>
          <a:blip r:embed="rId3">
            <a:extLst/>
          </a:blip>
          <a:stretch>
            <a:fillRect/>
          </a:stretch>
        </p:blipFill>
        <p:spPr>
          <a:xfrm>
            <a:off x="902307" y="2621104"/>
            <a:ext cx="3033799" cy="3977992"/>
          </a:xfrm>
          <a:prstGeom prst="rect">
            <a:avLst/>
          </a:prstGeom>
          <a:ln w="12700">
            <a:miter lim="400000"/>
          </a:ln>
        </p:spPr>
      </p:pic>
      <p:grpSp>
        <p:nvGrpSpPr>
          <p:cNvPr id="149" name="Group"/>
          <p:cNvGrpSpPr/>
          <p:nvPr/>
        </p:nvGrpSpPr>
        <p:grpSpPr>
          <a:xfrm>
            <a:off x="-180" y="-44299"/>
            <a:ext cx="12655768" cy="9595821"/>
            <a:chOff x="0" y="0"/>
            <a:chExt cx="12655767" cy="9595819"/>
          </a:xfrm>
        </p:grpSpPr>
        <p:sp>
          <p:nvSpPr>
            <p:cNvPr id="146"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147" name="Image" descr="Image"/>
            <p:cNvPicPr>
              <a:picLocks noChangeAspect="1"/>
            </p:cNvPicPr>
            <p:nvPr/>
          </p:nvPicPr>
          <p:blipFill>
            <a:blip r:embed="rId4">
              <a:extLst/>
            </a:blip>
            <a:stretch>
              <a:fillRect/>
            </a:stretch>
          </p:blipFill>
          <p:spPr>
            <a:xfrm>
              <a:off x="11793016" y="8733068"/>
              <a:ext cx="862752" cy="862752"/>
            </a:xfrm>
            <a:prstGeom prst="rect">
              <a:avLst/>
            </a:prstGeom>
            <a:ln w="12700" cap="flat">
              <a:noFill/>
              <a:miter lim="400000"/>
            </a:ln>
            <a:effectLst/>
          </p:spPr>
        </p:pic>
        <p:pic>
          <p:nvPicPr>
            <p:cNvPr id="148" name="Image" descr="Image"/>
            <p:cNvPicPr>
              <a:picLocks noChangeAspect="1"/>
            </p:cNvPicPr>
            <p:nvPr/>
          </p:nvPicPr>
          <p:blipFill>
            <a:blip r:embed="rId5">
              <a:extLst/>
            </a:blip>
            <a:stretch>
              <a:fillRect/>
            </a:stretch>
          </p:blipFill>
          <p:spPr>
            <a:xfrm>
              <a:off x="0" y="0"/>
              <a:ext cx="5758876" cy="1056701"/>
            </a:xfrm>
            <a:prstGeom prst="rect">
              <a:avLst/>
            </a:prstGeom>
            <a:ln w="12700" cap="flat">
              <a:noFill/>
              <a:miter lim="400000"/>
            </a:ln>
            <a:effectLst/>
          </p:spPr>
        </p:pic>
      </p:grpSp>
      <p:sp>
        <p:nvSpPr>
          <p:cNvPr id="150" name="Bridging research…"/>
          <p:cNvSpPr txBox="1"/>
          <p:nvPr/>
        </p:nvSpPr>
        <p:spPr>
          <a:xfrm>
            <a:off x="792914" y="6613659"/>
            <a:ext cx="3252585" cy="97991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900" b="0" i="1">
                <a:solidFill>
                  <a:schemeClr val="accent5">
                    <a:hueOff val="-82419"/>
                    <a:satOff val="-9513"/>
                    <a:lumOff val="-16343"/>
                  </a:schemeClr>
                </a:solidFill>
              </a:defRPr>
            </a:pPr>
            <a:r>
              <a:t>Bridging research</a:t>
            </a:r>
          </a:p>
          <a:p>
            <a:pPr>
              <a:defRPr sz="2900" b="0" i="1">
                <a:solidFill>
                  <a:schemeClr val="accent5">
                    <a:hueOff val="-82419"/>
                    <a:satOff val="-9513"/>
                    <a:lumOff val="-16343"/>
                  </a:schemeClr>
                </a:solidFill>
              </a:defRPr>
            </a:pPr>
            <a:r>
              <a:t> into practice</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0"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1"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592"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3"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4"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595"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6"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7"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8"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99"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00"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01"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02"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03"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604"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05"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626" name="Group"/>
          <p:cNvGrpSpPr/>
          <p:nvPr/>
        </p:nvGrpSpPr>
        <p:grpSpPr>
          <a:xfrm>
            <a:off x="2325564" y="3341015"/>
            <a:ext cx="8888339" cy="3446470"/>
            <a:chOff x="0" y="0"/>
            <a:chExt cx="8888338" cy="3446469"/>
          </a:xfrm>
        </p:grpSpPr>
        <p:sp>
          <p:nvSpPr>
            <p:cNvPr id="606"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07"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08"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09"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0"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1"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2"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3"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4"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5"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6"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7"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8"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19"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20"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21"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22"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23"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24"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25"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627"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a:t>
            </a:r>
            <a:r>
              <a:t>=</a:t>
            </a:r>
          </a:p>
          <a:p>
            <a:pPr algn="l"/>
            <a:r>
              <a:t>R</a:t>
            </a:r>
            <a:r>
              <a:rPr sz="2500" baseline="-5999"/>
              <a:t>1</a:t>
            </a:r>
            <a:r>
              <a:t>= 2 </a:t>
            </a:r>
            <a:r>
              <a:rPr b="0">
                <a:latin typeface="Helvetica"/>
                <a:ea typeface="Helvetica"/>
                <a:cs typeface="Helvetica"/>
                <a:sym typeface="Helvetica"/>
              </a:rPr>
              <a:t>Ω</a:t>
            </a:r>
          </a:p>
        </p:txBody>
      </p:sp>
      <p:sp>
        <p:nvSpPr>
          <p:cNvPr id="628"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a:t>
            </a:r>
            <a:r>
              <a:t>=</a:t>
            </a:r>
          </a:p>
          <a:p>
            <a:pPr algn="l"/>
            <a:r>
              <a:t>R</a:t>
            </a:r>
            <a:r>
              <a:rPr sz="2500" baseline="-5999"/>
              <a:t>2</a:t>
            </a:r>
            <a:r>
              <a:t>= 2 </a:t>
            </a:r>
            <a:r>
              <a:rPr b="0">
                <a:latin typeface="Helvetica"/>
                <a:ea typeface="Helvetica"/>
                <a:cs typeface="Helvetica"/>
                <a:sym typeface="Helvetica"/>
              </a:rPr>
              <a:t>Ω</a:t>
            </a:r>
          </a:p>
        </p:txBody>
      </p:sp>
      <p:sp>
        <p:nvSpPr>
          <p:cNvPr id="629" name="V3= 6.0 V…"/>
          <p:cNvSpPr txBox="1"/>
          <p:nvPr/>
        </p:nvSpPr>
        <p:spPr>
          <a:xfrm>
            <a:off x="9885152" y="4387203"/>
            <a:ext cx="1402543"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 6.0 V</a:t>
            </a:r>
          </a:p>
          <a:p>
            <a:pPr algn="l"/>
            <a:r>
              <a:t>I</a:t>
            </a:r>
            <a:r>
              <a:rPr sz="2500" baseline="-5999"/>
              <a:t>3</a:t>
            </a:r>
            <a:r>
              <a:t>=</a:t>
            </a:r>
          </a:p>
          <a:p>
            <a:pPr algn="l"/>
            <a:r>
              <a:t>R</a:t>
            </a:r>
            <a:r>
              <a:rPr sz="2500" baseline="-5999"/>
              <a:t>3</a:t>
            </a:r>
            <a:r>
              <a:t>= 2 </a:t>
            </a:r>
            <a:r>
              <a:rPr b="0">
                <a:latin typeface="Helvetica"/>
                <a:ea typeface="Helvetica"/>
                <a:cs typeface="Helvetica"/>
                <a:sym typeface="Helvetica"/>
              </a:rPr>
              <a:t>Ω</a:t>
            </a:r>
          </a:p>
        </p:txBody>
      </p:sp>
      <p:sp>
        <p:nvSpPr>
          <p:cNvPr id="630" name="VT= 6.0 V…"/>
          <p:cNvSpPr txBox="1"/>
          <p:nvPr/>
        </p:nvSpPr>
        <p:spPr>
          <a:xfrm>
            <a:off x="328828" y="4464421"/>
            <a:ext cx="1551664"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 </a:t>
            </a:r>
            <a:r>
              <a:t>=</a:t>
            </a:r>
          </a:p>
          <a:p>
            <a:pPr algn="l"/>
            <a:r>
              <a:t>R</a:t>
            </a:r>
            <a:r>
              <a:rPr sz="2500" baseline="-5999"/>
              <a:t>T</a:t>
            </a:r>
            <a:r>
              <a:t>= </a:t>
            </a:r>
          </a:p>
        </p:txBody>
      </p:sp>
      <p:grpSp>
        <p:nvGrpSpPr>
          <p:cNvPr id="634" name="Group"/>
          <p:cNvGrpSpPr/>
          <p:nvPr/>
        </p:nvGrpSpPr>
        <p:grpSpPr>
          <a:xfrm>
            <a:off x="-180" y="-44299"/>
            <a:ext cx="12655768" cy="9595821"/>
            <a:chOff x="0" y="0"/>
            <a:chExt cx="12655767" cy="9595819"/>
          </a:xfrm>
        </p:grpSpPr>
        <p:sp>
          <p:nvSpPr>
            <p:cNvPr id="631"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632"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633"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8" name="Kirchoff’s Voltage Sum Law is confirmed"/>
          <p:cNvSpPr txBox="1"/>
          <p:nvPr/>
        </p:nvSpPr>
        <p:spPr>
          <a:xfrm>
            <a:off x="3270819" y="1061671"/>
            <a:ext cx="6064607"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err="1"/>
              <a:t>Kirchoff’s</a:t>
            </a:r>
            <a:r>
              <a:rPr dirty="0"/>
              <a:t> Voltage Sum Law is confirmed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7"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8"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639"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0"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1"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642"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3"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4"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5"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6"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7"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8"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9"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50"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651"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52"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673" name="Group"/>
          <p:cNvGrpSpPr/>
          <p:nvPr/>
        </p:nvGrpSpPr>
        <p:grpSpPr>
          <a:xfrm>
            <a:off x="2325564" y="3341015"/>
            <a:ext cx="8888339" cy="3446470"/>
            <a:chOff x="0" y="0"/>
            <a:chExt cx="8888338" cy="3446469"/>
          </a:xfrm>
        </p:grpSpPr>
        <p:sp>
          <p:nvSpPr>
            <p:cNvPr id="653"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54"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55"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56"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57"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58"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59"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0"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1"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2"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3"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4"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5"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6"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7"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8"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69"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70"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71"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672"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674"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a:t>
            </a:r>
            <a:r>
              <a:t>= 3.0 A</a:t>
            </a:r>
          </a:p>
          <a:p>
            <a:pPr algn="l"/>
            <a:r>
              <a:t>R</a:t>
            </a:r>
            <a:r>
              <a:rPr sz="2500" baseline="-5999"/>
              <a:t>1</a:t>
            </a:r>
            <a:r>
              <a:t>= 2 </a:t>
            </a:r>
            <a:r>
              <a:rPr b="0">
                <a:latin typeface="Helvetica"/>
                <a:ea typeface="Helvetica"/>
                <a:cs typeface="Helvetica"/>
                <a:sym typeface="Helvetica"/>
              </a:rPr>
              <a:t>Ω</a:t>
            </a:r>
          </a:p>
        </p:txBody>
      </p:sp>
      <p:sp>
        <p:nvSpPr>
          <p:cNvPr id="675"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a:t>
            </a:r>
            <a:r>
              <a:t>= 3.0 A R</a:t>
            </a:r>
            <a:r>
              <a:rPr sz="2500" baseline="-5999"/>
              <a:t>2</a:t>
            </a:r>
            <a:r>
              <a:t>= 2 </a:t>
            </a:r>
            <a:r>
              <a:rPr b="0">
                <a:latin typeface="Helvetica"/>
                <a:ea typeface="Helvetica"/>
                <a:cs typeface="Helvetica"/>
                <a:sym typeface="Helvetica"/>
              </a:rPr>
              <a:t>Ω</a:t>
            </a:r>
          </a:p>
        </p:txBody>
      </p:sp>
      <p:sp>
        <p:nvSpPr>
          <p:cNvPr id="676" name="V3= 6.0 V…"/>
          <p:cNvSpPr txBox="1"/>
          <p:nvPr/>
        </p:nvSpPr>
        <p:spPr>
          <a:xfrm>
            <a:off x="9885152" y="4387203"/>
            <a:ext cx="1402543"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 6.0 V</a:t>
            </a:r>
          </a:p>
          <a:p>
            <a:pPr algn="l"/>
            <a:r>
              <a:t>I</a:t>
            </a:r>
            <a:r>
              <a:rPr sz="2500" baseline="-5999"/>
              <a:t>3</a:t>
            </a:r>
            <a:r>
              <a:t>= 3.0 A R</a:t>
            </a:r>
            <a:r>
              <a:rPr sz="2500" baseline="-5999"/>
              <a:t>3</a:t>
            </a:r>
            <a:r>
              <a:t>= 2 </a:t>
            </a:r>
            <a:r>
              <a:rPr b="0">
                <a:latin typeface="Helvetica"/>
                <a:ea typeface="Helvetica"/>
                <a:cs typeface="Helvetica"/>
                <a:sym typeface="Helvetica"/>
              </a:rPr>
              <a:t>Ω</a:t>
            </a:r>
          </a:p>
        </p:txBody>
      </p:sp>
      <p:sp>
        <p:nvSpPr>
          <p:cNvPr id="677" name="VT= 6.0 V…"/>
          <p:cNvSpPr txBox="1"/>
          <p:nvPr/>
        </p:nvSpPr>
        <p:spPr>
          <a:xfrm>
            <a:off x="328828" y="4464421"/>
            <a:ext cx="1551664"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 </a:t>
            </a:r>
            <a:r>
              <a:t>=</a:t>
            </a:r>
          </a:p>
          <a:p>
            <a:pPr algn="l"/>
            <a:r>
              <a:t>R</a:t>
            </a:r>
            <a:r>
              <a:rPr sz="2500" baseline="-5999"/>
              <a:t>T</a:t>
            </a:r>
            <a:r>
              <a:t>= </a:t>
            </a:r>
          </a:p>
        </p:txBody>
      </p:sp>
      <p:grpSp>
        <p:nvGrpSpPr>
          <p:cNvPr id="681" name="Group"/>
          <p:cNvGrpSpPr/>
          <p:nvPr/>
        </p:nvGrpSpPr>
        <p:grpSpPr>
          <a:xfrm>
            <a:off x="-180" y="-44299"/>
            <a:ext cx="12655768" cy="9595821"/>
            <a:chOff x="0" y="0"/>
            <a:chExt cx="12655767" cy="9595819"/>
          </a:xfrm>
        </p:grpSpPr>
        <p:sp>
          <p:nvSpPr>
            <p:cNvPr id="678"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679"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680"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8" name="Kirchoff’s Voltage Sum Law is confirmed"/>
          <p:cNvSpPr txBox="1"/>
          <p:nvPr/>
        </p:nvSpPr>
        <p:spPr>
          <a:xfrm>
            <a:off x="3285327" y="1462635"/>
            <a:ext cx="637033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CA" dirty="0" smtClean="0"/>
              <a:t>Ohm’s </a:t>
            </a:r>
            <a:r>
              <a:rPr dirty="0" smtClean="0"/>
              <a:t>Law </a:t>
            </a:r>
            <a:r>
              <a:rPr dirty="0"/>
              <a:t>is </a:t>
            </a:r>
            <a:r>
              <a:rPr lang="en-CA" dirty="0" smtClean="0"/>
              <a:t>applied to determine I</a:t>
            </a:r>
            <a:r>
              <a:rPr lang="en-CA" i="0" baseline="-25000" dirty="0" smtClean="0">
                <a:latin typeface="+mj-lt"/>
              </a:rPr>
              <a:t>1</a:t>
            </a:r>
            <a:r>
              <a:rPr lang="en-CA" dirty="0" smtClean="0"/>
              <a:t>, I</a:t>
            </a:r>
            <a:r>
              <a:rPr lang="en-CA" baseline="-25000" dirty="0" smtClean="0"/>
              <a:t>2</a:t>
            </a:r>
            <a:r>
              <a:rPr lang="en-CA" dirty="0" smtClean="0"/>
              <a:t>,I</a:t>
            </a:r>
            <a:r>
              <a:rPr lang="en-CA" baseline="-25000" dirty="0" smtClean="0"/>
              <a:t>3</a:t>
            </a:r>
            <a:r>
              <a:rPr lang="en-CA" dirty="0" smtClean="0"/>
              <a:t>.</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84"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85"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686"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87"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88"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689"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0"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1"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2"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3"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4"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5"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6"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7"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698"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99"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720" name="Group"/>
          <p:cNvGrpSpPr/>
          <p:nvPr/>
        </p:nvGrpSpPr>
        <p:grpSpPr>
          <a:xfrm>
            <a:off x="2325564" y="3341015"/>
            <a:ext cx="8888339" cy="3446470"/>
            <a:chOff x="0" y="0"/>
            <a:chExt cx="8888338" cy="3446469"/>
          </a:xfrm>
        </p:grpSpPr>
        <p:sp>
          <p:nvSpPr>
            <p:cNvPr id="700"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1"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2"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3"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4"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5"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6"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7"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8"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09"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0"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1"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2"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3"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4"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5"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6"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7"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8"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19"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721"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a:t>
            </a:r>
            <a:r>
              <a:t>= 3.0 A</a:t>
            </a:r>
          </a:p>
          <a:p>
            <a:pPr algn="l"/>
            <a:r>
              <a:t>R</a:t>
            </a:r>
            <a:r>
              <a:rPr sz="2500" baseline="-5999"/>
              <a:t>1</a:t>
            </a:r>
            <a:r>
              <a:t>= 2 </a:t>
            </a:r>
            <a:r>
              <a:rPr b="0">
                <a:latin typeface="Helvetica"/>
                <a:ea typeface="Helvetica"/>
                <a:cs typeface="Helvetica"/>
                <a:sym typeface="Helvetica"/>
              </a:rPr>
              <a:t>Ω</a:t>
            </a:r>
          </a:p>
        </p:txBody>
      </p:sp>
      <p:sp>
        <p:nvSpPr>
          <p:cNvPr id="722"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a:t>
            </a:r>
            <a:r>
              <a:t>= 3.0 A R</a:t>
            </a:r>
            <a:r>
              <a:rPr sz="2500" baseline="-5999"/>
              <a:t>2</a:t>
            </a:r>
            <a:r>
              <a:t>= 2 </a:t>
            </a:r>
            <a:r>
              <a:rPr b="0">
                <a:latin typeface="Helvetica"/>
                <a:ea typeface="Helvetica"/>
                <a:cs typeface="Helvetica"/>
                <a:sym typeface="Helvetica"/>
              </a:rPr>
              <a:t>Ω</a:t>
            </a:r>
          </a:p>
        </p:txBody>
      </p:sp>
      <p:sp>
        <p:nvSpPr>
          <p:cNvPr id="723" name="V3= 6.0 V…"/>
          <p:cNvSpPr txBox="1"/>
          <p:nvPr/>
        </p:nvSpPr>
        <p:spPr>
          <a:xfrm>
            <a:off x="9885152" y="4387203"/>
            <a:ext cx="1402543"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 6.0 V</a:t>
            </a:r>
          </a:p>
          <a:p>
            <a:pPr algn="l"/>
            <a:r>
              <a:t>I</a:t>
            </a:r>
            <a:r>
              <a:rPr sz="2500" baseline="-5999"/>
              <a:t>3</a:t>
            </a:r>
            <a:r>
              <a:t>= 3.0 A R</a:t>
            </a:r>
            <a:r>
              <a:rPr sz="2500" baseline="-5999"/>
              <a:t>3</a:t>
            </a:r>
            <a:r>
              <a:t>= 2 </a:t>
            </a:r>
            <a:r>
              <a:rPr b="0">
                <a:latin typeface="Helvetica"/>
                <a:ea typeface="Helvetica"/>
                <a:cs typeface="Helvetica"/>
                <a:sym typeface="Helvetica"/>
              </a:rPr>
              <a:t>Ω</a:t>
            </a:r>
          </a:p>
        </p:txBody>
      </p:sp>
      <p:sp>
        <p:nvSpPr>
          <p:cNvPr id="724" name="VT= 6.0 V…"/>
          <p:cNvSpPr txBox="1"/>
          <p:nvPr/>
        </p:nvSpPr>
        <p:spPr>
          <a:xfrm>
            <a:off x="328828" y="4464421"/>
            <a:ext cx="1551664"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 </a:t>
            </a:r>
            <a:r>
              <a:t>= 9.0 A</a:t>
            </a:r>
          </a:p>
          <a:p>
            <a:pPr algn="l"/>
            <a:r>
              <a:t>R</a:t>
            </a:r>
            <a:r>
              <a:rPr sz="2500" baseline="-5999"/>
              <a:t>T</a:t>
            </a:r>
            <a:r>
              <a:t>= </a:t>
            </a:r>
          </a:p>
        </p:txBody>
      </p:sp>
      <p:grpSp>
        <p:nvGrpSpPr>
          <p:cNvPr id="728" name="Group"/>
          <p:cNvGrpSpPr/>
          <p:nvPr/>
        </p:nvGrpSpPr>
        <p:grpSpPr>
          <a:xfrm>
            <a:off x="-180" y="-44299"/>
            <a:ext cx="12655768" cy="9595821"/>
            <a:chOff x="0" y="0"/>
            <a:chExt cx="12655767" cy="9595819"/>
          </a:xfrm>
        </p:grpSpPr>
        <p:sp>
          <p:nvSpPr>
            <p:cNvPr id="725"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726"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727"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1"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2"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733"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4"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5"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736"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7"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8"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39"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40"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41"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42"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43"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44"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745"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46"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767" name="Group"/>
          <p:cNvGrpSpPr/>
          <p:nvPr/>
        </p:nvGrpSpPr>
        <p:grpSpPr>
          <a:xfrm>
            <a:off x="2325564" y="3341015"/>
            <a:ext cx="8888339" cy="3446470"/>
            <a:chOff x="0" y="0"/>
            <a:chExt cx="8888338" cy="3446469"/>
          </a:xfrm>
        </p:grpSpPr>
        <p:sp>
          <p:nvSpPr>
            <p:cNvPr id="747"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48"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49"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0"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1"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2"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3"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4"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5"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6"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7"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8"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59"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60"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61"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62"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63"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64"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65"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66"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768"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a:t>
            </a:r>
            <a:r>
              <a:t>= 3.0 A</a:t>
            </a:r>
          </a:p>
          <a:p>
            <a:pPr algn="l"/>
            <a:r>
              <a:t>R</a:t>
            </a:r>
            <a:r>
              <a:rPr sz="2500" baseline="-5999"/>
              <a:t>1</a:t>
            </a:r>
            <a:r>
              <a:t>= 2 </a:t>
            </a:r>
            <a:r>
              <a:rPr b="0">
                <a:latin typeface="Helvetica"/>
                <a:ea typeface="Helvetica"/>
                <a:cs typeface="Helvetica"/>
                <a:sym typeface="Helvetica"/>
              </a:rPr>
              <a:t>Ω</a:t>
            </a:r>
          </a:p>
        </p:txBody>
      </p:sp>
      <p:sp>
        <p:nvSpPr>
          <p:cNvPr id="769"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a:t>
            </a:r>
            <a:r>
              <a:t>= 3.0 A R</a:t>
            </a:r>
            <a:r>
              <a:rPr sz="2500" baseline="-5999"/>
              <a:t>2</a:t>
            </a:r>
            <a:r>
              <a:t>= 2 </a:t>
            </a:r>
            <a:r>
              <a:rPr b="0">
                <a:latin typeface="Helvetica"/>
                <a:ea typeface="Helvetica"/>
                <a:cs typeface="Helvetica"/>
                <a:sym typeface="Helvetica"/>
              </a:rPr>
              <a:t>Ω</a:t>
            </a:r>
          </a:p>
        </p:txBody>
      </p:sp>
      <p:sp>
        <p:nvSpPr>
          <p:cNvPr id="770" name="V3= 6.0 V…"/>
          <p:cNvSpPr txBox="1"/>
          <p:nvPr/>
        </p:nvSpPr>
        <p:spPr>
          <a:xfrm>
            <a:off x="9885152" y="4387203"/>
            <a:ext cx="1402543"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 6.0 V</a:t>
            </a:r>
          </a:p>
          <a:p>
            <a:pPr algn="l"/>
            <a:r>
              <a:t>I</a:t>
            </a:r>
            <a:r>
              <a:rPr sz="2500" baseline="-5999"/>
              <a:t>3</a:t>
            </a:r>
            <a:r>
              <a:t>= 3.0 A R</a:t>
            </a:r>
            <a:r>
              <a:rPr sz="2500" baseline="-5999"/>
              <a:t>3</a:t>
            </a:r>
            <a:r>
              <a:t>= 2 </a:t>
            </a:r>
            <a:r>
              <a:rPr b="0">
                <a:latin typeface="Helvetica"/>
                <a:ea typeface="Helvetica"/>
                <a:cs typeface="Helvetica"/>
                <a:sym typeface="Helvetica"/>
              </a:rPr>
              <a:t>Ω</a:t>
            </a:r>
          </a:p>
        </p:txBody>
      </p:sp>
      <p:sp>
        <p:nvSpPr>
          <p:cNvPr id="771" name="VT= 6.0 V…"/>
          <p:cNvSpPr txBox="1"/>
          <p:nvPr/>
        </p:nvSpPr>
        <p:spPr>
          <a:xfrm>
            <a:off x="328828" y="4463820"/>
            <a:ext cx="155166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dirty="0"/>
              <a:t>V</a:t>
            </a:r>
            <a:r>
              <a:rPr sz="2500" baseline="-5999" dirty="0"/>
              <a:t>T</a:t>
            </a:r>
            <a:r>
              <a:rPr dirty="0"/>
              <a:t>= 6.0 V</a:t>
            </a:r>
          </a:p>
          <a:p>
            <a:pPr algn="l"/>
            <a:r>
              <a:rPr dirty="0"/>
              <a:t>I</a:t>
            </a:r>
            <a:r>
              <a:rPr sz="2500" baseline="-5999" dirty="0"/>
              <a:t>T </a:t>
            </a:r>
            <a:r>
              <a:rPr dirty="0"/>
              <a:t>= 9.0 A</a:t>
            </a:r>
          </a:p>
          <a:p>
            <a:pPr algn="l"/>
            <a:r>
              <a:rPr dirty="0"/>
              <a:t>R</a:t>
            </a:r>
            <a:r>
              <a:rPr sz="2500" baseline="-5999" dirty="0"/>
              <a:t>T</a:t>
            </a:r>
            <a:r>
              <a:rPr dirty="0"/>
              <a:t>= 2/3 </a:t>
            </a:r>
            <a:r>
              <a:rPr b="0" dirty="0">
                <a:latin typeface="Helvetica"/>
                <a:ea typeface="Helvetica"/>
                <a:cs typeface="Helvetica"/>
                <a:sym typeface="Helvetica"/>
              </a:rPr>
              <a:t>Ω</a:t>
            </a:r>
          </a:p>
        </p:txBody>
      </p:sp>
      <p:grpSp>
        <p:nvGrpSpPr>
          <p:cNvPr id="775" name="Group"/>
          <p:cNvGrpSpPr/>
          <p:nvPr/>
        </p:nvGrpSpPr>
        <p:grpSpPr>
          <a:xfrm>
            <a:off x="-180" y="-44299"/>
            <a:ext cx="12655768" cy="9595821"/>
            <a:chOff x="0" y="0"/>
            <a:chExt cx="12655767" cy="9595819"/>
          </a:xfrm>
        </p:grpSpPr>
        <p:sp>
          <p:nvSpPr>
            <p:cNvPr id="772"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773"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774"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8" name="Kirchoff’s Voltage Sum Law is confirmed"/>
          <p:cNvSpPr txBox="1"/>
          <p:nvPr/>
        </p:nvSpPr>
        <p:spPr>
          <a:xfrm>
            <a:off x="2628786" y="1079299"/>
            <a:ext cx="7914471" cy="1410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CA" dirty="0" smtClean="0"/>
              <a:t>Ohm’s </a:t>
            </a:r>
            <a:r>
              <a:rPr dirty="0" smtClean="0"/>
              <a:t>Law </a:t>
            </a:r>
            <a:r>
              <a:rPr dirty="0"/>
              <a:t>is </a:t>
            </a:r>
            <a:r>
              <a:rPr lang="en-CA" dirty="0" smtClean="0"/>
              <a:t>applied to determine R</a:t>
            </a:r>
            <a:r>
              <a:rPr lang="en-CA" i="0" baseline="-25000" dirty="0" smtClean="0">
                <a:latin typeface="+mj-lt"/>
              </a:rPr>
              <a:t>T</a:t>
            </a:r>
            <a:r>
              <a:rPr lang="en-CA" dirty="0" smtClean="0">
                <a:latin typeface="+mj-lt"/>
              </a:rPr>
              <a:t>=</a:t>
            </a:r>
            <a:r>
              <a:rPr lang="en-CA" dirty="0"/>
              <a:t> </a:t>
            </a:r>
            <a:r>
              <a:rPr lang="en-CA" dirty="0" smtClean="0"/>
              <a:t>V</a:t>
            </a:r>
            <a:r>
              <a:rPr lang="en-CA" sz="2500" baseline="-5999" dirty="0" smtClean="0"/>
              <a:t>T</a:t>
            </a:r>
            <a:r>
              <a:rPr lang="en-CA" sz="2500" dirty="0" smtClean="0"/>
              <a:t>/</a:t>
            </a:r>
            <a:r>
              <a:rPr lang="en-CA" dirty="0" smtClean="0"/>
              <a:t>I</a:t>
            </a:r>
            <a:r>
              <a:rPr lang="en-CA" sz="2500" baseline="-5999" dirty="0" smtClean="0"/>
              <a:t>T</a:t>
            </a:r>
            <a:r>
              <a:rPr lang="en-CA" dirty="0" smtClean="0"/>
              <a:t>.</a:t>
            </a:r>
          </a:p>
          <a:p>
            <a:endParaRPr lang="en-CA" sz="900" dirty="0" smtClean="0"/>
          </a:p>
          <a:p>
            <a:pPr algn="l"/>
            <a:r>
              <a:rPr lang="en-CA" sz="1600" dirty="0" smtClean="0"/>
              <a:t>NB: the 1/</a:t>
            </a:r>
            <a:r>
              <a:rPr lang="en-CA" sz="1600" dirty="0" err="1" smtClean="0"/>
              <a:t>R</a:t>
            </a:r>
            <a:r>
              <a:rPr lang="en-CA" sz="1600" baseline="-25000" dirty="0" err="1" smtClean="0"/>
              <a:t>eq</a:t>
            </a:r>
            <a:r>
              <a:rPr lang="en-CA" sz="1600" baseline="-25000" dirty="0" smtClean="0"/>
              <a:t> </a:t>
            </a:r>
            <a:r>
              <a:rPr lang="en-CA" sz="1600" dirty="0" smtClean="0"/>
              <a:t>equation produces the same result for R</a:t>
            </a:r>
            <a:r>
              <a:rPr lang="en-CA" sz="1600" baseline="-25000" dirty="0" smtClean="0"/>
              <a:t>T</a:t>
            </a:r>
            <a:r>
              <a:rPr lang="en-CA" sz="1600" dirty="0" smtClean="0"/>
              <a:t>. It is helpful to </a:t>
            </a:r>
          </a:p>
          <a:p>
            <a:pPr algn="l"/>
            <a:r>
              <a:rPr lang="en-CA" sz="1600" dirty="0" smtClean="0"/>
              <a:t>demonstrate a complementary mathematical procedure, reinforcing</a:t>
            </a:r>
            <a:r>
              <a:rPr lang="en-CA" sz="1600" dirty="0"/>
              <a:t> </a:t>
            </a:r>
            <a:r>
              <a:rPr lang="en-CA" sz="1600" dirty="0" smtClean="0"/>
              <a:t>alternate approaches to problem-solving. </a:t>
            </a:r>
            <a:endParaRPr sz="16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78"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79"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780"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1"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2"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783"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4"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5"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6"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7"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8"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89"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90"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91"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792"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93"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814" name="Group"/>
          <p:cNvGrpSpPr/>
          <p:nvPr/>
        </p:nvGrpSpPr>
        <p:grpSpPr>
          <a:xfrm>
            <a:off x="2325564" y="3341015"/>
            <a:ext cx="8888339" cy="3446470"/>
            <a:chOff x="0" y="0"/>
            <a:chExt cx="8888338" cy="3446469"/>
          </a:xfrm>
        </p:grpSpPr>
        <p:sp>
          <p:nvSpPr>
            <p:cNvPr id="794"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95"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96"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97"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98"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799"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0"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1"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2"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3"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4"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5"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6"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7"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8"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09"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10"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11"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12"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13"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815"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a:t>
            </a:r>
            <a:r>
              <a:t>= </a:t>
            </a:r>
          </a:p>
          <a:p>
            <a:pPr algn="l"/>
            <a:r>
              <a:t>R</a:t>
            </a:r>
            <a:r>
              <a:rPr sz="2500" baseline="-5999"/>
              <a:t>1</a:t>
            </a:r>
            <a:r>
              <a:t>= 3.0 </a:t>
            </a:r>
            <a:r>
              <a:rPr b="0">
                <a:latin typeface="Helvetica"/>
                <a:ea typeface="Helvetica"/>
                <a:cs typeface="Helvetica"/>
                <a:sym typeface="Helvetica"/>
              </a:rPr>
              <a:t>Ω</a:t>
            </a:r>
          </a:p>
        </p:txBody>
      </p:sp>
      <p:sp>
        <p:nvSpPr>
          <p:cNvPr id="816"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a:t>
            </a:r>
            <a:r>
              <a:t>= </a:t>
            </a:r>
          </a:p>
          <a:p>
            <a:pPr algn="l"/>
            <a:r>
              <a:t>R</a:t>
            </a:r>
            <a:r>
              <a:rPr sz="2500" baseline="-5999"/>
              <a:t>2</a:t>
            </a:r>
            <a:r>
              <a:t>= 1.0 </a:t>
            </a:r>
            <a:r>
              <a:rPr b="0">
                <a:latin typeface="Helvetica"/>
                <a:ea typeface="Helvetica"/>
                <a:cs typeface="Helvetica"/>
                <a:sym typeface="Helvetica"/>
              </a:rPr>
              <a:t>Ω</a:t>
            </a:r>
          </a:p>
        </p:txBody>
      </p:sp>
      <p:sp>
        <p:nvSpPr>
          <p:cNvPr id="817" name="V3=6.0V…"/>
          <p:cNvSpPr txBox="1"/>
          <p:nvPr/>
        </p:nvSpPr>
        <p:spPr>
          <a:xfrm>
            <a:off x="9736151" y="4387203"/>
            <a:ext cx="155154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=6.0V</a:t>
            </a:r>
          </a:p>
          <a:p>
            <a:pPr algn="l"/>
            <a:r>
              <a:t>I</a:t>
            </a:r>
            <a:r>
              <a:rPr sz="2500" baseline="-5999"/>
              <a:t>3</a:t>
            </a:r>
            <a:r>
              <a:t>= </a:t>
            </a:r>
          </a:p>
          <a:p>
            <a:pPr algn="l"/>
            <a:r>
              <a:t>R</a:t>
            </a:r>
            <a:r>
              <a:rPr sz="2500" baseline="-5999"/>
              <a:t>3</a:t>
            </a:r>
            <a:r>
              <a:t>= 2.0 </a:t>
            </a:r>
            <a:r>
              <a:rPr b="0">
                <a:latin typeface="Helvetica"/>
                <a:ea typeface="Helvetica"/>
                <a:cs typeface="Helvetica"/>
                <a:sym typeface="Helvetica"/>
              </a:rPr>
              <a:t>Ω</a:t>
            </a:r>
          </a:p>
        </p:txBody>
      </p:sp>
      <p:sp>
        <p:nvSpPr>
          <p:cNvPr id="818" name="VT= 6.0 V…"/>
          <p:cNvSpPr txBox="1"/>
          <p:nvPr/>
        </p:nvSpPr>
        <p:spPr>
          <a:xfrm>
            <a:off x="214528" y="4464421"/>
            <a:ext cx="1551664"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 </a:t>
            </a:r>
            <a:r>
              <a:t>=</a:t>
            </a:r>
          </a:p>
          <a:p>
            <a:pPr algn="l"/>
            <a:r>
              <a:t>R</a:t>
            </a:r>
            <a:r>
              <a:rPr sz="2500" baseline="-5999"/>
              <a:t>T</a:t>
            </a:r>
            <a:r>
              <a:t>= </a:t>
            </a:r>
          </a:p>
        </p:txBody>
      </p:sp>
      <p:grpSp>
        <p:nvGrpSpPr>
          <p:cNvPr id="822" name="Group"/>
          <p:cNvGrpSpPr/>
          <p:nvPr/>
        </p:nvGrpSpPr>
        <p:grpSpPr>
          <a:xfrm>
            <a:off x="-180" y="-44299"/>
            <a:ext cx="12655768" cy="9595821"/>
            <a:chOff x="0" y="0"/>
            <a:chExt cx="12655767" cy="9595819"/>
          </a:xfrm>
        </p:grpSpPr>
        <p:sp>
          <p:nvSpPr>
            <p:cNvPr id="819"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820"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821"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9" name="Kirchoff’s Voltage Sum Law is confirmed"/>
          <p:cNvSpPr txBox="1"/>
          <p:nvPr/>
        </p:nvSpPr>
        <p:spPr>
          <a:xfrm>
            <a:off x="5067873" y="1462635"/>
            <a:ext cx="28052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CA" dirty="0" smtClean="0"/>
              <a:t>Unequal Resistors</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5"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6"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827"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8"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29"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830"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1"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2"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3"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4"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5"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6"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7"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38"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839"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40"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861" name="Group"/>
          <p:cNvGrpSpPr/>
          <p:nvPr/>
        </p:nvGrpSpPr>
        <p:grpSpPr>
          <a:xfrm>
            <a:off x="2325564" y="3341015"/>
            <a:ext cx="8888339" cy="3446470"/>
            <a:chOff x="0" y="0"/>
            <a:chExt cx="8888338" cy="3446469"/>
          </a:xfrm>
        </p:grpSpPr>
        <p:sp>
          <p:nvSpPr>
            <p:cNvPr id="841"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2"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3"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4"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5"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6"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7"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8"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49"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0"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1"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2"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3"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4"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5"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6"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7"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8"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59"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60"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862"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 </a:t>
            </a:r>
            <a:r>
              <a:t>= 2.0 A</a:t>
            </a:r>
          </a:p>
          <a:p>
            <a:pPr algn="l"/>
            <a:r>
              <a:t>R</a:t>
            </a:r>
            <a:r>
              <a:rPr sz="2500" baseline="-5999"/>
              <a:t>1</a:t>
            </a:r>
            <a:r>
              <a:t>= 3.0 </a:t>
            </a:r>
            <a:r>
              <a:rPr b="0">
                <a:latin typeface="Helvetica"/>
                <a:ea typeface="Helvetica"/>
                <a:cs typeface="Helvetica"/>
                <a:sym typeface="Helvetica"/>
              </a:rPr>
              <a:t>Ω</a:t>
            </a:r>
          </a:p>
        </p:txBody>
      </p:sp>
      <p:sp>
        <p:nvSpPr>
          <p:cNvPr id="863"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 </a:t>
            </a:r>
            <a:r>
              <a:t>= 6.0 A</a:t>
            </a:r>
          </a:p>
          <a:p>
            <a:pPr algn="l"/>
            <a:r>
              <a:t>R</a:t>
            </a:r>
            <a:r>
              <a:rPr sz="2500" baseline="-5999"/>
              <a:t>2</a:t>
            </a:r>
            <a:r>
              <a:t>= 1.0 </a:t>
            </a:r>
            <a:r>
              <a:rPr b="0">
                <a:latin typeface="Helvetica"/>
                <a:ea typeface="Helvetica"/>
                <a:cs typeface="Helvetica"/>
                <a:sym typeface="Helvetica"/>
              </a:rPr>
              <a:t>Ω</a:t>
            </a:r>
          </a:p>
        </p:txBody>
      </p:sp>
      <p:sp>
        <p:nvSpPr>
          <p:cNvPr id="864" name="V3=6.0V…"/>
          <p:cNvSpPr txBox="1"/>
          <p:nvPr/>
        </p:nvSpPr>
        <p:spPr>
          <a:xfrm>
            <a:off x="9736151" y="4387203"/>
            <a:ext cx="155154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=6.0V</a:t>
            </a:r>
          </a:p>
          <a:p>
            <a:pPr algn="l"/>
            <a:r>
              <a:t>I</a:t>
            </a:r>
            <a:r>
              <a:rPr sz="2500" baseline="-5999"/>
              <a:t>3 </a:t>
            </a:r>
            <a:r>
              <a:t>= 3.0 A</a:t>
            </a:r>
          </a:p>
          <a:p>
            <a:pPr algn="l"/>
            <a:r>
              <a:t>R</a:t>
            </a:r>
            <a:r>
              <a:rPr sz="2500" baseline="-5999"/>
              <a:t>3</a:t>
            </a:r>
            <a:r>
              <a:t>= 2.0 </a:t>
            </a:r>
            <a:r>
              <a:rPr b="0">
                <a:latin typeface="Helvetica"/>
                <a:ea typeface="Helvetica"/>
                <a:cs typeface="Helvetica"/>
                <a:sym typeface="Helvetica"/>
              </a:rPr>
              <a:t>Ω</a:t>
            </a:r>
          </a:p>
        </p:txBody>
      </p:sp>
      <p:sp>
        <p:nvSpPr>
          <p:cNvPr id="865" name="VT= 6.0 V…"/>
          <p:cNvSpPr txBox="1"/>
          <p:nvPr/>
        </p:nvSpPr>
        <p:spPr>
          <a:xfrm>
            <a:off x="204827" y="4464421"/>
            <a:ext cx="1675665"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 </a:t>
            </a:r>
            <a:r>
              <a:t>=</a:t>
            </a:r>
          </a:p>
          <a:p>
            <a:pPr algn="l"/>
            <a:r>
              <a:t>R</a:t>
            </a:r>
            <a:r>
              <a:rPr sz="2500" baseline="-5999"/>
              <a:t>T</a:t>
            </a:r>
            <a:r>
              <a:t>=</a:t>
            </a:r>
          </a:p>
        </p:txBody>
      </p:sp>
      <p:grpSp>
        <p:nvGrpSpPr>
          <p:cNvPr id="869" name="Group"/>
          <p:cNvGrpSpPr/>
          <p:nvPr/>
        </p:nvGrpSpPr>
        <p:grpSpPr>
          <a:xfrm>
            <a:off x="-180" y="-44299"/>
            <a:ext cx="12655768" cy="9595821"/>
            <a:chOff x="0" y="0"/>
            <a:chExt cx="12655767" cy="9595819"/>
          </a:xfrm>
        </p:grpSpPr>
        <p:sp>
          <p:nvSpPr>
            <p:cNvPr id="866"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867"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868"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9" name="Kirchoff’s Voltage Sum Law is confirmed"/>
          <p:cNvSpPr txBox="1"/>
          <p:nvPr/>
        </p:nvSpPr>
        <p:spPr>
          <a:xfrm>
            <a:off x="3285327" y="1462635"/>
            <a:ext cx="637033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CA" dirty="0" smtClean="0"/>
              <a:t>Ohm’s </a:t>
            </a:r>
            <a:r>
              <a:rPr dirty="0" smtClean="0"/>
              <a:t>Law </a:t>
            </a:r>
            <a:r>
              <a:rPr dirty="0"/>
              <a:t>is </a:t>
            </a:r>
            <a:r>
              <a:rPr lang="en-CA" dirty="0" smtClean="0"/>
              <a:t>applied to determine I</a:t>
            </a:r>
            <a:r>
              <a:rPr lang="en-CA" i="0" baseline="-25000" dirty="0" smtClean="0">
                <a:latin typeface="+mj-lt"/>
              </a:rPr>
              <a:t>1</a:t>
            </a:r>
            <a:r>
              <a:rPr lang="en-CA" dirty="0" smtClean="0"/>
              <a:t>, I</a:t>
            </a:r>
            <a:r>
              <a:rPr lang="en-CA" baseline="-25000" dirty="0" smtClean="0"/>
              <a:t>2</a:t>
            </a:r>
            <a:r>
              <a:rPr lang="en-CA" dirty="0" smtClean="0"/>
              <a:t>,I</a:t>
            </a:r>
            <a:r>
              <a:rPr lang="en-CA" baseline="-25000" dirty="0" smtClean="0"/>
              <a:t>3</a:t>
            </a:r>
            <a:r>
              <a:rPr lang="en-CA" dirty="0" smtClean="0"/>
              <a:t>.</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72"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73"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874"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75"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76"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877"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78"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79"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80"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81"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82"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83"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84"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85"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886"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87"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908" name="Group"/>
          <p:cNvGrpSpPr/>
          <p:nvPr/>
        </p:nvGrpSpPr>
        <p:grpSpPr>
          <a:xfrm>
            <a:off x="2325564" y="3341015"/>
            <a:ext cx="8888339" cy="3446470"/>
            <a:chOff x="0" y="0"/>
            <a:chExt cx="8888338" cy="3446469"/>
          </a:xfrm>
        </p:grpSpPr>
        <p:sp>
          <p:nvSpPr>
            <p:cNvPr id="888"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89"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0"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1"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2"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3"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4"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5"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6"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7"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8"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899"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0"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1"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2"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3"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4"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5"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6"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07"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909"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 </a:t>
            </a:r>
            <a:r>
              <a:t>= 2.0 A</a:t>
            </a:r>
          </a:p>
          <a:p>
            <a:pPr algn="l"/>
            <a:r>
              <a:t>R</a:t>
            </a:r>
            <a:r>
              <a:rPr sz="2500" baseline="-5999"/>
              <a:t>1</a:t>
            </a:r>
            <a:r>
              <a:t>= 3.0 </a:t>
            </a:r>
            <a:r>
              <a:rPr b="0">
                <a:latin typeface="Helvetica"/>
                <a:ea typeface="Helvetica"/>
                <a:cs typeface="Helvetica"/>
                <a:sym typeface="Helvetica"/>
              </a:rPr>
              <a:t>Ω</a:t>
            </a:r>
          </a:p>
        </p:txBody>
      </p:sp>
      <p:sp>
        <p:nvSpPr>
          <p:cNvPr id="910"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 </a:t>
            </a:r>
            <a:r>
              <a:t>= 6.0 A</a:t>
            </a:r>
          </a:p>
          <a:p>
            <a:pPr algn="l"/>
            <a:r>
              <a:t>R</a:t>
            </a:r>
            <a:r>
              <a:rPr sz="2500" baseline="-5999"/>
              <a:t>2</a:t>
            </a:r>
            <a:r>
              <a:t>= 1.0 </a:t>
            </a:r>
            <a:r>
              <a:rPr b="0">
                <a:latin typeface="Helvetica"/>
                <a:ea typeface="Helvetica"/>
                <a:cs typeface="Helvetica"/>
                <a:sym typeface="Helvetica"/>
              </a:rPr>
              <a:t>Ω</a:t>
            </a:r>
          </a:p>
        </p:txBody>
      </p:sp>
      <p:sp>
        <p:nvSpPr>
          <p:cNvPr id="911" name="V3=6.0V…"/>
          <p:cNvSpPr txBox="1"/>
          <p:nvPr/>
        </p:nvSpPr>
        <p:spPr>
          <a:xfrm>
            <a:off x="9736151" y="4387203"/>
            <a:ext cx="155154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=6.0V</a:t>
            </a:r>
          </a:p>
          <a:p>
            <a:pPr algn="l"/>
            <a:r>
              <a:t>I</a:t>
            </a:r>
            <a:r>
              <a:rPr sz="2500" baseline="-5999"/>
              <a:t>3 </a:t>
            </a:r>
            <a:r>
              <a:t>= 3.0 A</a:t>
            </a:r>
          </a:p>
          <a:p>
            <a:pPr algn="l"/>
            <a:r>
              <a:t>R</a:t>
            </a:r>
            <a:r>
              <a:rPr sz="2500" baseline="-5999"/>
              <a:t>3</a:t>
            </a:r>
            <a:r>
              <a:t>= 2.0 </a:t>
            </a:r>
            <a:r>
              <a:rPr b="0">
                <a:latin typeface="Helvetica"/>
                <a:ea typeface="Helvetica"/>
                <a:cs typeface="Helvetica"/>
                <a:sym typeface="Helvetica"/>
              </a:rPr>
              <a:t>Ω</a:t>
            </a:r>
          </a:p>
        </p:txBody>
      </p:sp>
      <p:sp>
        <p:nvSpPr>
          <p:cNvPr id="912" name="VT= 6.0 V…"/>
          <p:cNvSpPr txBox="1"/>
          <p:nvPr/>
        </p:nvSpPr>
        <p:spPr>
          <a:xfrm>
            <a:off x="204827" y="4464421"/>
            <a:ext cx="1675665" cy="123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 </a:t>
            </a:r>
            <a:r>
              <a:t>= 11 A</a:t>
            </a:r>
          </a:p>
          <a:p>
            <a:pPr algn="l"/>
            <a:r>
              <a:t>R</a:t>
            </a:r>
            <a:r>
              <a:rPr sz="2500" baseline="-5999"/>
              <a:t>T</a:t>
            </a:r>
            <a:r>
              <a:t>=</a:t>
            </a:r>
          </a:p>
        </p:txBody>
      </p:sp>
      <p:grpSp>
        <p:nvGrpSpPr>
          <p:cNvPr id="916" name="Group"/>
          <p:cNvGrpSpPr/>
          <p:nvPr/>
        </p:nvGrpSpPr>
        <p:grpSpPr>
          <a:xfrm>
            <a:off x="-180" y="-44299"/>
            <a:ext cx="12655768" cy="9595821"/>
            <a:chOff x="0" y="0"/>
            <a:chExt cx="12655767" cy="9595819"/>
          </a:xfrm>
        </p:grpSpPr>
        <p:sp>
          <p:nvSpPr>
            <p:cNvPr id="913"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914"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915"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Line"/>
          <p:cNvSpPr/>
          <p:nvPr/>
        </p:nvSpPr>
        <p:spPr>
          <a:xfrm flipH="1" flipV="1">
            <a:off x="2180145" y="6874933"/>
            <a:ext cx="9143180" cy="1"/>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19" name="Line"/>
          <p:cNvSpPr/>
          <p:nvPr/>
        </p:nvSpPr>
        <p:spPr>
          <a:xfrm flipH="1">
            <a:off x="2221900" y="5593676"/>
            <a:ext cx="1" cy="1266160"/>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0" name="-3.0 V"/>
          <p:cNvSpPr txBox="1"/>
          <p:nvPr/>
        </p:nvSpPr>
        <p:spPr>
          <a:xfrm>
            <a:off x="6470493" y="70936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921" name="Line"/>
          <p:cNvSpPr/>
          <p:nvPr/>
        </p:nvSpPr>
        <p:spPr>
          <a:xfrm>
            <a:off x="2281280" y="3289300"/>
            <a:ext cx="9143181" cy="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2" name="Line"/>
          <p:cNvSpPr/>
          <p:nvPr/>
        </p:nvSpPr>
        <p:spPr>
          <a:xfrm>
            <a:off x="8314597"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3"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sp>
        <p:nvSpPr>
          <p:cNvPr id="924" name="Light Bulb"/>
          <p:cNvSpPr/>
          <p:nvPr/>
        </p:nvSpPr>
        <p:spPr>
          <a:xfrm rot="5400000">
            <a:off x="11453177"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5" name="Line"/>
          <p:cNvSpPr/>
          <p:nvPr/>
        </p:nvSpPr>
        <p:spPr>
          <a:xfrm>
            <a:off x="5152298" y="50178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6" name="Line"/>
          <p:cNvSpPr/>
          <p:nvPr/>
        </p:nvSpPr>
        <p:spPr>
          <a:xfrm>
            <a:off x="8314597"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7" name="Line"/>
          <p:cNvSpPr/>
          <p:nvPr/>
        </p:nvSpPr>
        <p:spPr>
          <a:xfrm>
            <a:off x="11362383" y="5081317"/>
            <a:ext cx="1" cy="1825179"/>
          </a:xfrm>
          <a:prstGeom prst="line">
            <a:avLst/>
          </a:prstGeom>
          <a:ln w="101600">
            <a:solidFill>
              <a:schemeClr val="accent3">
                <a:hueOff val="362282"/>
                <a:satOff val="31803"/>
                <a:lumOff val="-18242"/>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8" name="Light Bulb"/>
          <p:cNvSpPr/>
          <p:nvPr/>
        </p:nvSpPr>
        <p:spPr>
          <a:xfrm rot="5400000">
            <a:off x="8420460" y="446530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29" name="Light Bulb"/>
          <p:cNvSpPr/>
          <p:nvPr/>
        </p:nvSpPr>
        <p:spPr>
          <a:xfrm rot="5400000">
            <a:off x="5264044" y="4404011"/>
            <a:ext cx="654085" cy="11341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843"/>
                  <a:pt x="0" y="6352"/>
                </a:cubicBezTo>
                <a:cubicBezTo>
                  <a:pt x="0" y="7004"/>
                  <a:pt x="167" y="7633"/>
                  <a:pt x="477" y="8225"/>
                </a:cubicBezTo>
                <a:cubicBezTo>
                  <a:pt x="477" y="8225"/>
                  <a:pt x="477" y="8226"/>
                  <a:pt x="477" y="8227"/>
                </a:cubicBezTo>
                <a:cubicBezTo>
                  <a:pt x="491" y="8261"/>
                  <a:pt x="527" y="8322"/>
                  <a:pt x="579" y="8405"/>
                </a:cubicBezTo>
                <a:cubicBezTo>
                  <a:pt x="693" y="8601"/>
                  <a:pt x="822" y="8793"/>
                  <a:pt x="966" y="8979"/>
                </a:cubicBezTo>
                <a:cubicBezTo>
                  <a:pt x="2223" y="10787"/>
                  <a:pt x="5439" y="15160"/>
                  <a:pt x="5440" y="16141"/>
                </a:cubicBezTo>
                <a:lnTo>
                  <a:pt x="5656" y="16902"/>
                </a:lnTo>
                <a:cubicBezTo>
                  <a:pt x="5656" y="16902"/>
                  <a:pt x="5696" y="16981"/>
                  <a:pt x="5817" y="17079"/>
                </a:cubicBezTo>
                <a:lnTo>
                  <a:pt x="15815" y="17079"/>
                </a:lnTo>
                <a:cubicBezTo>
                  <a:pt x="15936" y="16981"/>
                  <a:pt x="15976" y="16902"/>
                  <a:pt x="15976" y="16902"/>
                </a:cubicBezTo>
                <a:lnTo>
                  <a:pt x="16193" y="16141"/>
                </a:lnTo>
                <a:cubicBezTo>
                  <a:pt x="16193" y="14948"/>
                  <a:pt x="20944" y="8742"/>
                  <a:pt x="21152" y="8227"/>
                </a:cubicBezTo>
                <a:cubicBezTo>
                  <a:pt x="21159" y="8211"/>
                  <a:pt x="21155" y="8198"/>
                  <a:pt x="21141" y="8188"/>
                </a:cubicBezTo>
                <a:cubicBezTo>
                  <a:pt x="21438" y="7607"/>
                  <a:pt x="21600" y="6990"/>
                  <a:pt x="21600" y="6352"/>
                </a:cubicBezTo>
                <a:cubicBezTo>
                  <a:pt x="21600" y="2843"/>
                  <a:pt x="16765" y="0"/>
                  <a:pt x="10800" y="0"/>
                </a:cubicBezTo>
                <a:close/>
                <a:moveTo>
                  <a:pt x="5943" y="17697"/>
                </a:moveTo>
                <a:cubicBezTo>
                  <a:pt x="5930" y="17727"/>
                  <a:pt x="5919" y="17758"/>
                  <a:pt x="5919" y="17791"/>
                </a:cubicBezTo>
                <a:lnTo>
                  <a:pt x="5919" y="18399"/>
                </a:lnTo>
                <a:cubicBezTo>
                  <a:pt x="5919" y="18599"/>
                  <a:pt x="6178" y="18765"/>
                  <a:pt x="6510" y="18795"/>
                </a:cubicBezTo>
                <a:cubicBezTo>
                  <a:pt x="6431" y="18855"/>
                  <a:pt x="6382" y="18929"/>
                  <a:pt x="6382" y="19010"/>
                </a:cubicBezTo>
                <a:lnTo>
                  <a:pt x="6382" y="19541"/>
                </a:lnTo>
                <a:cubicBezTo>
                  <a:pt x="6382" y="19736"/>
                  <a:pt x="6656" y="19894"/>
                  <a:pt x="6993" y="19894"/>
                </a:cubicBezTo>
                <a:lnTo>
                  <a:pt x="7186" y="19894"/>
                </a:lnTo>
                <a:lnTo>
                  <a:pt x="7186" y="20380"/>
                </a:lnTo>
                <a:cubicBezTo>
                  <a:pt x="7186" y="20568"/>
                  <a:pt x="7454" y="20721"/>
                  <a:pt x="7780" y="20721"/>
                </a:cubicBezTo>
                <a:lnTo>
                  <a:pt x="8816" y="20721"/>
                </a:lnTo>
                <a:cubicBezTo>
                  <a:pt x="8925" y="21215"/>
                  <a:pt x="9771" y="21600"/>
                  <a:pt x="10800" y="21600"/>
                </a:cubicBezTo>
                <a:cubicBezTo>
                  <a:pt x="11829" y="21600"/>
                  <a:pt x="12675" y="21215"/>
                  <a:pt x="12784" y="20721"/>
                </a:cubicBezTo>
                <a:lnTo>
                  <a:pt x="13820" y="20721"/>
                </a:lnTo>
                <a:cubicBezTo>
                  <a:pt x="14146" y="20721"/>
                  <a:pt x="14414" y="20568"/>
                  <a:pt x="14414" y="20380"/>
                </a:cubicBezTo>
                <a:lnTo>
                  <a:pt x="14414" y="19894"/>
                </a:lnTo>
                <a:lnTo>
                  <a:pt x="14607" y="19894"/>
                </a:lnTo>
                <a:cubicBezTo>
                  <a:pt x="14944" y="19894"/>
                  <a:pt x="15218" y="19736"/>
                  <a:pt x="15218" y="19541"/>
                </a:cubicBezTo>
                <a:lnTo>
                  <a:pt x="15218" y="19010"/>
                </a:lnTo>
                <a:cubicBezTo>
                  <a:pt x="15218" y="18929"/>
                  <a:pt x="15169" y="18855"/>
                  <a:pt x="15090" y="18795"/>
                </a:cubicBezTo>
                <a:cubicBezTo>
                  <a:pt x="15422" y="18765"/>
                  <a:pt x="15681" y="18599"/>
                  <a:pt x="15681" y="18399"/>
                </a:cubicBezTo>
                <a:lnTo>
                  <a:pt x="15681" y="17791"/>
                </a:lnTo>
                <a:cubicBezTo>
                  <a:pt x="15681" y="17758"/>
                  <a:pt x="15670" y="17727"/>
                  <a:pt x="15657" y="17697"/>
                </a:cubicBezTo>
                <a:lnTo>
                  <a:pt x="5943" y="17697"/>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30" name="Line"/>
          <p:cNvSpPr/>
          <p:nvPr/>
        </p:nvSpPr>
        <p:spPr>
          <a:xfrm flipH="1">
            <a:off x="2226711" y="3251199"/>
            <a:ext cx="1" cy="1025710"/>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31" name="Battery"/>
          <p:cNvSpPr/>
          <p:nvPr/>
        </p:nvSpPr>
        <p:spPr>
          <a:xfrm rot="5400000" flipH="1">
            <a:off x="1531862" y="4602539"/>
            <a:ext cx="1380076" cy="662437"/>
          </a:xfrm>
          <a:custGeom>
            <a:avLst/>
            <a:gdLst/>
            <a:ahLst/>
            <a:cxnLst>
              <a:cxn ang="0">
                <a:pos x="wd2" y="hd2"/>
              </a:cxn>
              <a:cxn ang="5400000">
                <a:pos x="wd2" y="hd2"/>
              </a:cxn>
              <a:cxn ang="10800000">
                <a:pos x="wd2" y="hd2"/>
              </a:cxn>
              <a:cxn ang="16200000">
                <a:pos x="wd2" y="hd2"/>
              </a:cxn>
            </a:cxnLst>
            <a:rect l="0" t="0" r="r" b="b"/>
            <a:pathLst>
              <a:path w="21600" h="21600" extrusionOk="0">
                <a:moveTo>
                  <a:pt x="464" y="0"/>
                </a:moveTo>
                <a:cubicBezTo>
                  <a:pt x="210" y="0"/>
                  <a:pt x="0" y="430"/>
                  <a:pt x="0" y="970"/>
                </a:cubicBezTo>
                <a:lnTo>
                  <a:pt x="0" y="20633"/>
                </a:lnTo>
                <a:cubicBezTo>
                  <a:pt x="0" y="21162"/>
                  <a:pt x="205" y="21600"/>
                  <a:pt x="464" y="21600"/>
                </a:cubicBezTo>
                <a:lnTo>
                  <a:pt x="19300" y="21600"/>
                </a:lnTo>
                <a:cubicBezTo>
                  <a:pt x="19554" y="21600"/>
                  <a:pt x="19764" y="21173"/>
                  <a:pt x="19764" y="20633"/>
                </a:cubicBezTo>
                <a:lnTo>
                  <a:pt x="19764" y="16358"/>
                </a:lnTo>
                <a:lnTo>
                  <a:pt x="21136" y="16358"/>
                </a:lnTo>
                <a:cubicBezTo>
                  <a:pt x="21390" y="16358"/>
                  <a:pt x="21600" y="15931"/>
                  <a:pt x="21600" y="15391"/>
                </a:cubicBezTo>
                <a:lnTo>
                  <a:pt x="21595" y="6212"/>
                </a:lnTo>
                <a:cubicBezTo>
                  <a:pt x="21595" y="5683"/>
                  <a:pt x="21390" y="5245"/>
                  <a:pt x="21131" y="5245"/>
                </a:cubicBezTo>
                <a:lnTo>
                  <a:pt x="19759" y="5245"/>
                </a:lnTo>
                <a:lnTo>
                  <a:pt x="19759" y="970"/>
                </a:lnTo>
                <a:cubicBezTo>
                  <a:pt x="19759" y="442"/>
                  <a:pt x="19554" y="0"/>
                  <a:pt x="19295" y="0"/>
                </a:cubicBezTo>
                <a:lnTo>
                  <a:pt x="464" y="0"/>
                </a:lnTo>
                <a:close/>
                <a:moveTo>
                  <a:pt x="935" y="1948"/>
                </a:moveTo>
                <a:lnTo>
                  <a:pt x="18829" y="1948"/>
                </a:lnTo>
                <a:lnTo>
                  <a:pt x="18829" y="6223"/>
                </a:lnTo>
                <a:cubicBezTo>
                  <a:pt x="18829" y="6751"/>
                  <a:pt x="19036" y="7189"/>
                  <a:pt x="19295" y="7189"/>
                </a:cubicBezTo>
                <a:lnTo>
                  <a:pt x="20665" y="7189"/>
                </a:lnTo>
                <a:lnTo>
                  <a:pt x="20665" y="14435"/>
                </a:lnTo>
                <a:lnTo>
                  <a:pt x="19295" y="14435"/>
                </a:lnTo>
                <a:cubicBezTo>
                  <a:pt x="19041" y="14435"/>
                  <a:pt x="18829" y="14862"/>
                  <a:pt x="18829" y="15402"/>
                </a:cubicBezTo>
                <a:lnTo>
                  <a:pt x="18829" y="19677"/>
                </a:lnTo>
                <a:lnTo>
                  <a:pt x="935" y="19677"/>
                </a:lnTo>
                <a:lnTo>
                  <a:pt x="935" y="1948"/>
                </a:lnTo>
                <a:close/>
                <a:moveTo>
                  <a:pt x="2344" y="4458"/>
                </a:moveTo>
                <a:cubicBezTo>
                  <a:pt x="2312" y="4458"/>
                  <a:pt x="2290" y="4514"/>
                  <a:pt x="2290" y="4570"/>
                </a:cubicBezTo>
                <a:lnTo>
                  <a:pt x="2290" y="17058"/>
                </a:lnTo>
                <a:cubicBezTo>
                  <a:pt x="2290" y="17125"/>
                  <a:pt x="2312" y="17170"/>
                  <a:pt x="2344" y="17170"/>
                </a:cubicBezTo>
                <a:lnTo>
                  <a:pt x="17437" y="17170"/>
                </a:lnTo>
                <a:cubicBezTo>
                  <a:pt x="17464" y="17170"/>
                  <a:pt x="17491" y="17125"/>
                  <a:pt x="17491" y="17058"/>
                </a:cubicBezTo>
                <a:lnTo>
                  <a:pt x="17491" y="4570"/>
                </a:lnTo>
                <a:cubicBezTo>
                  <a:pt x="17491" y="4514"/>
                  <a:pt x="17464" y="4458"/>
                  <a:pt x="17437" y="4458"/>
                </a:cubicBezTo>
                <a:lnTo>
                  <a:pt x="2344" y="4458"/>
                </a:lnTo>
                <a:close/>
              </a:path>
            </a:pathLst>
          </a:cu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32" name="+3.0 V"/>
          <p:cNvSpPr txBox="1"/>
          <p:nvPr/>
        </p:nvSpPr>
        <p:spPr>
          <a:xfrm>
            <a:off x="6346494" y="2725725"/>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 V</a:t>
            </a:r>
          </a:p>
        </p:txBody>
      </p:sp>
      <p:sp>
        <p:nvSpPr>
          <p:cNvPr id="933" name="Line"/>
          <p:cNvSpPr/>
          <p:nvPr/>
        </p:nvSpPr>
        <p:spPr>
          <a:xfrm>
            <a:off x="11374944" y="3276599"/>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34" name="Line"/>
          <p:cNvSpPr/>
          <p:nvPr/>
        </p:nvSpPr>
        <p:spPr>
          <a:xfrm>
            <a:off x="5131618" y="3294325"/>
            <a:ext cx="1" cy="1590132"/>
          </a:xfrm>
          <a:prstGeom prst="line">
            <a:avLst/>
          </a:prstGeom>
          <a:ln w="1016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955" name="Group"/>
          <p:cNvGrpSpPr/>
          <p:nvPr/>
        </p:nvGrpSpPr>
        <p:grpSpPr>
          <a:xfrm>
            <a:off x="2325564" y="3341015"/>
            <a:ext cx="8888339" cy="3446470"/>
            <a:chOff x="0" y="0"/>
            <a:chExt cx="8888338" cy="3446469"/>
          </a:xfrm>
        </p:grpSpPr>
        <p:sp>
          <p:nvSpPr>
            <p:cNvPr id="935" name="+"/>
            <p:cNvSpPr txBox="1"/>
            <p:nvPr/>
          </p:nvSpPr>
          <p:spPr>
            <a:xfrm>
              <a:off x="46786" y="220365"/>
              <a:ext cx="29718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36" name="+"/>
            <p:cNvSpPr txBox="1"/>
            <p:nvPr/>
          </p:nvSpPr>
          <p:spPr>
            <a:xfrm>
              <a:off x="755258" y="-1"/>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37" name="+"/>
            <p:cNvSpPr txBox="1"/>
            <p:nvPr/>
          </p:nvSpPr>
          <p:spPr>
            <a:xfrm>
              <a:off x="1656958" y="253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38" name="+"/>
            <p:cNvSpPr txBox="1"/>
            <p:nvPr/>
          </p:nvSpPr>
          <p:spPr>
            <a:xfrm>
              <a:off x="33587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39" name="+"/>
            <p:cNvSpPr txBox="1"/>
            <p:nvPr/>
          </p:nvSpPr>
          <p:spPr>
            <a:xfrm>
              <a:off x="4260458" y="634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0" name="+"/>
            <p:cNvSpPr txBox="1"/>
            <p:nvPr/>
          </p:nvSpPr>
          <p:spPr>
            <a:xfrm>
              <a:off x="5301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1" name="+"/>
            <p:cNvSpPr txBox="1"/>
            <p:nvPr/>
          </p:nvSpPr>
          <p:spPr>
            <a:xfrm>
              <a:off x="6203558" y="888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2" name="+"/>
            <p:cNvSpPr txBox="1"/>
            <p:nvPr/>
          </p:nvSpPr>
          <p:spPr>
            <a:xfrm>
              <a:off x="7079858"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3" name="+"/>
            <p:cNvSpPr txBox="1"/>
            <p:nvPr/>
          </p:nvSpPr>
          <p:spPr>
            <a:xfrm>
              <a:off x="8006607" y="1015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4" name="+"/>
            <p:cNvSpPr txBox="1"/>
            <p:nvPr/>
          </p:nvSpPr>
          <p:spPr>
            <a:xfrm>
              <a:off x="8591158" y="673099"/>
              <a:ext cx="297181"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5" name="-"/>
            <p:cNvSpPr txBox="1"/>
            <p:nvPr/>
          </p:nvSpPr>
          <p:spPr>
            <a:xfrm>
              <a:off x="0" y="2604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6" name="-"/>
            <p:cNvSpPr txBox="1"/>
            <p:nvPr/>
          </p:nvSpPr>
          <p:spPr>
            <a:xfrm>
              <a:off x="784672"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7" name="-"/>
            <p:cNvSpPr txBox="1"/>
            <p:nvPr/>
          </p:nvSpPr>
          <p:spPr>
            <a:xfrm>
              <a:off x="1780303"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8" name="-"/>
            <p:cNvSpPr txBox="1"/>
            <p:nvPr/>
          </p:nvSpPr>
          <p:spPr>
            <a:xfrm>
              <a:off x="3420187"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49" name="-"/>
            <p:cNvSpPr txBox="1"/>
            <p:nvPr/>
          </p:nvSpPr>
          <p:spPr>
            <a:xfrm>
              <a:off x="44103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50" name="-"/>
            <p:cNvSpPr txBox="1"/>
            <p:nvPr/>
          </p:nvSpPr>
          <p:spPr>
            <a:xfrm>
              <a:off x="5273945"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51" name="-"/>
            <p:cNvSpPr txBox="1"/>
            <p:nvPr/>
          </p:nvSpPr>
          <p:spPr>
            <a:xfrm>
              <a:off x="6232971"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52" name="-"/>
            <p:cNvSpPr txBox="1"/>
            <p:nvPr/>
          </p:nvSpPr>
          <p:spPr>
            <a:xfrm>
              <a:off x="7040389" y="2985410"/>
              <a:ext cx="238354"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53" name="-"/>
            <p:cNvSpPr txBox="1"/>
            <p:nvPr/>
          </p:nvSpPr>
          <p:spPr>
            <a:xfrm>
              <a:off x="8036020" y="2985410"/>
              <a:ext cx="238355"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sp>
          <p:nvSpPr>
            <p:cNvPr id="954" name="-"/>
            <p:cNvSpPr txBox="1"/>
            <p:nvPr/>
          </p:nvSpPr>
          <p:spPr>
            <a:xfrm>
              <a:off x="8620571" y="2358861"/>
              <a:ext cx="238355"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956" name="V1= 6.0 V…"/>
          <p:cNvSpPr txBox="1"/>
          <p:nvPr/>
        </p:nvSpPr>
        <p:spPr>
          <a:xfrm>
            <a:off x="3552209" y="4352789"/>
            <a:ext cx="1551544"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1</a:t>
            </a:r>
            <a:r>
              <a:t>= 6.0 V</a:t>
            </a:r>
          </a:p>
          <a:p>
            <a:pPr algn="l"/>
            <a:r>
              <a:t>I</a:t>
            </a:r>
            <a:r>
              <a:rPr sz="2500" baseline="-5999"/>
              <a:t>1 </a:t>
            </a:r>
            <a:r>
              <a:t>= 2.0 A</a:t>
            </a:r>
          </a:p>
          <a:p>
            <a:pPr algn="l"/>
            <a:r>
              <a:t>R</a:t>
            </a:r>
            <a:r>
              <a:rPr sz="2500" baseline="-5999"/>
              <a:t>1</a:t>
            </a:r>
            <a:r>
              <a:t>= 3.0 </a:t>
            </a:r>
            <a:r>
              <a:rPr b="0">
                <a:latin typeface="Helvetica"/>
                <a:ea typeface="Helvetica"/>
                <a:cs typeface="Helvetica"/>
                <a:sym typeface="Helvetica"/>
              </a:rPr>
              <a:t>Ω</a:t>
            </a:r>
          </a:p>
        </p:txBody>
      </p:sp>
      <p:sp>
        <p:nvSpPr>
          <p:cNvPr id="957" name="V2= 6.0 V…"/>
          <p:cNvSpPr txBox="1"/>
          <p:nvPr/>
        </p:nvSpPr>
        <p:spPr>
          <a:xfrm>
            <a:off x="6775470" y="4387203"/>
            <a:ext cx="15522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2</a:t>
            </a:r>
            <a:r>
              <a:t>= 6.0 V</a:t>
            </a:r>
          </a:p>
          <a:p>
            <a:pPr algn="l"/>
            <a:r>
              <a:t>I</a:t>
            </a:r>
            <a:r>
              <a:rPr sz="2500" baseline="-5999"/>
              <a:t>2 </a:t>
            </a:r>
            <a:r>
              <a:t>= 6.0 A</a:t>
            </a:r>
          </a:p>
          <a:p>
            <a:pPr algn="l"/>
            <a:r>
              <a:t>R</a:t>
            </a:r>
            <a:r>
              <a:rPr sz="2500" baseline="-5999"/>
              <a:t>2</a:t>
            </a:r>
            <a:r>
              <a:t>= 1.0 </a:t>
            </a:r>
            <a:r>
              <a:rPr b="0">
                <a:latin typeface="Helvetica"/>
                <a:ea typeface="Helvetica"/>
                <a:cs typeface="Helvetica"/>
                <a:sym typeface="Helvetica"/>
              </a:rPr>
              <a:t>Ω</a:t>
            </a:r>
          </a:p>
        </p:txBody>
      </p:sp>
      <p:sp>
        <p:nvSpPr>
          <p:cNvPr id="958" name="V3=6.0 V…"/>
          <p:cNvSpPr txBox="1"/>
          <p:nvPr/>
        </p:nvSpPr>
        <p:spPr>
          <a:xfrm>
            <a:off x="9736151" y="4387203"/>
            <a:ext cx="155154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3</a:t>
            </a:r>
            <a:r>
              <a:t>=6.0 V</a:t>
            </a:r>
          </a:p>
          <a:p>
            <a:pPr algn="l"/>
            <a:r>
              <a:t>I</a:t>
            </a:r>
            <a:r>
              <a:rPr sz="2500" baseline="-5999"/>
              <a:t>3 </a:t>
            </a:r>
            <a:r>
              <a:t>= 3.0 A</a:t>
            </a:r>
          </a:p>
          <a:p>
            <a:pPr algn="l"/>
            <a:r>
              <a:t>R</a:t>
            </a:r>
            <a:r>
              <a:rPr sz="2500" baseline="-5999"/>
              <a:t>3</a:t>
            </a:r>
            <a:r>
              <a:t>= 2.0 </a:t>
            </a:r>
            <a:r>
              <a:rPr b="0">
                <a:latin typeface="Helvetica"/>
                <a:ea typeface="Helvetica"/>
                <a:cs typeface="Helvetica"/>
                <a:sym typeface="Helvetica"/>
              </a:rPr>
              <a:t>Ω</a:t>
            </a:r>
          </a:p>
        </p:txBody>
      </p:sp>
      <p:sp>
        <p:nvSpPr>
          <p:cNvPr id="959" name="VT= 6.0 V…"/>
          <p:cNvSpPr txBox="1"/>
          <p:nvPr/>
        </p:nvSpPr>
        <p:spPr>
          <a:xfrm>
            <a:off x="204827" y="4463820"/>
            <a:ext cx="1675665" cy="123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V</a:t>
            </a:r>
            <a:r>
              <a:rPr sz="2500" baseline="-5999"/>
              <a:t>T</a:t>
            </a:r>
            <a:r>
              <a:t>= 6.0 V</a:t>
            </a:r>
          </a:p>
          <a:p>
            <a:pPr algn="l"/>
            <a:r>
              <a:t>I</a:t>
            </a:r>
            <a:r>
              <a:rPr sz="2500" baseline="-5999"/>
              <a:t>T </a:t>
            </a:r>
            <a:r>
              <a:t>= 11 A</a:t>
            </a:r>
          </a:p>
          <a:p>
            <a:pPr algn="l"/>
            <a:r>
              <a:t>R</a:t>
            </a:r>
            <a:r>
              <a:rPr sz="2500" baseline="-5999"/>
              <a:t>T</a:t>
            </a:r>
            <a:r>
              <a:t>= 6/11 </a:t>
            </a:r>
            <a:r>
              <a:rPr b="0">
                <a:latin typeface="Helvetica"/>
                <a:ea typeface="Helvetica"/>
                <a:cs typeface="Helvetica"/>
                <a:sym typeface="Helvetica"/>
              </a:rPr>
              <a:t>Ω</a:t>
            </a:r>
          </a:p>
        </p:txBody>
      </p:sp>
      <p:grpSp>
        <p:nvGrpSpPr>
          <p:cNvPr id="963" name="Group"/>
          <p:cNvGrpSpPr/>
          <p:nvPr/>
        </p:nvGrpSpPr>
        <p:grpSpPr>
          <a:xfrm>
            <a:off x="-180" y="-44299"/>
            <a:ext cx="12655768" cy="9595821"/>
            <a:chOff x="0" y="0"/>
            <a:chExt cx="12655767" cy="9595819"/>
          </a:xfrm>
        </p:grpSpPr>
        <p:sp>
          <p:nvSpPr>
            <p:cNvPr id="960"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961"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962"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48" name="Kirchoff’s Voltage Sum Law is confirmed"/>
          <p:cNvSpPr txBox="1"/>
          <p:nvPr/>
        </p:nvSpPr>
        <p:spPr>
          <a:xfrm>
            <a:off x="2628786" y="1079299"/>
            <a:ext cx="7914471" cy="1410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CA" dirty="0" smtClean="0"/>
              <a:t>Ohm’s </a:t>
            </a:r>
            <a:r>
              <a:rPr dirty="0" smtClean="0"/>
              <a:t>Law </a:t>
            </a:r>
            <a:r>
              <a:rPr dirty="0"/>
              <a:t>is </a:t>
            </a:r>
            <a:r>
              <a:rPr lang="en-CA" dirty="0" smtClean="0"/>
              <a:t>applied to determine R</a:t>
            </a:r>
            <a:r>
              <a:rPr lang="en-CA" i="0" baseline="-25000" dirty="0" smtClean="0">
                <a:latin typeface="+mj-lt"/>
              </a:rPr>
              <a:t>T</a:t>
            </a:r>
            <a:r>
              <a:rPr lang="en-CA" dirty="0" smtClean="0">
                <a:latin typeface="+mj-lt"/>
              </a:rPr>
              <a:t>=</a:t>
            </a:r>
            <a:r>
              <a:rPr lang="en-CA" dirty="0"/>
              <a:t> </a:t>
            </a:r>
            <a:r>
              <a:rPr lang="en-CA" dirty="0" smtClean="0"/>
              <a:t>V</a:t>
            </a:r>
            <a:r>
              <a:rPr lang="en-CA" sz="2500" baseline="-5999" dirty="0" smtClean="0"/>
              <a:t>T</a:t>
            </a:r>
            <a:r>
              <a:rPr lang="en-CA" sz="2500" dirty="0" smtClean="0"/>
              <a:t>/</a:t>
            </a:r>
            <a:r>
              <a:rPr lang="en-CA" dirty="0" smtClean="0"/>
              <a:t>I</a:t>
            </a:r>
            <a:r>
              <a:rPr lang="en-CA" sz="2500" baseline="-5999" dirty="0" smtClean="0"/>
              <a:t>T</a:t>
            </a:r>
            <a:r>
              <a:rPr lang="en-CA" dirty="0" smtClean="0"/>
              <a:t>.</a:t>
            </a:r>
          </a:p>
          <a:p>
            <a:endParaRPr lang="en-CA" sz="900" dirty="0" smtClean="0"/>
          </a:p>
          <a:p>
            <a:pPr algn="l"/>
            <a:r>
              <a:rPr lang="en-CA" sz="1600" dirty="0" smtClean="0"/>
              <a:t>NB: the 1/</a:t>
            </a:r>
            <a:r>
              <a:rPr lang="en-CA" sz="1600" dirty="0" err="1" smtClean="0"/>
              <a:t>R</a:t>
            </a:r>
            <a:r>
              <a:rPr lang="en-CA" sz="1600" baseline="-25000" dirty="0" err="1" smtClean="0"/>
              <a:t>eq</a:t>
            </a:r>
            <a:r>
              <a:rPr lang="en-CA" sz="1600" baseline="-25000" dirty="0" smtClean="0"/>
              <a:t> </a:t>
            </a:r>
            <a:r>
              <a:rPr lang="en-CA" sz="1600" dirty="0" smtClean="0"/>
              <a:t>equation produces the same result for R</a:t>
            </a:r>
            <a:r>
              <a:rPr lang="en-CA" sz="1600" baseline="-25000" dirty="0" smtClean="0"/>
              <a:t>T</a:t>
            </a:r>
            <a:r>
              <a:rPr lang="en-CA" sz="1600" dirty="0" smtClean="0"/>
              <a:t>. It is helpful to </a:t>
            </a:r>
          </a:p>
          <a:p>
            <a:pPr algn="l"/>
            <a:r>
              <a:rPr lang="en-CA" sz="1600" dirty="0" smtClean="0"/>
              <a:t>demonstrate a complementary mathematical procedure, reinforcing</a:t>
            </a:r>
            <a:r>
              <a:rPr lang="en-CA" sz="1600" dirty="0"/>
              <a:t> </a:t>
            </a:r>
            <a:r>
              <a:rPr lang="en-CA" sz="1600" dirty="0" smtClean="0"/>
              <a:t>alternate approaches to problem-solving. </a:t>
            </a:r>
            <a:endParaRPr sz="16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grpSp>
        <p:nvGrpSpPr>
          <p:cNvPr id="969" name="Group"/>
          <p:cNvGrpSpPr/>
          <p:nvPr/>
        </p:nvGrpSpPr>
        <p:grpSpPr>
          <a:xfrm>
            <a:off x="-180" y="-44299"/>
            <a:ext cx="12655768" cy="9595821"/>
            <a:chOff x="0" y="0"/>
            <a:chExt cx="12655767" cy="9595819"/>
          </a:xfrm>
        </p:grpSpPr>
        <p:sp>
          <p:nvSpPr>
            <p:cNvPr id="966"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967"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968"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970" name="Combination Circuits…"/>
          <p:cNvSpPr txBox="1"/>
          <p:nvPr/>
        </p:nvSpPr>
        <p:spPr>
          <a:xfrm>
            <a:off x="345989" y="1116128"/>
            <a:ext cx="12208476" cy="1980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5000"/>
            </a:pPr>
            <a:r>
              <a:rPr dirty="0"/>
              <a:t>Combination Circuits</a:t>
            </a:r>
          </a:p>
          <a:p>
            <a:pPr algn="l">
              <a:defRPr b="0"/>
            </a:pPr>
            <a:r>
              <a:rPr dirty="0" err="1"/>
              <a:t>Kirchoff’s</a:t>
            </a:r>
            <a:r>
              <a:rPr dirty="0"/>
              <a:t> Laws are applied to determine the total resistance and the current through each </a:t>
            </a:r>
            <a:endParaRPr lang="en-CA" dirty="0" smtClean="0"/>
          </a:p>
          <a:p>
            <a:pPr algn="l">
              <a:defRPr b="0"/>
            </a:pPr>
            <a:r>
              <a:rPr dirty="0" smtClean="0"/>
              <a:t>20 </a:t>
            </a:r>
            <a:r>
              <a:rPr dirty="0"/>
              <a:t>ohm resistor. Voltage across each is found by V=I</a:t>
            </a:r>
            <a:r>
              <a:rPr baseline="31999" dirty="0"/>
              <a:t>.</a:t>
            </a:r>
            <a:r>
              <a:rPr dirty="0"/>
              <a:t>R and the circuit diagram can be illustrated: </a:t>
            </a:r>
          </a:p>
        </p:txBody>
      </p:sp>
      <p:pic>
        <p:nvPicPr>
          <p:cNvPr id="971" name="Image" descr="Image"/>
          <p:cNvPicPr>
            <a:picLocks noChangeAspect="1"/>
          </p:cNvPicPr>
          <p:nvPr/>
        </p:nvPicPr>
        <p:blipFill>
          <a:blip r:embed="rId4">
            <a:extLst/>
          </a:blip>
          <a:stretch>
            <a:fillRect/>
          </a:stretch>
        </p:blipFill>
        <p:spPr>
          <a:xfrm>
            <a:off x="742157" y="3179101"/>
            <a:ext cx="11520486" cy="504091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6.0 V"/>
          <p:cNvSpPr txBox="1"/>
          <p:nvPr/>
        </p:nvSpPr>
        <p:spPr>
          <a:xfrm>
            <a:off x="4772117" y="86086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grpSp>
        <p:nvGrpSpPr>
          <p:cNvPr id="977" name="Group"/>
          <p:cNvGrpSpPr/>
          <p:nvPr/>
        </p:nvGrpSpPr>
        <p:grpSpPr>
          <a:xfrm>
            <a:off x="-180" y="-44299"/>
            <a:ext cx="12655768" cy="9595821"/>
            <a:chOff x="0" y="0"/>
            <a:chExt cx="12655767" cy="9595819"/>
          </a:xfrm>
        </p:grpSpPr>
        <p:sp>
          <p:nvSpPr>
            <p:cNvPr id="974"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975"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976"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978" name="Combination Circuits…"/>
          <p:cNvSpPr txBox="1"/>
          <p:nvPr/>
        </p:nvSpPr>
        <p:spPr>
          <a:xfrm>
            <a:off x="241300" y="1118054"/>
            <a:ext cx="12414290" cy="1980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5000"/>
            </a:pPr>
            <a:r>
              <a:rPr dirty="0"/>
              <a:t>Combination Circuits</a:t>
            </a:r>
          </a:p>
          <a:p>
            <a:pPr algn="l">
              <a:defRPr b="0"/>
            </a:pPr>
            <a:r>
              <a:rPr dirty="0"/>
              <a:t>More complex circuits require mathematical determination of regional potential differences </a:t>
            </a:r>
            <a:endParaRPr lang="en-CA" dirty="0" smtClean="0"/>
          </a:p>
          <a:p>
            <a:pPr algn="l">
              <a:defRPr b="0"/>
            </a:pPr>
            <a:r>
              <a:rPr dirty="0" smtClean="0"/>
              <a:t>before </a:t>
            </a:r>
            <a:r>
              <a:rPr dirty="0"/>
              <a:t>a visual representation can be drawn. Students now have </a:t>
            </a:r>
            <a:r>
              <a:rPr lang="en-CA" dirty="0"/>
              <a:t>a</a:t>
            </a:r>
            <a:r>
              <a:rPr dirty="0" smtClean="0"/>
              <a:t> </a:t>
            </a:r>
            <a:r>
              <a:rPr dirty="0"/>
              <a:t>visual representation </a:t>
            </a:r>
            <a:r>
              <a:rPr dirty="0" err="1" smtClean="0"/>
              <a:t>provid</a:t>
            </a:r>
            <a:r>
              <a:rPr lang="en-CA" dirty="0" err="1" smtClean="0"/>
              <a:t>ing</a:t>
            </a:r>
            <a:r>
              <a:rPr dirty="0" smtClean="0"/>
              <a:t> </a:t>
            </a:r>
            <a:r>
              <a:rPr dirty="0"/>
              <a:t>a causative mechanism for current flow through each resistor and the </a:t>
            </a:r>
            <a:r>
              <a:rPr dirty="0" smtClean="0"/>
              <a:t>circuit</a:t>
            </a:r>
            <a:r>
              <a:rPr dirty="0"/>
              <a:t>.</a:t>
            </a:r>
          </a:p>
        </p:txBody>
      </p:sp>
      <p:pic>
        <p:nvPicPr>
          <p:cNvPr id="979" name="Image" descr="Image"/>
          <p:cNvPicPr>
            <a:picLocks noChangeAspect="1"/>
          </p:cNvPicPr>
          <p:nvPr/>
        </p:nvPicPr>
        <p:blipFill>
          <a:blip r:embed="rId4">
            <a:extLst/>
          </a:blip>
          <a:stretch>
            <a:fillRect/>
          </a:stretch>
        </p:blipFill>
        <p:spPr>
          <a:xfrm>
            <a:off x="742157" y="3181082"/>
            <a:ext cx="11520486" cy="5040910"/>
          </a:xfrm>
          <a:prstGeom prst="rect">
            <a:avLst/>
          </a:prstGeom>
          <a:ln w="12700">
            <a:miter lim="400000"/>
          </a:ln>
        </p:spPr>
      </p:pic>
      <p:sp>
        <p:nvSpPr>
          <p:cNvPr id="980" name="+5.0 V"/>
          <p:cNvSpPr txBox="1"/>
          <p:nvPr/>
        </p:nvSpPr>
        <p:spPr>
          <a:xfrm>
            <a:off x="1507794" y="3935070"/>
            <a:ext cx="9976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+5.0 V</a:t>
            </a:r>
          </a:p>
        </p:txBody>
      </p:sp>
      <p:sp>
        <p:nvSpPr>
          <p:cNvPr id="981" name="-5.0 V"/>
          <p:cNvSpPr txBox="1"/>
          <p:nvPr/>
        </p:nvSpPr>
        <p:spPr>
          <a:xfrm>
            <a:off x="1537208" y="6398107"/>
            <a:ext cx="9387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-5.0 V</a:t>
            </a:r>
          </a:p>
        </p:txBody>
      </p:sp>
      <p:sp>
        <p:nvSpPr>
          <p:cNvPr id="982" name="+1.60 V"/>
          <p:cNvSpPr txBox="1"/>
          <p:nvPr/>
        </p:nvSpPr>
        <p:spPr>
          <a:xfrm>
            <a:off x="6122060" y="3757575"/>
            <a:ext cx="1167080"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+1.60 V</a:t>
            </a:r>
          </a:p>
        </p:txBody>
      </p:sp>
      <p:sp>
        <p:nvSpPr>
          <p:cNvPr id="983" name="+1.60 V"/>
          <p:cNvSpPr txBox="1"/>
          <p:nvPr/>
        </p:nvSpPr>
        <p:spPr>
          <a:xfrm>
            <a:off x="9982860" y="3935070"/>
            <a:ext cx="1167080"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+1.60 V</a:t>
            </a:r>
          </a:p>
        </p:txBody>
      </p:sp>
      <p:sp>
        <p:nvSpPr>
          <p:cNvPr id="984" name="+1.60 V"/>
          <p:cNvSpPr txBox="1"/>
          <p:nvPr/>
        </p:nvSpPr>
        <p:spPr>
          <a:xfrm>
            <a:off x="8052460" y="3935070"/>
            <a:ext cx="1167080"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+1.60 V</a:t>
            </a:r>
          </a:p>
        </p:txBody>
      </p:sp>
      <p:sp>
        <p:nvSpPr>
          <p:cNvPr id="985" name="-1.60 V"/>
          <p:cNvSpPr txBox="1"/>
          <p:nvPr/>
        </p:nvSpPr>
        <p:spPr>
          <a:xfrm>
            <a:off x="6202273" y="7172756"/>
            <a:ext cx="1108254"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-1.60 V</a:t>
            </a:r>
          </a:p>
        </p:txBody>
      </p:sp>
      <p:sp>
        <p:nvSpPr>
          <p:cNvPr id="986" name="-1.60 V"/>
          <p:cNvSpPr txBox="1"/>
          <p:nvPr/>
        </p:nvSpPr>
        <p:spPr>
          <a:xfrm>
            <a:off x="8081873" y="6398107"/>
            <a:ext cx="1108254"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-1.60 V</a:t>
            </a:r>
          </a:p>
        </p:txBody>
      </p:sp>
      <p:sp>
        <p:nvSpPr>
          <p:cNvPr id="987" name="-1.60 V"/>
          <p:cNvSpPr txBox="1"/>
          <p:nvPr/>
        </p:nvSpPr>
        <p:spPr>
          <a:xfrm>
            <a:off x="10012273" y="6398107"/>
            <a:ext cx="1108254"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t>-1.60 V</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
          <p:cNvSpPr txBox="1"/>
          <p:nvPr/>
        </p:nvSpPr>
        <p:spPr>
          <a:xfrm>
            <a:off x="3017024" y="3580976"/>
            <a:ext cx="10076822" cy="293878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7916"/>
              </a:lnSpc>
              <a:spcBef>
                <a:spcPts val="800"/>
              </a:spcBef>
              <a:defRPr sz="1100" b="0">
                <a:uFill>
                  <a:solidFill>
                    <a:srgbClr val="000000"/>
                  </a:solidFill>
                </a:uFill>
                <a:latin typeface="Calibri"/>
                <a:ea typeface="Calibri"/>
                <a:cs typeface="Calibri"/>
                <a:sym typeface="Calibri"/>
              </a:defRPr>
            </a:pPr>
            <a:endParaRPr sz="3100"/>
          </a:p>
          <a:p>
            <a:pPr algn="l" defTabSz="457200">
              <a:lnSpc>
                <a:spcPct val="107916"/>
              </a:lnSpc>
              <a:spcBef>
                <a:spcPts val="800"/>
              </a:spcBef>
              <a:defRPr sz="1100" b="0">
                <a:uFill>
                  <a:solidFill>
                    <a:srgbClr val="000000"/>
                  </a:solidFill>
                </a:uFill>
                <a:latin typeface="Calibri"/>
                <a:ea typeface="Calibri"/>
                <a:cs typeface="Calibri"/>
                <a:sym typeface="Calibri"/>
              </a:defRPr>
            </a:pPr>
            <a:endParaRPr sz="3100"/>
          </a:p>
          <a:p>
            <a:pPr algn="l" defTabSz="457200">
              <a:lnSpc>
                <a:spcPct val="107916"/>
              </a:lnSpc>
              <a:spcBef>
                <a:spcPts val="800"/>
              </a:spcBef>
              <a:defRPr sz="1100" b="0">
                <a:uFill>
                  <a:solidFill>
                    <a:srgbClr val="000000"/>
                  </a:solidFill>
                </a:uFill>
                <a:latin typeface="Calibri"/>
                <a:ea typeface="Calibri"/>
                <a:cs typeface="Calibri"/>
                <a:sym typeface="Calibri"/>
              </a:defRPr>
            </a:pPr>
            <a:endParaRPr sz="3100"/>
          </a:p>
          <a:p>
            <a:pPr algn="l" defTabSz="457200">
              <a:lnSpc>
                <a:spcPct val="107916"/>
              </a:lnSpc>
              <a:spcBef>
                <a:spcPts val="800"/>
              </a:spcBef>
              <a:defRPr sz="1100" b="0">
                <a:uFill>
                  <a:solidFill>
                    <a:srgbClr val="000000"/>
                  </a:solidFill>
                </a:uFill>
                <a:latin typeface="Calibri"/>
                <a:ea typeface="Calibri"/>
                <a:cs typeface="Calibri"/>
                <a:sym typeface="Calibri"/>
              </a:defRPr>
            </a:pPr>
            <a:endParaRPr sz="3100"/>
          </a:p>
        </p:txBody>
      </p:sp>
      <p:sp>
        <p:nvSpPr>
          <p:cNvPr id="153" name="Inquiry to Equity through Growth Mindset…"/>
          <p:cNvSpPr txBox="1"/>
          <p:nvPr/>
        </p:nvSpPr>
        <p:spPr>
          <a:xfrm>
            <a:off x="260675" y="4647109"/>
            <a:ext cx="10821537" cy="1603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7916"/>
              </a:lnSpc>
              <a:spcBef>
                <a:spcPts val="800"/>
              </a:spcBef>
              <a:defRPr sz="3500" u="sng">
                <a:uFill>
                  <a:solidFill>
                    <a:srgbClr val="000000"/>
                  </a:solidFill>
                </a:uFill>
                <a:latin typeface="Calibri"/>
                <a:ea typeface="Calibri"/>
                <a:cs typeface="Calibri"/>
                <a:sym typeface="Calibri"/>
              </a:defRPr>
            </a:pPr>
            <a:r>
              <a:t>Inquiry to Equity through Growth Mindset</a:t>
            </a:r>
          </a:p>
          <a:p>
            <a:pPr algn="l" defTabSz="457200">
              <a:defRPr sz="2300" b="0">
                <a:uFill>
                  <a:solidFill>
                    <a:srgbClr val="000000"/>
                  </a:solidFill>
                </a:uFill>
                <a:latin typeface="Calibri"/>
                <a:ea typeface="Calibri"/>
                <a:cs typeface="Calibri"/>
                <a:sym typeface="Calibri"/>
              </a:defRPr>
            </a:pPr>
            <a:r>
              <a:rPr i="1"/>
              <a:t>The Remarkable Reach of Growth Mindset</a:t>
            </a:r>
            <a:r>
              <a:t>, Carol S. Dweck, </a:t>
            </a:r>
          </a:p>
          <a:p>
            <a:pPr algn="l" defTabSz="457200">
              <a:defRPr sz="2300" b="0">
                <a:uFill>
                  <a:solidFill>
                    <a:srgbClr val="000000"/>
                  </a:solidFill>
                </a:uFill>
                <a:latin typeface="Calibri"/>
                <a:ea typeface="Calibri"/>
                <a:cs typeface="Calibri"/>
                <a:sym typeface="Calibri"/>
              </a:defRPr>
            </a:pPr>
            <a:r>
              <a:t>Scientific American, Special Edition, Winter 2019, 36-41.</a:t>
            </a:r>
          </a:p>
        </p:txBody>
      </p:sp>
      <p:sp>
        <p:nvSpPr>
          <p:cNvPr id="154" name="Benefits of a Growth Mindset Classroom…"/>
          <p:cNvSpPr txBox="1"/>
          <p:nvPr/>
        </p:nvSpPr>
        <p:spPr>
          <a:xfrm>
            <a:off x="305799" y="1854697"/>
            <a:ext cx="9669048" cy="2610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100">
                <a:uFill>
                  <a:solidFill>
                    <a:srgbClr val="000000"/>
                  </a:solidFill>
                </a:uFill>
                <a:latin typeface="Calibri"/>
                <a:ea typeface="Calibri"/>
                <a:cs typeface="Calibri"/>
                <a:sym typeface="Calibri"/>
              </a:defRPr>
            </a:pPr>
            <a:r>
              <a:rPr dirty="0"/>
              <a:t>Benefits of a Growth Mindset Classroom</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improved resilience to socio-emotional disparities</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reduced aggression in school</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reduction in teen depression (-40%)</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improved optimism about their future </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improved self-worth</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engages women, minority and low-socioeconomic </a:t>
            </a:r>
            <a:r>
              <a:rPr dirty="0" smtClean="0"/>
              <a:t>students</a:t>
            </a:r>
            <a:endParaRPr dirty="0"/>
          </a:p>
        </p:txBody>
      </p:sp>
      <p:sp>
        <p:nvSpPr>
          <p:cNvPr id="155" name="Characteristics of a Growth Mindset Classroom…"/>
          <p:cNvSpPr txBox="1"/>
          <p:nvPr/>
        </p:nvSpPr>
        <p:spPr>
          <a:xfrm>
            <a:off x="314198" y="6400207"/>
            <a:ext cx="10336804" cy="2087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100">
                <a:uFill>
                  <a:solidFill>
                    <a:srgbClr val="000000"/>
                  </a:solidFill>
                </a:uFill>
                <a:latin typeface="Calibri"/>
                <a:ea typeface="Calibri"/>
                <a:cs typeface="Calibri"/>
                <a:sym typeface="Calibri"/>
              </a:defRPr>
            </a:pPr>
            <a:r>
              <a:rPr dirty="0"/>
              <a:t>Characteristics of a Growth Mindset Classroom</a:t>
            </a:r>
          </a:p>
          <a:p>
            <a:pPr marL="1194593" lvl="2" indent="-305593" algn="l" defTabSz="457200">
              <a:buSzPct val="145000"/>
              <a:buChar char="•"/>
              <a:defRPr sz="2200" b="0">
                <a:uFill>
                  <a:solidFill>
                    <a:srgbClr val="000000"/>
                  </a:solidFill>
                </a:uFill>
                <a:latin typeface="Calibri"/>
                <a:ea typeface="Calibri"/>
                <a:cs typeface="Calibri"/>
                <a:sym typeface="Calibri"/>
              </a:defRPr>
            </a:pPr>
            <a:r>
              <a:rPr sz="3200" dirty="0">
                <a:solidFill>
                  <a:srgbClr val="FF0000"/>
                </a:solidFill>
              </a:rPr>
              <a:t>emphasizes understanding of </a:t>
            </a:r>
            <a:r>
              <a:rPr sz="3200" dirty="0" smtClean="0">
                <a:solidFill>
                  <a:srgbClr val="FF0000"/>
                </a:solidFill>
              </a:rPr>
              <a:t>concepts</a:t>
            </a:r>
            <a:r>
              <a:rPr lang="en-CA" sz="3200" dirty="0">
                <a:solidFill>
                  <a:srgbClr val="FF0000"/>
                </a:solidFill>
              </a:rPr>
              <a:t> </a:t>
            </a:r>
            <a:r>
              <a:rPr lang="en-CA" sz="3200" dirty="0" smtClean="0">
                <a:solidFill>
                  <a:srgbClr val="FF0000"/>
                </a:solidFill>
              </a:rPr>
              <a:t>(session focus)</a:t>
            </a:r>
            <a:endParaRPr sz="3200" u="sng" dirty="0">
              <a:solidFill>
                <a:srgbClr val="FF0000"/>
              </a:solidFill>
            </a:endParaRP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provide feedback to deepen understanding</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allows revision for students to demonstrate enhanced understanding</a:t>
            </a:r>
          </a:p>
          <a:p>
            <a:pPr marL="1194593" lvl="2" indent="-305593" algn="l" defTabSz="457200">
              <a:buSzPct val="145000"/>
              <a:buChar char="•"/>
              <a:defRPr sz="2200" b="0">
                <a:uFill>
                  <a:solidFill>
                    <a:srgbClr val="000000"/>
                  </a:solidFill>
                </a:uFill>
                <a:latin typeface="Calibri"/>
                <a:ea typeface="Calibri"/>
                <a:cs typeface="Calibri"/>
                <a:sym typeface="Calibri"/>
              </a:defRPr>
            </a:pPr>
            <a:r>
              <a:rPr dirty="0"/>
              <a:t>advocates for hard-work as opposed to ‘talent’</a:t>
            </a:r>
          </a:p>
        </p:txBody>
      </p:sp>
      <p:pic>
        <p:nvPicPr>
          <p:cNvPr id="156" name="Image" descr="Image"/>
          <p:cNvPicPr>
            <a:picLocks noChangeAspect="1"/>
          </p:cNvPicPr>
          <p:nvPr/>
        </p:nvPicPr>
        <p:blipFill>
          <a:blip r:embed="rId2">
            <a:extLst/>
          </a:blip>
          <a:stretch>
            <a:fillRect/>
          </a:stretch>
        </p:blipFill>
        <p:spPr>
          <a:xfrm>
            <a:off x="9041454" y="1402219"/>
            <a:ext cx="3864307" cy="5381138"/>
          </a:xfrm>
          <a:prstGeom prst="rect">
            <a:avLst/>
          </a:prstGeom>
          <a:ln w="12700">
            <a:miter lim="400000"/>
          </a:ln>
        </p:spPr>
      </p:pic>
      <p:grpSp>
        <p:nvGrpSpPr>
          <p:cNvPr id="160" name="Group"/>
          <p:cNvGrpSpPr/>
          <p:nvPr/>
        </p:nvGrpSpPr>
        <p:grpSpPr>
          <a:xfrm>
            <a:off x="-180" y="-44299"/>
            <a:ext cx="12655768" cy="9595821"/>
            <a:chOff x="0" y="0"/>
            <a:chExt cx="12655767" cy="9595819"/>
          </a:xfrm>
        </p:grpSpPr>
        <p:sp>
          <p:nvSpPr>
            <p:cNvPr id="157"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rPr dirty="0"/>
                <a:t>OAPT 2019 Annual Conference: ENTANGLING LEARNING</a:t>
              </a:r>
            </a:p>
          </p:txBody>
        </p:sp>
        <p:pic>
          <p:nvPicPr>
            <p:cNvPr id="158" name="Image" descr="Image"/>
            <p:cNvPicPr>
              <a:picLocks noChangeAspect="1"/>
            </p:cNvPicPr>
            <p:nvPr/>
          </p:nvPicPr>
          <p:blipFill>
            <a:blip r:embed="rId3">
              <a:extLst/>
            </a:blip>
            <a:stretch>
              <a:fillRect/>
            </a:stretch>
          </p:blipFill>
          <p:spPr>
            <a:xfrm>
              <a:off x="11793016" y="8733068"/>
              <a:ext cx="862752" cy="862752"/>
            </a:xfrm>
            <a:prstGeom prst="rect">
              <a:avLst/>
            </a:prstGeom>
            <a:ln w="12700" cap="flat">
              <a:noFill/>
              <a:miter lim="400000"/>
            </a:ln>
            <a:effectLst/>
          </p:spPr>
        </p:pic>
        <p:pic>
          <p:nvPicPr>
            <p:cNvPr id="159" name="Image" descr="Image"/>
            <p:cNvPicPr>
              <a:picLocks noChangeAspect="1"/>
            </p:cNvPicPr>
            <p:nvPr/>
          </p:nvPicPr>
          <p:blipFill>
            <a:blip r:embed="rId4">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grpSp>
        <p:nvGrpSpPr>
          <p:cNvPr id="993" name="Group"/>
          <p:cNvGrpSpPr/>
          <p:nvPr/>
        </p:nvGrpSpPr>
        <p:grpSpPr>
          <a:xfrm>
            <a:off x="-180" y="-44299"/>
            <a:ext cx="12655768" cy="9595821"/>
            <a:chOff x="0" y="0"/>
            <a:chExt cx="12655767" cy="9595819"/>
          </a:xfrm>
        </p:grpSpPr>
        <p:sp>
          <p:nvSpPr>
            <p:cNvPr id="990"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991"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992"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994" name="Inquiry to Equity through Growth Mindset"/>
          <p:cNvSpPr txBox="1"/>
          <p:nvPr/>
        </p:nvSpPr>
        <p:spPr>
          <a:xfrm>
            <a:off x="1981918" y="1172715"/>
            <a:ext cx="10821538" cy="917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07916"/>
              </a:lnSpc>
              <a:spcBef>
                <a:spcPts val="800"/>
              </a:spcBef>
              <a:defRPr sz="3500" u="sng">
                <a:uFill>
                  <a:solidFill>
                    <a:srgbClr val="000000"/>
                  </a:solidFill>
                </a:uFill>
                <a:latin typeface="Calibri"/>
                <a:ea typeface="Calibri"/>
                <a:cs typeface="Calibri"/>
                <a:sym typeface="Calibri"/>
              </a:defRPr>
            </a:lvl1pPr>
          </a:lstStyle>
          <a:p>
            <a:r>
              <a:t>Inquiry to Equity through Growth Mindset</a:t>
            </a:r>
          </a:p>
        </p:txBody>
      </p:sp>
      <p:pic>
        <p:nvPicPr>
          <p:cNvPr id="995" name="Image" descr="Image"/>
          <p:cNvPicPr>
            <a:picLocks noChangeAspect="1"/>
          </p:cNvPicPr>
          <p:nvPr/>
        </p:nvPicPr>
        <p:blipFill>
          <a:blip r:embed="rId4">
            <a:extLst/>
          </a:blip>
          <a:stretch>
            <a:fillRect/>
          </a:stretch>
        </p:blipFill>
        <p:spPr>
          <a:xfrm>
            <a:off x="3928395" y="1912999"/>
            <a:ext cx="4798476" cy="6681989"/>
          </a:xfrm>
          <a:prstGeom prst="rect">
            <a:avLst/>
          </a:prstGeom>
          <a:ln w="12700">
            <a:miter lim="400000"/>
          </a:ln>
        </p:spPr>
      </p:pic>
      <p:sp>
        <p:nvSpPr>
          <p:cNvPr id="996" name="The Remarkable Reach of Growth Mindset…"/>
          <p:cNvSpPr txBox="1"/>
          <p:nvPr/>
        </p:nvSpPr>
        <p:spPr>
          <a:xfrm>
            <a:off x="338011" y="4269842"/>
            <a:ext cx="3165325" cy="196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2300" b="0">
                <a:uFill>
                  <a:solidFill>
                    <a:srgbClr val="000000"/>
                  </a:solidFill>
                </a:uFill>
                <a:latin typeface="Calibri"/>
                <a:ea typeface="Calibri"/>
                <a:cs typeface="Calibri"/>
                <a:sym typeface="Calibri"/>
              </a:defRPr>
            </a:pPr>
            <a:r>
              <a:rPr i="1"/>
              <a:t>The Remarkable Reach of Growth Mindset</a:t>
            </a:r>
            <a:r>
              <a:t> </a:t>
            </a:r>
          </a:p>
          <a:p>
            <a:pPr algn="l" defTabSz="457200">
              <a:defRPr sz="2300" b="0">
                <a:uFill>
                  <a:solidFill>
                    <a:srgbClr val="000000"/>
                  </a:solidFill>
                </a:uFill>
                <a:latin typeface="Calibri"/>
                <a:ea typeface="Calibri"/>
                <a:cs typeface="Calibri"/>
                <a:sym typeface="Calibri"/>
              </a:defRPr>
            </a:pPr>
            <a:endParaRPr/>
          </a:p>
          <a:p>
            <a:pPr algn="l" defTabSz="457200">
              <a:defRPr sz="2300" b="0">
                <a:uFill>
                  <a:solidFill>
                    <a:srgbClr val="000000"/>
                  </a:solidFill>
                </a:uFill>
                <a:latin typeface="Calibri"/>
                <a:ea typeface="Calibri"/>
                <a:cs typeface="Calibri"/>
                <a:sym typeface="Calibri"/>
              </a:defRPr>
            </a:pPr>
            <a:r>
              <a:t>Carol S. Dweck </a:t>
            </a:r>
          </a:p>
          <a:p>
            <a:pPr algn="l" defTabSz="457200">
              <a:defRPr sz="2300" b="0">
                <a:uFill>
                  <a:solidFill>
                    <a:srgbClr val="000000"/>
                  </a:solidFill>
                </a:uFill>
                <a:latin typeface="Calibri"/>
                <a:ea typeface="Calibri"/>
                <a:cs typeface="Calibri"/>
                <a:sym typeface="Calibri"/>
              </a:defRPr>
            </a:pPr>
            <a:r>
              <a:t>Stanford University</a:t>
            </a:r>
          </a:p>
        </p:txBody>
      </p:sp>
      <p:sp>
        <p:nvSpPr>
          <p:cNvPr id="997" name="GO INSPIRE!"/>
          <p:cNvSpPr txBox="1"/>
          <p:nvPr/>
        </p:nvSpPr>
        <p:spPr>
          <a:xfrm rot="20820000">
            <a:off x="9365585" y="3896592"/>
            <a:ext cx="3139200" cy="1632582"/>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b="0" i="1">
                <a:solidFill>
                  <a:srgbClr val="FFFFFF"/>
                </a:solidFill>
              </a:defRPr>
            </a:lvl1pPr>
          </a:lstStyle>
          <a:p>
            <a:pPr>
              <a:defRPr i="0">
                <a:latin typeface="+mn-lt"/>
                <a:ea typeface="+mn-ea"/>
                <a:cs typeface="+mn-cs"/>
                <a:sym typeface="Helvetica Neue Medium"/>
              </a:defRPr>
            </a:pPr>
            <a:r>
              <a:rPr i="1">
                <a:latin typeface="Helvetica Neue"/>
                <a:ea typeface="Helvetica Neue"/>
                <a:cs typeface="Helvetica Neue"/>
                <a:sym typeface="Helvetica Neue"/>
              </a:rPr>
              <a:t>GO INSPIRE!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1500"/>
                                  </p:stCondLst>
                                  <p:iterate>
                                    <p:tmAbs val="0"/>
                                  </p:iterate>
                                  <p:childTnLst>
                                    <p:set>
                                      <p:cBhvr>
                                        <p:cTn id="6" fill="hold"/>
                                        <p:tgtEl>
                                          <p:spTgt spid="997"/>
                                        </p:tgtEl>
                                        <p:attrNameLst>
                                          <p:attrName>style.visibility</p:attrName>
                                        </p:attrNameLst>
                                      </p:cBhvr>
                                      <p:to>
                                        <p:strVal val="visible"/>
                                      </p:to>
                                    </p:set>
                                    <p:animEffect transition="in" filter="fade">
                                      <p:cBhvr>
                                        <p:cTn id="7" dur="1000"/>
                                        <p:tgtEl>
                                          <p:spTgt spid="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Undergraduate electrical engineers…"/>
          <p:cNvSpPr txBox="1">
            <a:spLocks noGrp="1"/>
          </p:cNvSpPr>
          <p:nvPr>
            <p:ph type="ctrTitle"/>
          </p:nvPr>
        </p:nvSpPr>
        <p:spPr>
          <a:xfrm>
            <a:off x="918381" y="1914757"/>
            <a:ext cx="6189403" cy="1295600"/>
          </a:xfrm>
          <a:prstGeom prst="rect">
            <a:avLst/>
          </a:prstGeom>
        </p:spPr>
        <p:txBody>
          <a:bodyPr anchor="t">
            <a:normAutofit fontScale="90000"/>
          </a:bodyPr>
          <a:lstStyle/>
          <a:p>
            <a:pPr algn="l" defTabSz="402336">
              <a:defRPr sz="2640" b="1" u="sng">
                <a:latin typeface="Helvetica"/>
                <a:ea typeface="Helvetica"/>
                <a:cs typeface="Helvetica"/>
                <a:sym typeface="Helvetica"/>
              </a:defRPr>
            </a:pPr>
            <a:r>
              <a:t>Undergraduate electrical engineers </a:t>
            </a:r>
          </a:p>
          <a:p>
            <a:pPr algn="l" defTabSz="402336">
              <a:defRPr sz="2640">
                <a:latin typeface="Helvetica"/>
                <a:ea typeface="Helvetica"/>
                <a:cs typeface="Helvetica"/>
                <a:sym typeface="Helvetica"/>
              </a:defRPr>
            </a:pPr>
            <a:r>
              <a:t>“….showed unclear understandings </a:t>
            </a:r>
          </a:p>
          <a:p>
            <a:pPr algn="l" defTabSz="402336">
              <a:defRPr sz="2640">
                <a:latin typeface="Helvetica"/>
                <a:ea typeface="Helvetica"/>
                <a:cs typeface="Helvetica"/>
                <a:sym typeface="Helvetica"/>
              </a:defRPr>
            </a:pPr>
            <a:r>
              <a:t>of current &amp; voltage…”</a:t>
            </a:r>
          </a:p>
        </p:txBody>
      </p:sp>
      <p:sp>
        <p:nvSpPr>
          <p:cNvPr id="163" name="Tatiana V Goris, Purdue University…"/>
          <p:cNvSpPr txBox="1"/>
          <p:nvPr/>
        </p:nvSpPr>
        <p:spPr>
          <a:xfrm>
            <a:off x="1155738" y="3996188"/>
            <a:ext cx="7504702" cy="93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000">
                <a:latin typeface="Helvetica"/>
                <a:ea typeface="Helvetica"/>
                <a:cs typeface="Helvetica"/>
                <a:sym typeface="Helvetica"/>
              </a:defRPr>
            </a:pPr>
            <a:r>
              <a:t>Tatiana V Goris, Purdue University</a:t>
            </a:r>
          </a:p>
          <a:p>
            <a:pPr algn="l" defTabSz="457200">
              <a:defRPr sz="2500" b="0">
                <a:latin typeface="Helvetica"/>
                <a:ea typeface="Helvetica"/>
                <a:cs typeface="Helvetica"/>
                <a:sym typeface="Helvetica"/>
              </a:defRPr>
            </a:pPr>
            <a:r>
              <a:t>International Journal of Engineering Pedagogy, 2016</a:t>
            </a:r>
          </a:p>
        </p:txBody>
      </p:sp>
      <p:grpSp>
        <p:nvGrpSpPr>
          <p:cNvPr id="167" name="Group"/>
          <p:cNvGrpSpPr/>
          <p:nvPr/>
        </p:nvGrpSpPr>
        <p:grpSpPr>
          <a:xfrm>
            <a:off x="-180" y="-44299"/>
            <a:ext cx="12655768" cy="9595821"/>
            <a:chOff x="0" y="0"/>
            <a:chExt cx="12655767" cy="9595819"/>
          </a:xfrm>
        </p:grpSpPr>
        <p:sp>
          <p:nvSpPr>
            <p:cNvPr id="164"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165"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166"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168" name="Graduate electrical engineers…"/>
          <p:cNvSpPr txBox="1"/>
          <p:nvPr/>
        </p:nvSpPr>
        <p:spPr>
          <a:xfrm>
            <a:off x="605201" y="5947598"/>
            <a:ext cx="8304739"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000" u="sng">
                <a:latin typeface="Helvetica"/>
                <a:ea typeface="Helvetica"/>
                <a:cs typeface="Helvetica"/>
                <a:sym typeface="Helvetica"/>
              </a:defRPr>
            </a:pPr>
            <a:r>
              <a:t>Graduate electrical engineers</a:t>
            </a:r>
          </a:p>
          <a:p>
            <a:pPr algn="l" defTabSz="457200">
              <a:defRPr sz="3000" b="0">
                <a:latin typeface="Helvetica"/>
                <a:ea typeface="Helvetica"/>
                <a:cs typeface="Helvetica"/>
                <a:sym typeface="Helvetica"/>
              </a:defRPr>
            </a:pPr>
            <a:r>
              <a:t>“…agreed that current and voltage are related,</a:t>
            </a:r>
          </a:p>
          <a:p>
            <a:pPr algn="l" defTabSz="457200">
              <a:defRPr sz="3000" b="0">
                <a:latin typeface="Helvetica"/>
                <a:ea typeface="Helvetica"/>
                <a:cs typeface="Helvetica"/>
                <a:sym typeface="Helvetica"/>
              </a:defRPr>
            </a:pPr>
            <a:r>
              <a:t>but frequently were not able to clarify </a:t>
            </a:r>
            <a:r>
              <a:rPr i="1"/>
              <a:t>how</a:t>
            </a:r>
            <a:r>
              <a:t> these </a:t>
            </a:r>
          </a:p>
          <a:p>
            <a:pPr algn="l" defTabSz="457200">
              <a:defRPr sz="3000" b="0">
                <a:latin typeface="Helvetica"/>
                <a:ea typeface="Helvetica"/>
                <a:cs typeface="Helvetica"/>
                <a:sym typeface="Helvetica"/>
              </a:defRPr>
            </a:pPr>
            <a:r>
              <a:t>two phenomenon were related.”</a:t>
            </a:r>
          </a:p>
        </p:txBody>
      </p:sp>
      <p:pic>
        <p:nvPicPr>
          <p:cNvPr id="169" name="Screen Shot 2019-04-04 at 1.11.11 PM.png" descr="Screen Shot 2019-04-04 at 1.11.11 PM.png"/>
          <p:cNvPicPr>
            <a:picLocks noChangeAspect="1"/>
          </p:cNvPicPr>
          <p:nvPr/>
        </p:nvPicPr>
        <p:blipFill>
          <a:blip r:embed="rId4">
            <a:extLst/>
          </a:blip>
          <a:stretch>
            <a:fillRect/>
          </a:stretch>
        </p:blipFill>
        <p:spPr>
          <a:xfrm>
            <a:off x="9117894" y="1702270"/>
            <a:ext cx="3554764" cy="5078233"/>
          </a:xfrm>
          <a:prstGeom prst="rect">
            <a:avLst/>
          </a:prstGeom>
          <a:ln w="25400">
            <a:solidFill>
              <a:srgbClr val="000000"/>
            </a:solidFill>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Electricity is the charge in electrons moving through some sort of vacuum”…"/>
          <p:cNvSpPr txBox="1">
            <a:spLocks noGrp="1"/>
          </p:cNvSpPr>
          <p:nvPr>
            <p:ph type="ctrTitle"/>
          </p:nvPr>
        </p:nvSpPr>
        <p:spPr>
          <a:xfrm>
            <a:off x="879852" y="2497931"/>
            <a:ext cx="12120067" cy="6205538"/>
          </a:xfrm>
          <a:prstGeom prst="rect">
            <a:avLst/>
          </a:prstGeom>
        </p:spPr>
        <p:txBody>
          <a:bodyPr anchor="t"/>
          <a:lstStyle/>
          <a:p>
            <a:pPr marL="457200" indent="-457200" algn="l" defTabSz="425195">
              <a:buFont typeface="Arial" panose="020B0604020202020204" pitchFamily="34" charset="0"/>
              <a:buChar char="•"/>
              <a:defRPr sz="2790">
                <a:latin typeface="Helvetica"/>
                <a:ea typeface="Helvetica"/>
                <a:cs typeface="Helvetica"/>
                <a:sym typeface="Helvetica"/>
              </a:defRPr>
            </a:pPr>
            <a:r>
              <a:rPr dirty="0"/>
              <a:t>“Electricity is the charge in electrons moving through some sort of vacuum”</a:t>
            </a:r>
          </a:p>
          <a:p>
            <a:pPr marL="342900" indent="-342900" algn="l" defTabSz="425195">
              <a:buFont typeface="Arial" panose="020B0604020202020204" pitchFamily="34" charset="0"/>
              <a:buChar char="•"/>
              <a:defRPr sz="1860">
                <a:latin typeface="Helvetica"/>
                <a:ea typeface="Helvetica"/>
                <a:cs typeface="Helvetica"/>
                <a:sym typeface="Helvetica"/>
              </a:defRPr>
            </a:pPr>
            <a:endParaRPr dirty="0"/>
          </a:p>
          <a:p>
            <a:pPr marL="457200" indent="-457200" algn="l" defTabSz="425195">
              <a:buFont typeface="Arial" panose="020B0604020202020204" pitchFamily="34" charset="0"/>
              <a:buChar char="•"/>
              <a:defRPr sz="2790">
                <a:latin typeface="Helvetica"/>
                <a:ea typeface="Helvetica"/>
                <a:cs typeface="Helvetica"/>
                <a:sym typeface="Helvetica"/>
              </a:defRPr>
            </a:pPr>
            <a:r>
              <a:rPr dirty="0"/>
              <a:t>“Charges are getting excited to produce energy…it goes through and produces electricity”.</a:t>
            </a:r>
          </a:p>
          <a:p>
            <a:pPr marL="342900" indent="-342900" algn="l" defTabSz="425195">
              <a:buFont typeface="Arial" panose="020B0604020202020204" pitchFamily="34" charset="0"/>
              <a:buChar char="•"/>
              <a:defRPr sz="1860">
                <a:latin typeface="Helvetica"/>
                <a:ea typeface="Helvetica"/>
                <a:cs typeface="Helvetica"/>
                <a:sym typeface="Helvetica"/>
              </a:defRPr>
            </a:pPr>
            <a:endParaRPr dirty="0"/>
          </a:p>
          <a:p>
            <a:pPr marL="457200" indent="-457200" algn="l" defTabSz="425195">
              <a:buFont typeface="Arial" panose="020B0604020202020204" pitchFamily="34" charset="0"/>
              <a:buChar char="•"/>
              <a:defRPr sz="2976">
                <a:latin typeface="Helvetica"/>
                <a:ea typeface="Helvetica"/>
                <a:cs typeface="Helvetica"/>
                <a:sym typeface="Helvetica"/>
              </a:defRPr>
            </a:pPr>
            <a:r>
              <a:rPr dirty="0"/>
              <a:t> “… Basically, back to chemical processes, and it is trying to even itself out, and so…it is going through a circuit…it wants to even out, and like the voltage wants to go from 12 to 0, and so it wants to flow down through that… and even itself out…”(sighs)</a:t>
            </a:r>
          </a:p>
          <a:p>
            <a:pPr marL="342900" indent="-342900" algn="l" defTabSz="425195">
              <a:buFont typeface="Arial" panose="020B0604020202020204" pitchFamily="34" charset="0"/>
              <a:buChar char="•"/>
              <a:defRPr sz="1860">
                <a:latin typeface="Helvetica"/>
                <a:ea typeface="Helvetica"/>
                <a:cs typeface="Helvetica"/>
                <a:sym typeface="Helvetica"/>
              </a:defRPr>
            </a:pPr>
            <a:endParaRPr dirty="0"/>
          </a:p>
          <a:p>
            <a:pPr marL="457200" indent="-457200" algn="l" defTabSz="425195">
              <a:buFont typeface="Arial" panose="020B0604020202020204" pitchFamily="34" charset="0"/>
              <a:buChar char="•"/>
              <a:defRPr sz="2790">
                <a:latin typeface="Helvetica"/>
                <a:ea typeface="Helvetica"/>
                <a:cs typeface="Helvetica"/>
                <a:sym typeface="Helvetica"/>
              </a:defRPr>
            </a:pPr>
            <a:r>
              <a:rPr dirty="0"/>
              <a:t>“Like the way a transistor works… They… you have to trigger the base in order for the power from the collector flows through the emitter.“</a:t>
            </a:r>
          </a:p>
          <a:p>
            <a:pPr marL="457200" indent="-457200" algn="l" defTabSz="425195">
              <a:buFont typeface="Arial" panose="020B0604020202020204" pitchFamily="34" charset="0"/>
              <a:buChar char="•"/>
              <a:defRPr sz="2790">
                <a:latin typeface="Helvetica"/>
                <a:ea typeface="Helvetica"/>
                <a:cs typeface="Helvetica"/>
                <a:sym typeface="Helvetica"/>
              </a:defRPr>
            </a:pPr>
            <a:endParaRPr dirty="0"/>
          </a:p>
          <a:p>
            <a:pPr marL="457200" indent="-457200" algn="l" defTabSz="425195">
              <a:buFont typeface="Arial" panose="020B0604020202020204" pitchFamily="34" charset="0"/>
              <a:buChar char="•"/>
              <a:defRPr sz="2790">
                <a:latin typeface="Helvetica"/>
                <a:ea typeface="Helvetica"/>
                <a:cs typeface="Helvetica"/>
                <a:sym typeface="Helvetica"/>
              </a:defRPr>
            </a:pPr>
            <a:r>
              <a:rPr dirty="0"/>
              <a:t>‘We haven’t really studied the physical properties of electricity”.</a:t>
            </a:r>
          </a:p>
        </p:txBody>
      </p:sp>
      <p:sp>
        <p:nvSpPr>
          <p:cNvPr id="172" name="Purdue Electrical Engineering Students…what they said!"/>
          <p:cNvSpPr txBox="1"/>
          <p:nvPr/>
        </p:nvSpPr>
        <p:spPr>
          <a:xfrm>
            <a:off x="996894" y="1213859"/>
            <a:ext cx="1049486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3000">
                <a:latin typeface="Helvetica"/>
                <a:ea typeface="Helvetica"/>
                <a:cs typeface="Helvetica"/>
                <a:sym typeface="Helvetica"/>
              </a:defRPr>
            </a:lvl1pPr>
          </a:lstStyle>
          <a:p>
            <a:r>
              <a:rPr dirty="0"/>
              <a:t>Purdue Electrical Engineering Students…what they said</a:t>
            </a:r>
            <a:r>
              <a:rPr dirty="0" smtClean="0"/>
              <a:t>!</a:t>
            </a:r>
            <a:endParaRPr lang="en-CA" dirty="0" smtClean="0"/>
          </a:p>
          <a:p>
            <a:r>
              <a:rPr lang="en-CA" sz="2000" dirty="0" smtClean="0"/>
              <a:t>   [NB: These are their answers. Can you even determine the questions asked??]</a:t>
            </a:r>
            <a:endParaRPr sz="2000" dirty="0"/>
          </a:p>
        </p:txBody>
      </p:sp>
      <p:grpSp>
        <p:nvGrpSpPr>
          <p:cNvPr id="176" name="Group"/>
          <p:cNvGrpSpPr/>
          <p:nvPr/>
        </p:nvGrpSpPr>
        <p:grpSpPr>
          <a:xfrm>
            <a:off x="-180" y="-44299"/>
            <a:ext cx="12655768" cy="9595821"/>
            <a:chOff x="0" y="0"/>
            <a:chExt cx="12655767" cy="9595819"/>
          </a:xfrm>
        </p:grpSpPr>
        <p:sp>
          <p:nvSpPr>
            <p:cNvPr id="173"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174"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175"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Helpful Analogies?"/>
          <p:cNvSpPr txBox="1">
            <a:spLocks noGrp="1"/>
          </p:cNvSpPr>
          <p:nvPr>
            <p:ph type="subTitle" sz="quarter" idx="1"/>
          </p:nvPr>
        </p:nvSpPr>
        <p:spPr>
          <a:xfrm>
            <a:off x="1270000" y="1536700"/>
            <a:ext cx="10464800" cy="1130300"/>
          </a:xfrm>
          <a:prstGeom prst="rect">
            <a:avLst/>
          </a:prstGeom>
        </p:spPr>
        <p:txBody>
          <a:bodyPr/>
          <a:lstStyle/>
          <a:p>
            <a:r>
              <a:t>Helpful Analogies?</a:t>
            </a:r>
          </a:p>
        </p:txBody>
      </p:sp>
      <p:pic>
        <p:nvPicPr>
          <p:cNvPr id="179" name="Image" descr="Image"/>
          <p:cNvPicPr>
            <a:picLocks noChangeAspect="1"/>
          </p:cNvPicPr>
          <p:nvPr/>
        </p:nvPicPr>
        <p:blipFill>
          <a:blip r:embed="rId2">
            <a:extLst/>
          </a:blip>
          <a:stretch>
            <a:fillRect/>
          </a:stretch>
        </p:blipFill>
        <p:spPr>
          <a:xfrm>
            <a:off x="2290839" y="2641705"/>
            <a:ext cx="8423122" cy="5555992"/>
          </a:xfrm>
          <a:prstGeom prst="rect">
            <a:avLst/>
          </a:prstGeom>
          <a:ln w="12700">
            <a:miter lim="400000"/>
          </a:ln>
        </p:spPr>
      </p:pic>
      <p:grpSp>
        <p:nvGrpSpPr>
          <p:cNvPr id="183" name="Group"/>
          <p:cNvGrpSpPr/>
          <p:nvPr/>
        </p:nvGrpSpPr>
        <p:grpSpPr>
          <a:xfrm>
            <a:off x="-180" y="-44299"/>
            <a:ext cx="12655768" cy="9595821"/>
            <a:chOff x="0" y="0"/>
            <a:chExt cx="12655767" cy="9595819"/>
          </a:xfrm>
        </p:grpSpPr>
        <p:sp>
          <p:nvSpPr>
            <p:cNvPr id="180"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181" name="Image" descr="Image"/>
            <p:cNvPicPr>
              <a:picLocks noChangeAspect="1"/>
            </p:cNvPicPr>
            <p:nvPr/>
          </p:nvPicPr>
          <p:blipFill>
            <a:blip r:embed="rId3">
              <a:extLst/>
            </a:blip>
            <a:stretch>
              <a:fillRect/>
            </a:stretch>
          </p:blipFill>
          <p:spPr>
            <a:xfrm>
              <a:off x="11793016" y="8733068"/>
              <a:ext cx="862752" cy="862752"/>
            </a:xfrm>
            <a:prstGeom prst="rect">
              <a:avLst/>
            </a:prstGeom>
            <a:ln w="12700" cap="flat">
              <a:noFill/>
              <a:miter lim="400000"/>
            </a:ln>
            <a:effectLst/>
          </p:spPr>
        </p:pic>
        <p:pic>
          <p:nvPicPr>
            <p:cNvPr id="182" name="Image" descr="Image"/>
            <p:cNvPicPr>
              <a:picLocks noChangeAspect="1"/>
            </p:cNvPicPr>
            <p:nvPr/>
          </p:nvPicPr>
          <p:blipFill>
            <a:blip r:embed="rId4">
              <a:extLst/>
            </a:blip>
            <a:stretch>
              <a:fillRect/>
            </a:stretch>
          </p:blipFill>
          <p:spPr>
            <a:xfrm>
              <a:off x="0" y="0"/>
              <a:ext cx="5758876" cy="1056701"/>
            </a:xfrm>
            <a:prstGeom prst="rect">
              <a:avLst/>
            </a:prstGeom>
            <a:ln w="12700" cap="flat">
              <a:noFill/>
              <a:miter lim="400000"/>
            </a:ln>
            <a:effectLst/>
          </p:spPr>
        </p:pic>
      </p:gr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Helpful Analogies?"/>
          <p:cNvSpPr txBox="1">
            <a:spLocks noGrp="1"/>
          </p:cNvSpPr>
          <p:nvPr>
            <p:ph type="subTitle" sz="quarter" idx="1"/>
          </p:nvPr>
        </p:nvSpPr>
        <p:spPr>
          <a:xfrm>
            <a:off x="1270000" y="1054100"/>
            <a:ext cx="10464800" cy="1130300"/>
          </a:xfrm>
          <a:prstGeom prst="rect">
            <a:avLst/>
          </a:prstGeom>
        </p:spPr>
        <p:txBody>
          <a:bodyPr/>
          <a:lstStyle/>
          <a:p>
            <a:r>
              <a:t>Helpful Analogies?</a:t>
            </a:r>
          </a:p>
        </p:txBody>
      </p:sp>
      <p:grpSp>
        <p:nvGrpSpPr>
          <p:cNvPr id="189" name="Group"/>
          <p:cNvGrpSpPr/>
          <p:nvPr/>
        </p:nvGrpSpPr>
        <p:grpSpPr>
          <a:xfrm>
            <a:off x="-180" y="-44299"/>
            <a:ext cx="12655768" cy="9595821"/>
            <a:chOff x="0" y="0"/>
            <a:chExt cx="12655767" cy="9595819"/>
          </a:xfrm>
        </p:grpSpPr>
        <p:sp>
          <p:nvSpPr>
            <p:cNvPr id="186"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187" name="Image" descr="Image"/>
            <p:cNvPicPr>
              <a:picLocks noChangeAspect="1"/>
            </p:cNvPicPr>
            <p:nvPr/>
          </p:nvPicPr>
          <p:blipFill>
            <a:blip r:embed="rId2">
              <a:extLst/>
            </a:blip>
            <a:stretch>
              <a:fillRect/>
            </a:stretch>
          </p:blipFill>
          <p:spPr>
            <a:xfrm>
              <a:off x="11793016" y="8733068"/>
              <a:ext cx="862752" cy="862752"/>
            </a:xfrm>
            <a:prstGeom prst="rect">
              <a:avLst/>
            </a:prstGeom>
            <a:ln w="12700" cap="flat">
              <a:noFill/>
              <a:miter lim="400000"/>
            </a:ln>
            <a:effectLst/>
          </p:spPr>
        </p:pic>
        <p:pic>
          <p:nvPicPr>
            <p:cNvPr id="188" name="Image" descr="Image"/>
            <p:cNvPicPr>
              <a:picLocks noChangeAspect="1"/>
            </p:cNvPicPr>
            <p:nvPr/>
          </p:nvPicPr>
          <p:blipFill>
            <a:blip r:embed="rId3">
              <a:extLst/>
            </a:blip>
            <a:stretch>
              <a:fillRect/>
            </a:stretch>
          </p:blipFill>
          <p:spPr>
            <a:xfrm>
              <a:off x="0" y="0"/>
              <a:ext cx="5758876" cy="1056701"/>
            </a:xfrm>
            <a:prstGeom prst="rect">
              <a:avLst/>
            </a:prstGeom>
            <a:ln w="12700" cap="flat">
              <a:noFill/>
              <a:miter lim="400000"/>
            </a:ln>
            <a:effectLst/>
          </p:spPr>
        </p:pic>
      </p:grpSp>
      <p:sp>
        <p:nvSpPr>
          <p:cNvPr id="190" name="Can an analogy be helpful if the actual mechanism of the phenomenon is not known?…"/>
          <p:cNvSpPr txBox="1"/>
          <p:nvPr/>
        </p:nvSpPr>
        <p:spPr>
          <a:xfrm>
            <a:off x="423557" y="1761200"/>
            <a:ext cx="11808294" cy="6696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600"/>
            </a:pPr>
            <a:r>
              <a:t>Can an analogy be helpful if the actual mechanism of the phenomenon is not known? </a:t>
            </a:r>
          </a:p>
          <a:p>
            <a:pPr algn="l">
              <a:defRPr sz="1900"/>
            </a:pPr>
            <a:endParaRPr/>
          </a:p>
          <a:p>
            <a:pPr algn="l">
              <a:defRPr sz="2600"/>
            </a:pPr>
            <a:r>
              <a:t>An analogy is intended to map features of an analogue (circuit) onto features of a comparable phenomenon (fluid system). How can students </a:t>
            </a:r>
          </a:p>
          <a:p>
            <a:pPr algn="l">
              <a:defRPr sz="2600"/>
            </a:pPr>
            <a:r>
              <a:t>compare the analogue to the analogy if they lack understanding of the analogue? We need to better establish understanding of current &amp; voltage.</a:t>
            </a:r>
          </a:p>
          <a:p>
            <a:pPr algn="l">
              <a:defRPr sz="1900"/>
            </a:pPr>
            <a:endParaRPr/>
          </a:p>
          <a:p>
            <a:pPr algn="l">
              <a:defRPr sz="2600"/>
            </a:pPr>
            <a:r>
              <a:rPr i="1"/>
              <a:t>Surface charge distribution </a:t>
            </a:r>
            <a:r>
              <a:t>underlies the mechanism of voltage and current. We begin with a simple model, consistent with static electricity inferences, which can be refined as electric field concepts evolve. </a:t>
            </a:r>
          </a:p>
          <a:p>
            <a:pPr algn="l">
              <a:defRPr sz="1900"/>
            </a:pPr>
            <a:endParaRPr/>
          </a:p>
          <a:p>
            <a:pPr algn="l">
              <a:defRPr sz="2600"/>
            </a:pPr>
            <a:r>
              <a:t>Surface charge distribution produces informative circuit diagrams in which charge distribution correctly predicts voltage readings across leads and resistors in series, parallel and combination circuits. This is a visual &amp; conceptual complement to the mathematics of Kirchoff’s Laws.</a:t>
            </a:r>
          </a:p>
          <a:p>
            <a:pPr algn="l">
              <a:defRPr sz="2600"/>
            </a:pPr>
            <a:r>
              <a:t>                                                                                                    Dave Doucette</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pic>
        <p:nvPicPr>
          <p:cNvPr id="193" name="Screen Shot 2019-03-28 at 3.04.01 PM.png" descr="Screen Shot 2019-03-28 at 3.04.01 PM.png"/>
          <p:cNvPicPr>
            <a:picLocks noChangeAspect="1"/>
          </p:cNvPicPr>
          <p:nvPr/>
        </p:nvPicPr>
        <p:blipFill>
          <a:blip r:embed="rId2">
            <a:extLst/>
          </a:blip>
          <a:stretch>
            <a:fillRect/>
          </a:stretch>
        </p:blipFill>
        <p:spPr>
          <a:xfrm>
            <a:off x="347703" y="2516973"/>
            <a:ext cx="9663560" cy="5953766"/>
          </a:xfrm>
          <a:prstGeom prst="rect">
            <a:avLst/>
          </a:prstGeom>
          <a:ln w="12700">
            <a:miter lim="400000"/>
          </a:ln>
        </p:spPr>
      </p:pic>
      <p:sp>
        <p:nvSpPr>
          <p:cNvPr id="194" name="Early Pioneers of Surface Charge Distribution Modeling…"/>
          <p:cNvSpPr txBox="1"/>
          <p:nvPr/>
        </p:nvSpPr>
        <p:spPr>
          <a:xfrm>
            <a:off x="549426" y="1241401"/>
            <a:ext cx="11206521"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2500" u="sng">
                <a:latin typeface="Helvetica"/>
                <a:ea typeface="Helvetica"/>
                <a:cs typeface="Helvetica"/>
                <a:sym typeface="Helvetica"/>
              </a:defRPr>
            </a:pPr>
            <a:r>
              <a:t>Early Pioneers of Surface Charge Distribution Modeling</a:t>
            </a:r>
          </a:p>
          <a:p>
            <a:pPr algn="l" defTabSz="457200">
              <a:defRPr sz="2500">
                <a:latin typeface="Helvetica"/>
                <a:ea typeface="Helvetica"/>
                <a:cs typeface="Helvetica"/>
                <a:sym typeface="Helvetica"/>
              </a:defRPr>
            </a:pPr>
            <a:endParaRPr/>
          </a:p>
          <a:p>
            <a:pPr algn="l" defTabSz="457200">
              <a:defRPr sz="2500">
                <a:latin typeface="Helvetica"/>
                <a:ea typeface="Helvetica"/>
                <a:cs typeface="Helvetica"/>
                <a:sym typeface="Helvetica"/>
              </a:defRPr>
            </a:pPr>
            <a:r>
              <a:t>Restructuring the introductory electricity and magnetism course</a:t>
            </a:r>
          </a:p>
          <a:p>
            <a:pPr algn="l" defTabSz="457200">
              <a:defRPr sz="2000" b="0">
                <a:latin typeface="Helvetica"/>
                <a:ea typeface="Helvetica"/>
                <a:cs typeface="Helvetica"/>
                <a:sym typeface="Helvetica"/>
              </a:defRPr>
            </a:pPr>
            <a:r>
              <a:t>Ruth Chabay and Bruce Sherwood; Department of Physics, North Carolina State University, 2005</a:t>
            </a:r>
          </a:p>
        </p:txBody>
      </p:sp>
      <p:grpSp>
        <p:nvGrpSpPr>
          <p:cNvPr id="198" name="Group"/>
          <p:cNvGrpSpPr/>
          <p:nvPr/>
        </p:nvGrpSpPr>
        <p:grpSpPr>
          <a:xfrm>
            <a:off x="-180" y="-44299"/>
            <a:ext cx="12655768" cy="9595821"/>
            <a:chOff x="0" y="0"/>
            <a:chExt cx="12655767" cy="9595819"/>
          </a:xfrm>
        </p:grpSpPr>
        <p:sp>
          <p:nvSpPr>
            <p:cNvPr id="195"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196" name="Image" descr="Image"/>
            <p:cNvPicPr>
              <a:picLocks noChangeAspect="1"/>
            </p:cNvPicPr>
            <p:nvPr/>
          </p:nvPicPr>
          <p:blipFill>
            <a:blip r:embed="rId3">
              <a:extLst/>
            </a:blip>
            <a:stretch>
              <a:fillRect/>
            </a:stretch>
          </p:blipFill>
          <p:spPr>
            <a:xfrm>
              <a:off x="11793016" y="8733068"/>
              <a:ext cx="862752" cy="862752"/>
            </a:xfrm>
            <a:prstGeom prst="rect">
              <a:avLst/>
            </a:prstGeom>
            <a:ln w="12700" cap="flat">
              <a:noFill/>
              <a:miter lim="400000"/>
            </a:ln>
            <a:effectLst/>
          </p:spPr>
        </p:pic>
        <p:pic>
          <p:nvPicPr>
            <p:cNvPr id="197" name="Image" descr="Image"/>
            <p:cNvPicPr>
              <a:picLocks noChangeAspect="1"/>
            </p:cNvPicPr>
            <p:nvPr/>
          </p:nvPicPr>
          <p:blipFill>
            <a:blip r:embed="rId4">
              <a:extLst/>
            </a:blip>
            <a:stretch>
              <a:fillRect/>
            </a:stretch>
          </p:blipFill>
          <p:spPr>
            <a:xfrm>
              <a:off x="0" y="0"/>
              <a:ext cx="5758876" cy="1056701"/>
            </a:xfrm>
            <a:prstGeom prst="rect">
              <a:avLst/>
            </a:prstGeom>
            <a:ln w="12700" cap="flat">
              <a:noFill/>
              <a:miter lim="400000"/>
            </a:ln>
            <a:effectLst/>
          </p:spPr>
        </p:pic>
      </p:grpSp>
      <p:pic>
        <p:nvPicPr>
          <p:cNvPr id="199" name="Image" descr="Image"/>
          <p:cNvPicPr>
            <a:picLocks noChangeAspect="1"/>
          </p:cNvPicPr>
          <p:nvPr/>
        </p:nvPicPr>
        <p:blipFill>
          <a:blip r:embed="rId5">
            <a:extLst/>
          </a:blip>
          <a:stretch>
            <a:fillRect/>
          </a:stretch>
        </p:blipFill>
        <p:spPr>
          <a:xfrm>
            <a:off x="9851213" y="2915046"/>
            <a:ext cx="3026181" cy="404842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6.0 V"/>
          <p:cNvSpPr txBox="1"/>
          <p:nvPr/>
        </p:nvSpPr>
        <p:spPr>
          <a:xfrm>
            <a:off x="4772117" y="8126070"/>
            <a:ext cx="81473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6.0 V</a:t>
            </a:r>
          </a:p>
        </p:txBody>
      </p:sp>
      <p:pic>
        <p:nvPicPr>
          <p:cNvPr id="202" name="Screen Shot 2019-03-30 at 4.34.02 AM.png" descr="Screen Shot 2019-03-30 at 4.34.02 AM.png"/>
          <p:cNvPicPr>
            <a:picLocks noChangeAspect="1"/>
          </p:cNvPicPr>
          <p:nvPr/>
        </p:nvPicPr>
        <p:blipFill>
          <a:blip r:embed="rId2">
            <a:extLst/>
          </a:blip>
          <a:stretch>
            <a:fillRect/>
          </a:stretch>
        </p:blipFill>
        <p:spPr>
          <a:xfrm>
            <a:off x="486194" y="2868179"/>
            <a:ext cx="8293074" cy="5690140"/>
          </a:xfrm>
          <a:prstGeom prst="rect">
            <a:avLst/>
          </a:prstGeom>
          <a:ln w="12700">
            <a:miter lim="400000"/>
          </a:ln>
        </p:spPr>
      </p:pic>
      <p:sp>
        <p:nvSpPr>
          <p:cNvPr id="203" name="The Model Extends to a Correct Explanation of Energy Transfer…"/>
          <p:cNvSpPr txBox="1"/>
          <p:nvPr/>
        </p:nvSpPr>
        <p:spPr>
          <a:xfrm>
            <a:off x="341617" y="1020558"/>
            <a:ext cx="9345779" cy="1644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u="sng"/>
            </a:pPr>
            <a:r>
              <a:t>The Model Extends to a Correct Explanation of Energy Transfer</a:t>
            </a:r>
          </a:p>
          <a:p>
            <a:pPr algn="l">
              <a:defRPr sz="1500"/>
            </a:pPr>
            <a:endParaRPr/>
          </a:p>
          <a:p>
            <a:pPr algn="l"/>
            <a:r>
              <a:t>Energy transfer in electrical circuits: A qualitative account</a:t>
            </a:r>
          </a:p>
          <a:p>
            <a:pPr algn="l">
              <a:defRPr sz="1900" b="0"/>
            </a:pPr>
            <a:r>
              <a:t>Igal Galili, Elisabetta Golhbarg; The Hebrew University of Jerusalem, </a:t>
            </a:r>
          </a:p>
          <a:p>
            <a:pPr algn="l">
              <a:defRPr sz="1900" b="0"/>
            </a:pPr>
            <a:r>
              <a:t>American Journal of Physics, Feb 2005.</a:t>
            </a:r>
          </a:p>
        </p:txBody>
      </p:sp>
      <p:grpSp>
        <p:nvGrpSpPr>
          <p:cNvPr id="207" name="Group"/>
          <p:cNvGrpSpPr/>
          <p:nvPr/>
        </p:nvGrpSpPr>
        <p:grpSpPr>
          <a:xfrm>
            <a:off x="-180" y="-44299"/>
            <a:ext cx="12655768" cy="9595821"/>
            <a:chOff x="0" y="0"/>
            <a:chExt cx="12655767" cy="9595819"/>
          </a:xfrm>
        </p:grpSpPr>
        <p:sp>
          <p:nvSpPr>
            <p:cNvPr id="204" name="OAPT 2019 Annual Conference: ENTANGLING LEARNING"/>
            <p:cNvSpPr txBox="1"/>
            <p:nvPr/>
          </p:nvSpPr>
          <p:spPr>
            <a:xfrm>
              <a:off x="4205872" y="8952412"/>
              <a:ext cx="7525493" cy="424065"/>
            </a:xfrm>
            <a:prstGeom prst="rect">
              <a:avLst/>
            </a:prstGeom>
            <a:noFill/>
            <a:ln w="12700" cap="flat">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2100"/>
              </a:lvl1pPr>
            </a:lstStyle>
            <a:p>
              <a:r>
                <a:t>OAPT 2019 Annual Conference: ENTANGLING LEARNING</a:t>
              </a:r>
            </a:p>
          </p:txBody>
        </p:sp>
        <p:pic>
          <p:nvPicPr>
            <p:cNvPr id="205" name="Image" descr="Image"/>
            <p:cNvPicPr>
              <a:picLocks noChangeAspect="1"/>
            </p:cNvPicPr>
            <p:nvPr/>
          </p:nvPicPr>
          <p:blipFill>
            <a:blip r:embed="rId3">
              <a:extLst/>
            </a:blip>
            <a:stretch>
              <a:fillRect/>
            </a:stretch>
          </p:blipFill>
          <p:spPr>
            <a:xfrm>
              <a:off x="11793016" y="8733068"/>
              <a:ext cx="862752" cy="862752"/>
            </a:xfrm>
            <a:prstGeom prst="rect">
              <a:avLst/>
            </a:prstGeom>
            <a:ln w="12700" cap="flat">
              <a:noFill/>
              <a:miter lim="400000"/>
            </a:ln>
            <a:effectLst/>
          </p:spPr>
        </p:pic>
        <p:pic>
          <p:nvPicPr>
            <p:cNvPr id="206" name="Image" descr="Image"/>
            <p:cNvPicPr>
              <a:picLocks noChangeAspect="1"/>
            </p:cNvPicPr>
            <p:nvPr/>
          </p:nvPicPr>
          <p:blipFill>
            <a:blip r:embed="rId4">
              <a:extLst/>
            </a:blip>
            <a:stretch>
              <a:fillRect/>
            </a:stretch>
          </p:blipFill>
          <p:spPr>
            <a:xfrm>
              <a:off x="0" y="0"/>
              <a:ext cx="5758876" cy="1056701"/>
            </a:xfrm>
            <a:prstGeom prst="rect">
              <a:avLst/>
            </a:prstGeom>
            <a:ln w="12700" cap="flat">
              <a:noFill/>
              <a:miter lim="400000"/>
            </a:ln>
            <a:effectLst/>
          </p:spPr>
        </p:pic>
      </p:grpSp>
      <p:pic>
        <p:nvPicPr>
          <p:cNvPr id="208" name="Screen Shot 2019-04-04 at 1.38.29 PM.png" descr="Screen Shot 2019-04-04 at 1.38.29 PM.png"/>
          <p:cNvPicPr>
            <a:picLocks noChangeAspect="1"/>
          </p:cNvPicPr>
          <p:nvPr/>
        </p:nvPicPr>
        <p:blipFill>
          <a:blip r:embed="rId5">
            <a:extLst/>
          </a:blip>
          <a:stretch>
            <a:fillRect/>
          </a:stretch>
        </p:blipFill>
        <p:spPr>
          <a:xfrm>
            <a:off x="8922504" y="2092048"/>
            <a:ext cx="3860890" cy="5187540"/>
          </a:xfrm>
          <a:prstGeom prst="rect">
            <a:avLst/>
          </a:prstGeom>
          <a:ln w="25400">
            <a:solidFill>
              <a:srgbClr val="000000"/>
            </a:solidFill>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TotalTime>
  <Words>2342</Words>
  <Application>Microsoft Office PowerPoint</Application>
  <PresentationFormat>Custom</PresentationFormat>
  <Paragraphs>702</Paragraphs>
  <Slides>30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Garamond</vt:lpstr>
      <vt:lpstr>Helvetica</vt: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Undergraduate electrical engineers  “….showed unclear understandings  of current &amp; voltage…”</vt:lpstr>
      <vt:lpstr>“Electricity is the charge in electrons moving through some sort of vacuum”  “Charges are getting excited to produce energy…it goes through and produces electricity”.   “… Basically, back to chemical processes, and it is trying to even itself out, and so…it is going through a circuit…it wants to even out, and like the voltage wants to go from 12 to 0, and so it wants to flow down through that… and even itself out…”(sighs)  “Like the way a transistor works… They… you have to trigger the base in order for the power from the collector flows through the emitter.“  ‘We haven’t really studied the physical properties of electricity”.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DOUCETTE</dc:creator>
  <cp:lastModifiedBy>DAVID DOUCETTE</cp:lastModifiedBy>
  <cp:revision>8</cp:revision>
  <dcterms:modified xsi:type="dcterms:W3CDTF">2019-06-12T11:30:59Z</dcterms:modified>
</cp:coreProperties>
</file>