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412" r:id="rId3"/>
    <p:sldId id="413" r:id="rId4"/>
    <p:sldId id="411" r:id="rId5"/>
    <p:sldId id="420" r:id="rId6"/>
    <p:sldId id="414" r:id="rId7"/>
    <p:sldId id="427" r:id="rId8"/>
    <p:sldId id="417" r:id="rId9"/>
    <p:sldId id="428" r:id="rId10"/>
    <p:sldId id="415" r:id="rId11"/>
    <p:sldId id="429" r:id="rId12"/>
    <p:sldId id="432" r:id="rId13"/>
    <p:sldId id="431" r:id="rId14"/>
    <p:sldId id="421" r:id="rId15"/>
    <p:sldId id="416" r:id="rId16"/>
    <p:sldId id="422" r:id="rId17"/>
    <p:sldId id="423" r:id="rId18"/>
    <p:sldId id="424" r:id="rId19"/>
    <p:sldId id="425" r:id="rId20"/>
    <p:sldId id="426" r:id="rId21"/>
    <p:sldId id="418" r:id="rId22"/>
    <p:sldId id="433" r:id="rId23"/>
    <p:sldId id="419" r:id="rId24"/>
    <p:sldId id="43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5087"/>
    <a:srgbClr val="6D001A"/>
    <a:srgbClr val="3A6F8F"/>
    <a:srgbClr val="E0249A"/>
    <a:srgbClr val="808080"/>
    <a:srgbClr val="007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9"/>
    <p:restoredTop sz="94643"/>
  </p:normalViewPr>
  <p:slideViewPr>
    <p:cSldViewPr snapToGrid="0" snapToObjects="1">
      <p:cViewPr varScale="1">
        <p:scale>
          <a:sx n="109" d="100"/>
          <a:sy n="109" d="100"/>
        </p:scale>
        <p:origin x="9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791C9-986C-5745-86A9-9DE6CBC06A29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BAD22-F08E-FD4B-847A-8CB30D431D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0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aseline="0" dirty="0" smtClean="0"/>
              <a:t>Use to explicitly note that these two experiments, while both influential, are difficult to conceptually link; could conclude that light behaves like a wave sometimes, particle others. Here, we’ll go through a setting where wave and particle behaviours show up in the SAME setting, i.e. polarization </a:t>
            </a:r>
            <a:r>
              <a:rPr lang="en-CA" baseline="0" smtClean="0"/>
              <a:t>and qubits.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935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big issue with teaching quantum algorithms: they are somewhat-necessarily put</a:t>
            </a:r>
            <a:r>
              <a:rPr lang="en-CA" baseline="0" dirty="0" smtClean="0"/>
              <a:t> in a CS/math language.</a:t>
            </a:r>
          </a:p>
          <a:p>
            <a:endParaRPr lang="en-CA" baseline="0" dirty="0" smtClean="0"/>
          </a:p>
          <a:p>
            <a:r>
              <a:rPr lang="en-CA" baseline="0" dirty="0" smtClean="0"/>
              <a:t>Initially, quantum computers were expected to only help with simulations of q physics. David Deutsch and Richard </a:t>
            </a:r>
            <a:r>
              <a:rPr lang="en-CA" baseline="0" dirty="0" err="1" smtClean="0"/>
              <a:t>Josza</a:t>
            </a:r>
            <a:r>
              <a:rPr lang="en-CA" baseline="0" dirty="0" smtClean="0"/>
              <a:t> found a problem that was clearly stated as a CS/functional analysis problem that </a:t>
            </a:r>
            <a:r>
              <a:rPr lang="en-CA" baseline="0" dirty="0" err="1" smtClean="0"/>
              <a:t>Qcomputers</a:t>
            </a:r>
            <a:r>
              <a:rPr lang="en-CA" baseline="0" dirty="0" smtClean="0"/>
              <a:t> would be able to solve more quickly. It’s useless, but as an </a:t>
            </a:r>
            <a:r>
              <a:rPr lang="en-CA" baseline="0" dirty="0" err="1" smtClean="0"/>
              <a:t>idealogical</a:t>
            </a:r>
            <a:r>
              <a:rPr lang="en-CA" baseline="0" dirty="0" smtClean="0"/>
              <a:t> spark, it led to potentially useful algorithms such as Grover‘s and Shor’s.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BAD22-F08E-FD4B-847A-8CB30D431D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74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6343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1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5575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420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23364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5340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53405"/>
          </a:xfrm>
        </p:spPr>
        <p:txBody>
          <a:bodyPr vert="eaVert"/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1837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2400"/>
              </a:lnSpc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0" indent="0">
              <a:buFontTx/>
              <a:buNone/>
              <a:defRPr/>
            </a:lvl2pPr>
            <a:lvl3pPr marL="541338" indent="-157163">
              <a:buFont typeface="Arial"/>
              <a:buChar char="•"/>
              <a:defRPr/>
            </a:lvl3pPr>
            <a:lvl4pPr marL="892175" indent="-228600">
              <a:buFont typeface="Lucida Grande"/>
              <a:buChar char="-"/>
              <a:defRPr/>
            </a:lvl4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4" y="627002"/>
            <a:ext cx="914431" cy="7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5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top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11"/>
            <a:ext cx="9144000" cy="2121408"/>
          </a:xfrm>
          <a:prstGeom prst="rect">
            <a:avLst/>
          </a:prstGeom>
        </p:spPr>
      </p:pic>
      <p:pic>
        <p:nvPicPr>
          <p:cNvPr id="8" name="Picture 7" descr="Chevron_white_outlin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4" y="627002"/>
            <a:ext cx="914431" cy="77726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0776" y="728744"/>
            <a:ext cx="6746808" cy="1530343"/>
          </a:xfrm>
        </p:spPr>
        <p:txBody>
          <a:bodyPr anchor="t" anchorCtr="0">
            <a:norm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0048" y="2633888"/>
            <a:ext cx="3997536" cy="3029494"/>
          </a:xfrm>
        </p:spPr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342900" indent="-342900">
              <a:buFont typeface="Wingdings" charset="2"/>
              <a:buAutoNum type="arabicPlain"/>
              <a:defRPr/>
            </a:lvl2pPr>
            <a:lvl3pPr marL="541338" indent="-157163">
              <a:buFont typeface="Arial"/>
              <a:buChar char="•"/>
              <a:defRPr/>
            </a:lvl3pPr>
            <a:lvl4pPr marL="892175" indent="-228600">
              <a:buFont typeface="Lucida Grande"/>
              <a:buChar char="-"/>
              <a:defRPr/>
            </a:lvl4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548491" y="2492116"/>
            <a:ext cx="2698843" cy="273783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789545" y="2330604"/>
            <a:ext cx="2207945" cy="3030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747905" y="2664010"/>
            <a:ext cx="2332867" cy="23955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3A6F8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1800" b="0" i="0" cap="none" dirty="0"/>
              <a:t>Click to edit Master title style</a:t>
            </a:r>
            <a:endParaRPr lang="en-US" sz="1800" b="0" i="0" cap="none" dirty="0"/>
          </a:p>
        </p:txBody>
      </p:sp>
    </p:spTree>
    <p:extLst>
      <p:ext uri="{BB962C8B-B14F-4D97-AF65-F5344CB8AC3E}">
        <p14:creationId xmlns:p14="http://schemas.microsoft.com/office/powerpoint/2010/main" val="264331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re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581" y="619432"/>
            <a:ext cx="7885219" cy="671486"/>
          </a:xfrm>
        </p:spPr>
        <p:txBody>
          <a:bodyPr>
            <a:noAutofit/>
          </a:bodyPr>
          <a:lstStyle>
            <a:lvl1pPr>
              <a:lnSpc>
                <a:spcPts val="2000"/>
              </a:lnSpc>
              <a:defRPr sz="2000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581" y="2030071"/>
            <a:ext cx="7997643" cy="3529203"/>
          </a:xfrm>
        </p:spPr>
        <p:txBody>
          <a:bodyPr/>
          <a:lstStyle>
            <a:lvl2pPr marL="0" indent="0">
              <a:buFontTx/>
              <a:buNone/>
              <a:defRPr/>
            </a:lvl2pPr>
            <a:lvl3pPr marL="541338" indent="-157163">
              <a:buFont typeface="Arial"/>
              <a:buChar char="•"/>
              <a:defRPr/>
            </a:lvl3pPr>
            <a:lvl4pPr marL="892175" indent="-228600">
              <a:buFont typeface="Lucida Grande"/>
              <a:buChar char="-"/>
              <a:defRPr/>
            </a:lvl4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4" name="Picture 3" descr="Chevr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35" y="2108158"/>
            <a:ext cx="189789" cy="1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8414"/>
            <a:ext cx="4038600" cy="3750861"/>
          </a:xfr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defRPr sz="1800"/>
            </a:lvl1pPr>
            <a:lvl2pPr>
              <a:spcBef>
                <a:spcPts val="600"/>
              </a:spcBef>
              <a:spcAft>
                <a:spcPts val="0"/>
              </a:spcAft>
              <a:defRPr sz="1400"/>
            </a:lvl2pPr>
            <a:lvl3pPr>
              <a:spcBef>
                <a:spcPts val="600"/>
              </a:spcBef>
              <a:spcAft>
                <a:spcPts val="0"/>
              </a:spcAft>
              <a:defRPr sz="13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8414"/>
            <a:ext cx="4038600" cy="3750861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74" y="627002"/>
            <a:ext cx="914431" cy="7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1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5727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57274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10" name="Picture 9" descr="Chevr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71" y="1914657"/>
            <a:ext cx="189789" cy="161322"/>
          </a:xfrm>
          <a:prstGeom prst="rect">
            <a:avLst/>
          </a:prstGeom>
        </p:spPr>
      </p:pic>
      <p:pic>
        <p:nvPicPr>
          <p:cNvPr id="11" name="Picture 10" descr="Chevr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388" y="1914657"/>
            <a:ext cx="189789" cy="1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0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4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38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327867"/>
          </a:xfrm>
        </p:spPr>
        <p:txBody>
          <a:bodyPr/>
          <a:lstStyle>
            <a:lvl1pPr>
              <a:defRPr sz="2000"/>
            </a:lvl1pPr>
            <a:lvl2pPr>
              <a:defRPr sz="1400"/>
            </a:lvl2pPr>
            <a:lvl3pPr>
              <a:defRPr sz="13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16581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pic>
        <p:nvPicPr>
          <p:cNvPr id="8" name="Picture 7" descr="Chevr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6" y="915237"/>
            <a:ext cx="189789" cy="16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9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0542" y="812029"/>
            <a:ext cx="6896257" cy="385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0542" y="1600201"/>
            <a:ext cx="6896258" cy="395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3734"/>
            <a:ext cx="9144000" cy="1085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5" y="5979093"/>
            <a:ext cx="3504855" cy="64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9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rgbClr val="3A6F8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1780"/>
        </a:lnSpc>
        <a:spcBef>
          <a:spcPts val="600"/>
        </a:spcBef>
        <a:buFont typeface="Arial"/>
        <a:buNone/>
        <a:defRPr sz="1800" kern="1200">
          <a:solidFill>
            <a:srgbClr val="3A6F8F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lnSpc>
          <a:spcPts val="1780"/>
        </a:lnSpc>
        <a:spcBef>
          <a:spcPts val="6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57163" algn="l" defTabSz="457200" rtl="0" eaLnBrk="1" latinLnBrk="0" hangingPunct="1">
        <a:lnSpc>
          <a:spcPts val="1780"/>
        </a:lnSpc>
        <a:spcBef>
          <a:spcPts val="600"/>
        </a:spcBef>
        <a:buFont typeface="Arial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85838" indent="-228600" algn="l" defTabSz="457200" rtl="0" eaLnBrk="1" latinLnBrk="0" hangingPunct="1">
        <a:lnSpc>
          <a:spcPts val="1780"/>
        </a:lnSpc>
        <a:spcBef>
          <a:spcPts val="400"/>
        </a:spcBef>
        <a:buFont typeface="Lucida Grande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tags" Target="../tags/tag9.xml"/><Relationship Id="rId7" Type="http://schemas.openxmlformats.org/officeDocument/2006/relationships/image" Target="../media/image40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3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8.jpe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5100" y="1267890"/>
            <a:ext cx="5283362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spc="360" dirty="0" smtClean="0">
                <a:solidFill>
                  <a:srgbClr val="3A6F8F"/>
                </a:solidFill>
                <a:latin typeface="Arial"/>
                <a:cs typeface="Arial"/>
              </a:rPr>
              <a:t>Wave-Particle Duality and Simple Quantum Algorithms</a:t>
            </a:r>
            <a:endParaRPr lang="en-US" spc="360" dirty="0">
              <a:solidFill>
                <a:srgbClr val="3A6F8F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495" y="5979093"/>
            <a:ext cx="3504855" cy="643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0643"/>
            <a:ext cx="4663739" cy="893202"/>
          </a:xfrm>
          <a:prstGeom prst="rect">
            <a:avLst/>
          </a:prstGeom>
          <a:effectLst>
            <a:outerShdw blurRad="206375" dist="330200" dir="2700000" algn="tl" rotWithShape="0">
              <a:srgbClr val="000000">
                <a:alpha val="8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3123" y="6474777"/>
            <a:ext cx="41408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100" dirty="0" smtClean="0">
                <a:latin typeface="Gotham Book" charset="0"/>
                <a:ea typeface="Gotham Book" charset="0"/>
                <a:cs typeface="Gotham Book" charset="0"/>
              </a:rPr>
              <a:t>Dr. John Donohue, Scientific Outreach Manager</a:t>
            </a:r>
          </a:p>
          <a:p>
            <a:pPr algn="r"/>
            <a:r>
              <a:rPr lang="en-CA" sz="1100" dirty="0" smtClean="0">
                <a:latin typeface="Gotham Book" charset="0"/>
                <a:ea typeface="Gotham Book" charset="0"/>
                <a:cs typeface="Gotham Book" charset="0"/>
              </a:rPr>
              <a:t>Adaptation of materials by M. Laforest &amp; E. </a:t>
            </a:r>
            <a:r>
              <a:rPr lang="en-CA" sz="1100" dirty="0" err="1" smtClean="0">
                <a:latin typeface="Gotham Book" charset="0"/>
                <a:ea typeface="Gotham Book" charset="0"/>
                <a:cs typeface="Gotham Book" charset="0"/>
              </a:rPr>
              <a:t>Eleftheriadou</a:t>
            </a:r>
            <a:endParaRPr lang="en-CA" sz="1100" dirty="0" smtClean="0">
              <a:latin typeface="Gotham Book" charset="0"/>
              <a:ea typeface="Gotham Book" charset="0"/>
              <a:cs typeface="Gotham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1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Mach-</a:t>
            </a:r>
            <a:r>
              <a:rPr lang="en-CA" dirty="0" err="1" smtClean="0"/>
              <a:t>Zehnder</a:t>
            </a:r>
            <a:r>
              <a:rPr lang="en-CA" dirty="0" smtClean="0"/>
              <a:t> Interferometer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89" y="1488452"/>
            <a:ext cx="6340438" cy="346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Mach-</a:t>
            </a:r>
            <a:r>
              <a:rPr lang="en-CA" dirty="0" err="1" smtClean="0"/>
              <a:t>Zehnder</a:t>
            </a:r>
            <a:r>
              <a:rPr lang="en-CA" dirty="0" smtClean="0"/>
              <a:t> Interferometer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512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MachZehnd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12" name="Picture 11" descr="MZ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" y="190019"/>
            <a:ext cx="8875059" cy="6858000"/>
          </a:xfrm>
          <a:prstGeom prst="rect">
            <a:avLst/>
          </a:prstGeom>
        </p:spPr>
      </p:pic>
      <p:pic>
        <p:nvPicPr>
          <p:cNvPr id="13" name="Picture 12" descr="MZ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0" y="170017"/>
            <a:ext cx="887505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72099" y="2447675"/>
            <a:ext cx="163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Gotham Book" pitchFamily="50" charset="0"/>
                <a:cs typeface="Gotham Book" pitchFamily="50" charset="0"/>
              </a:rPr>
              <a:t>Constructive</a:t>
            </a:r>
            <a:endParaRPr lang="en-CA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8882" y="3460232"/>
            <a:ext cx="149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Gotham Book" pitchFamily="50" charset="0"/>
                <a:cs typeface="Gotham Book" pitchFamily="50" charset="0"/>
              </a:rPr>
              <a:t>Destructive</a:t>
            </a:r>
            <a:endParaRPr lang="en-CA" dirty="0">
              <a:latin typeface="Gotham Book" pitchFamily="50" charset="0"/>
              <a:cs typeface="Gotham Book" pitchFamily="50" charset="0"/>
            </a:endParaRPr>
          </a:p>
        </p:txBody>
      </p:sp>
      <p:cxnSp>
        <p:nvCxnSpPr>
          <p:cNvPr id="16" name="Straight Arrow Connector 15"/>
          <p:cNvCxnSpPr>
            <a:stCxn id="14" idx="1"/>
          </p:cNvCxnSpPr>
          <p:nvPr/>
        </p:nvCxnSpPr>
        <p:spPr>
          <a:xfrm flipH="1" flipV="1">
            <a:off x="7229475" y="2552700"/>
            <a:ext cx="142624" cy="796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229475" y="3619019"/>
            <a:ext cx="209407" cy="1147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26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512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Z3_pi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8" y="410041"/>
            <a:ext cx="8875059" cy="6858000"/>
          </a:xfrm>
          <a:prstGeom prst="rect">
            <a:avLst/>
          </a:prstGeom>
        </p:spPr>
      </p:pic>
      <p:pic>
        <p:nvPicPr>
          <p:cNvPr id="6" name="Picture 5" descr="MachZehnd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75059" cy="6858000"/>
          </a:xfrm>
          <a:prstGeom prst="rect">
            <a:avLst/>
          </a:prstGeom>
        </p:spPr>
      </p:pic>
      <p:pic>
        <p:nvPicPr>
          <p:cNvPr id="7" name="Picture 6" descr="MZ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" y="170017"/>
            <a:ext cx="8875059" cy="6858000"/>
          </a:xfrm>
          <a:prstGeom prst="rect">
            <a:avLst/>
          </a:prstGeom>
        </p:spPr>
      </p:pic>
      <p:pic>
        <p:nvPicPr>
          <p:cNvPr id="8" name="Picture 7" descr="MZ3_pi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1" y="404040"/>
            <a:ext cx="887505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72099" y="2447675"/>
            <a:ext cx="163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Gotham Book" pitchFamily="50" charset="0"/>
                <a:cs typeface="Gotham Book" pitchFamily="50" charset="0"/>
              </a:rPr>
              <a:t>Constructive</a:t>
            </a:r>
            <a:endParaRPr lang="en-CA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8882" y="3460232"/>
            <a:ext cx="149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Gotham Book" pitchFamily="50" charset="0"/>
                <a:cs typeface="Gotham Book" pitchFamily="50" charset="0"/>
              </a:rPr>
              <a:t>Destructive</a:t>
            </a:r>
            <a:endParaRPr lang="en-CA" dirty="0">
              <a:latin typeface="Gotham Book" pitchFamily="50" charset="0"/>
              <a:cs typeface="Gotham Book" pitchFamily="50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048502" y="2725615"/>
            <a:ext cx="390380" cy="8934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048502" y="2817008"/>
            <a:ext cx="485773" cy="751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8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9808" y="5653454"/>
            <a:ext cx="9478108" cy="13188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139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099" y="2447675"/>
            <a:ext cx="163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Gotham Book" pitchFamily="50" charset="0"/>
                <a:cs typeface="Gotham Book" pitchFamily="50" charset="0"/>
              </a:rPr>
              <a:t>Constructive</a:t>
            </a:r>
            <a:endParaRPr lang="en-CA" dirty="0">
              <a:latin typeface="Gotham Book" pitchFamily="50" charset="0"/>
              <a:cs typeface="Gotham Book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38882" y="3460232"/>
            <a:ext cx="149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latin typeface="Gotham Book" pitchFamily="50" charset="0"/>
                <a:cs typeface="Gotham Book" pitchFamily="50" charset="0"/>
              </a:rPr>
              <a:t>Destructive</a:t>
            </a:r>
            <a:endParaRPr lang="en-CA" dirty="0">
              <a:latin typeface="Gotham Book" pitchFamily="50" charset="0"/>
              <a:cs typeface="Gotham Book" pitchFamily="50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48502" y="2725615"/>
            <a:ext cx="390380" cy="8934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7048502" y="2817008"/>
            <a:ext cx="485773" cy="7516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91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Photons in an MZI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357585" y="4788273"/>
            <a:ext cx="6622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Wave-Particle Unity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8" y="1720099"/>
            <a:ext cx="5662710" cy="3433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30" y="3330911"/>
            <a:ext cx="2348547" cy="1546604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468436" y="658494"/>
            <a:ext cx="2379977" cy="2643881"/>
            <a:chOff x="6468436" y="658494"/>
            <a:chExt cx="2379977" cy="26438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3423" y="658494"/>
              <a:ext cx="2134990" cy="117349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22346" y="1917002"/>
              <a:ext cx="2087546" cy="115964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287528" y="3040765"/>
              <a:ext cx="11560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050" dirty="0" smtClean="0"/>
                <a:t>Path Difference</a:t>
              </a:r>
              <a:endParaRPr lang="en-CA" sz="105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5647057" y="1733564"/>
              <a:ext cx="189667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1050" dirty="0" smtClean="0"/>
                <a:t>Individual Photon Detections</a:t>
              </a:r>
              <a:endParaRPr lang="en-CA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265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Quantum Algorithms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132517" y="1816866"/>
            <a:ext cx="7187618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Algorithms run on quantum machines can have incredible speedups over classical computers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2517" y="3398312"/>
            <a:ext cx="7187618" cy="961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But there’s no “recipe” for what problems a</a:t>
            </a:r>
            <a:b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quantum computer can help with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054" y="4533263"/>
            <a:ext cx="5450544" cy="8929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8569" y="6611779"/>
            <a:ext cx="4854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 smtClean="0"/>
              <a:t>* P. Kaye, R. Laflamme, M. Mosca. </a:t>
            </a:r>
            <a:r>
              <a:rPr lang="en-CA" sz="1000" i="1" dirty="0" smtClean="0"/>
              <a:t>An Introduction to Quantum Computing </a:t>
            </a:r>
            <a:r>
              <a:rPr lang="en-CA" sz="1000" dirty="0" smtClean="0"/>
              <a:t>(2007).</a:t>
            </a:r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49063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ichard joz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960" y="2043600"/>
            <a:ext cx="1585476" cy="199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Deutsch-</a:t>
            </a:r>
            <a:r>
              <a:rPr lang="en-CA" dirty="0" err="1" smtClean="0"/>
              <a:t>Josza</a:t>
            </a:r>
            <a:r>
              <a:rPr lang="en-CA" dirty="0" smtClean="0"/>
              <a:t> Algorithm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88456" y="1505994"/>
            <a:ext cx="7187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Give a binary function </a:t>
            </a:r>
            <a:r>
              <a:rPr lang="en-US" sz="2000" i="1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f(x)</a:t>
            </a: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,</a:t>
            </a:r>
          </a:p>
          <a:p>
            <a:pPr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-&gt; two possible inputs (0 or 1)</a:t>
            </a:r>
            <a:b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	-&gt; two possible outputs (0 or 1)</a:t>
            </a:r>
          </a:p>
          <a:p>
            <a:pPr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Determine whether </a:t>
            </a:r>
            <a:r>
              <a:rPr lang="en-US" sz="2000" i="1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f(x)</a:t>
            </a: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 is </a:t>
            </a:r>
            <a:r>
              <a:rPr lang="en-US" sz="2000" b="1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constant!</a:t>
            </a:r>
          </a:p>
          <a:p>
            <a:pPr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  <a:sym typeface="Gill Sans" charset="0"/>
            </a:endParaRPr>
          </a:p>
          <a:p>
            <a:pPr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Four possible functions: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37758"/>
              </p:ext>
            </p:extLst>
          </p:nvPr>
        </p:nvGraphicFramePr>
        <p:xfrm>
          <a:off x="717174" y="4443914"/>
          <a:ext cx="792853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US" i="1" dirty="0" smtClean="0"/>
                        <a:t>(x)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i="1" baseline="-25000" dirty="0" smtClean="0"/>
                        <a:t>2</a:t>
                      </a:r>
                      <a:r>
                        <a:rPr lang="en-US" i="1" dirty="0" smtClean="0"/>
                        <a:t>(x)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i="1" baseline="-25000" dirty="0" smtClean="0"/>
                        <a:t>3</a:t>
                      </a:r>
                      <a:r>
                        <a:rPr lang="en-US" i="1" dirty="0" smtClean="0"/>
                        <a:t>(x)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i="1" baseline="-25000" dirty="0" smtClean="0"/>
                        <a:t>4</a:t>
                      </a:r>
                      <a:r>
                        <a:rPr lang="en-US" i="1" dirty="0" smtClean="0"/>
                        <a:t>(x)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992"/>
          <a:stretch/>
        </p:blipFill>
        <p:spPr>
          <a:xfrm>
            <a:off x="6030128" y="1272821"/>
            <a:ext cx="1443334" cy="199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Deutsch-</a:t>
            </a:r>
            <a:r>
              <a:rPr lang="en-CA" dirty="0" err="1" smtClean="0"/>
              <a:t>Josza</a:t>
            </a:r>
            <a:r>
              <a:rPr lang="en-CA" dirty="0" smtClean="0"/>
              <a:t> Algorithm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159833"/>
              </p:ext>
            </p:extLst>
          </p:nvPr>
        </p:nvGraphicFramePr>
        <p:xfrm>
          <a:off x="758263" y="1639167"/>
          <a:ext cx="792853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US" i="1" dirty="0" smtClean="0"/>
                        <a:t>(x)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i="1" baseline="-25000" dirty="0" smtClean="0"/>
                        <a:t>2</a:t>
                      </a:r>
                      <a:r>
                        <a:rPr lang="en-US" i="1" dirty="0" smtClean="0"/>
                        <a:t>(x)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i="1" baseline="-25000" dirty="0" smtClean="0"/>
                        <a:t>3</a:t>
                      </a:r>
                      <a:r>
                        <a:rPr lang="en-US" i="1" dirty="0" smtClean="0"/>
                        <a:t>(x)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i="1" baseline="-25000" dirty="0" smtClean="0"/>
                        <a:t>4</a:t>
                      </a:r>
                      <a:r>
                        <a:rPr lang="en-US" i="1" dirty="0" smtClean="0"/>
                        <a:t>(x)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23359" y="3193631"/>
            <a:ext cx="83983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How many tests do I need to run to know if f(x) is constant?</a:t>
            </a:r>
          </a:p>
          <a:p>
            <a:pPr algn="ctr"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  <a:sym typeface="Gill Sans" charset="0"/>
            </a:endParaRPr>
          </a:p>
          <a:p>
            <a:pPr algn="ctr"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Classically: How many values of f(x) do I need to know?</a:t>
            </a:r>
          </a:p>
        </p:txBody>
      </p:sp>
    </p:spTree>
    <p:extLst>
      <p:ext uri="{BB962C8B-B14F-4D97-AF65-F5344CB8AC3E}">
        <p14:creationId xmlns:p14="http://schemas.microsoft.com/office/powerpoint/2010/main" val="15828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Deutsch-</a:t>
            </a:r>
            <a:r>
              <a:rPr lang="en-CA" dirty="0" err="1" smtClean="0"/>
              <a:t>Josza</a:t>
            </a:r>
            <a:r>
              <a:rPr lang="en-CA" dirty="0" smtClean="0"/>
              <a:t> Algorithm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4" y="1466849"/>
            <a:ext cx="7205597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Deutsch-</a:t>
            </a:r>
            <a:r>
              <a:rPr lang="en-CA" dirty="0" err="1" smtClean="0"/>
              <a:t>Josza</a:t>
            </a:r>
            <a:r>
              <a:rPr lang="en-CA" dirty="0" smtClean="0"/>
              <a:t> Algorithm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24703"/>
              </p:ext>
            </p:extLst>
          </p:nvPr>
        </p:nvGraphicFramePr>
        <p:xfrm>
          <a:off x="758263" y="1639167"/>
          <a:ext cx="792853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2077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i="1" baseline="-25000" dirty="0" smtClean="0"/>
                        <a:t>1</a:t>
                      </a:r>
                      <a:r>
                        <a:rPr lang="en-US" i="1" dirty="0" smtClean="0"/>
                        <a:t>(x)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i="1" baseline="-25000" dirty="0" smtClean="0"/>
                        <a:t>2</a:t>
                      </a:r>
                      <a:r>
                        <a:rPr lang="en-US" i="1" dirty="0" smtClean="0"/>
                        <a:t>(x)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i="1" baseline="-25000" dirty="0" smtClean="0"/>
                        <a:t>3</a:t>
                      </a:r>
                      <a:r>
                        <a:rPr lang="en-US" i="1" dirty="0" smtClean="0"/>
                        <a:t>(x)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x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f</a:t>
                      </a:r>
                      <a:r>
                        <a:rPr lang="en-US" i="1" baseline="-25000" dirty="0" smtClean="0"/>
                        <a:t>4</a:t>
                      </a:r>
                      <a:r>
                        <a:rPr lang="en-US" i="1" dirty="0" smtClean="0"/>
                        <a:t>(x)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 rot="10800000">
            <a:off x="1289130" y="3090494"/>
            <a:ext cx="465667" cy="14716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1316421" y="3615237"/>
            <a:ext cx="38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f</a:t>
            </a:r>
            <a:r>
              <a:rPr lang="en-US" i="1" baseline="-25000" dirty="0" smtClean="0">
                <a:solidFill>
                  <a:schemeClr val="bg1"/>
                </a:solidFill>
              </a:rPr>
              <a:t>1</a:t>
            </a:r>
            <a:endParaRPr lang="en-US" i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16200000">
            <a:off x="5036412" y="3579368"/>
            <a:ext cx="1471638" cy="465667"/>
            <a:chOff x="2863300" y="3593479"/>
            <a:chExt cx="1471638" cy="465667"/>
          </a:xfrm>
        </p:grpSpPr>
        <p:sp>
          <p:nvSpPr>
            <p:cNvPr id="8" name="Rectangle 7"/>
            <p:cNvSpPr/>
            <p:nvPr/>
          </p:nvSpPr>
          <p:spPr>
            <a:xfrm rot="16200000">
              <a:off x="3366285" y="3090494"/>
              <a:ext cx="465667" cy="14716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11318" y="3720531"/>
              <a:ext cx="183445" cy="1834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65711" y="3615237"/>
              <a:ext cx="383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</a:rPr>
                <a:t>3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16200000">
            <a:off x="7205132" y="3579367"/>
            <a:ext cx="1471638" cy="465667"/>
            <a:chOff x="7176910" y="3593478"/>
            <a:chExt cx="1471638" cy="465667"/>
          </a:xfrm>
        </p:grpSpPr>
        <p:sp>
          <p:nvSpPr>
            <p:cNvPr id="12" name="Rectangle 11"/>
            <p:cNvSpPr/>
            <p:nvPr/>
          </p:nvSpPr>
          <p:spPr>
            <a:xfrm rot="16200000">
              <a:off x="7679895" y="3090493"/>
              <a:ext cx="465667" cy="14716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19277" y="3720479"/>
              <a:ext cx="183445" cy="1834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76010" y="3720479"/>
              <a:ext cx="183445" cy="1834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27085" y="3615237"/>
              <a:ext cx="3838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solidFill>
                    <a:schemeClr val="bg1"/>
                  </a:solidFill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</a:rPr>
                <a:t>4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 rot="16200000">
            <a:off x="2866122" y="3593479"/>
            <a:ext cx="1471638" cy="465667"/>
            <a:chOff x="5067454" y="3593479"/>
            <a:chExt cx="1471638" cy="465667"/>
          </a:xfrm>
        </p:grpSpPr>
        <p:sp>
          <p:nvSpPr>
            <p:cNvPr id="17" name="Rectangle 16"/>
            <p:cNvSpPr/>
            <p:nvPr/>
          </p:nvSpPr>
          <p:spPr>
            <a:xfrm rot="16200000">
              <a:off x="5570439" y="3090494"/>
              <a:ext cx="465667" cy="147163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200412" y="3720549"/>
              <a:ext cx="183445" cy="18344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74244" y="3615237"/>
              <a:ext cx="3838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i="1" dirty="0" smtClean="0">
                  <a:solidFill>
                    <a:schemeClr val="bg1"/>
                  </a:solidFill>
                </a:rPr>
                <a:t>f</a:t>
              </a:r>
              <a:r>
                <a:rPr lang="en-US" i="1" baseline="-25000" dirty="0" smtClean="0">
                  <a:solidFill>
                    <a:schemeClr val="bg1"/>
                  </a:solidFill>
                </a:rPr>
                <a:t>2</a:t>
              </a:r>
              <a:endParaRPr lang="en-US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91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542" y="820122"/>
            <a:ext cx="6896257" cy="385194"/>
          </a:xfrm>
        </p:spPr>
        <p:txBody>
          <a:bodyPr anchor="t" anchorCtr="0">
            <a:noAutofit/>
          </a:bodyPr>
          <a:lstStyle/>
          <a:p>
            <a:r>
              <a:rPr lang="en-CA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Waves and Particles</a:t>
            </a:r>
            <a:endParaRPr lang="en-CA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http://cdn3.vox-cdn.com/assets/4260609/Double_slit_simulated_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49160" y="2263404"/>
            <a:ext cx="2993951" cy="2626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67" y="2400300"/>
            <a:ext cx="3762384" cy="2352480"/>
          </a:xfrm>
          <a:prstGeom prst="rect">
            <a:avLst/>
          </a:prstGeom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38689" y="1634657"/>
            <a:ext cx="2719756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CA" sz="2400" dirty="0">
                <a:solidFill>
                  <a:srgbClr val="C0504D">
                    <a:lumMod val="75000"/>
                  </a:srgbClr>
                </a:solidFill>
                <a:latin typeface="Arial"/>
                <a:ea typeface="DejaVu Sans" charset="0"/>
                <a:cs typeface="Arial"/>
              </a:rPr>
              <a:t>Wave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67981" y="1619927"/>
            <a:ext cx="2719756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CA" sz="2400" dirty="0">
                <a:solidFill>
                  <a:srgbClr val="C0504D">
                    <a:lumMod val="75000"/>
                  </a:srgbClr>
                </a:solidFill>
                <a:latin typeface="Arial"/>
                <a:ea typeface="DejaVu Sans" charset="0"/>
                <a:cs typeface="Arial"/>
              </a:rPr>
              <a:t>Particle</a:t>
            </a:r>
          </a:p>
        </p:txBody>
      </p:sp>
    </p:spTree>
    <p:extLst>
      <p:ext uri="{BB962C8B-B14F-4D97-AF65-F5344CB8AC3E}">
        <p14:creationId xmlns:p14="http://schemas.microsoft.com/office/powerpoint/2010/main" val="172450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Wave-Particle Duality Revisited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1132517" y="1816866"/>
            <a:ext cx="7187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Why does the Deutsch-</a:t>
            </a:r>
            <a:r>
              <a:rPr lang="en-US" sz="2000" dirty="0" err="1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Josza</a:t>
            </a: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 algorithm work?</a:t>
            </a:r>
          </a:p>
          <a:p>
            <a:pPr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  <a:sym typeface="Gill Sans" charset="0"/>
            </a:endParaRPr>
          </a:p>
          <a:p>
            <a:pPr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  <a:sym typeface="Gill Sans" charset="0"/>
            </a:endParaRPr>
          </a:p>
          <a:p>
            <a:pPr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We send in one particle,</a:t>
            </a:r>
            <a:b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	but because of its wave nature,</a:t>
            </a:r>
            <a:b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		we effectively </a:t>
            </a: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probe </a:t>
            </a: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multiple </a:t>
            </a: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paths*.</a:t>
            </a:r>
            <a:endParaRPr lang="en-US" sz="2000" dirty="0" smtClean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  <a:sym typeface="Gill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6715" y="5425298"/>
            <a:ext cx="7187618" cy="33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*Requires both superposition state as input AND measurement in the superposition basis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59" y="2434496"/>
            <a:ext cx="2980294" cy="162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Final Thought: Actually Splitting Photons</a:t>
            </a:r>
            <a:endParaRPr lang="en-CA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993705" y="1607708"/>
            <a:ext cx="5833058" cy="4033394"/>
            <a:chOff x="2125147" y="1232806"/>
            <a:chExt cx="4518526" cy="3124987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125147" y="1232806"/>
              <a:ext cx="4258720" cy="2928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4597017" y="4161064"/>
              <a:ext cx="2046656" cy="19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050" dirty="0"/>
                <a:t>A. Aspect et al. PRL 47, 460–463 (1981) </a:t>
              </a:r>
              <a:endParaRPr lang="en-US" sz="1050" dirty="0"/>
            </a:p>
          </p:txBody>
        </p:sp>
      </p:grpSp>
      <p:grpSp>
        <p:nvGrpSpPr>
          <p:cNvPr id="7" name="Gruppieren 8"/>
          <p:cNvGrpSpPr/>
          <p:nvPr/>
        </p:nvGrpSpPr>
        <p:grpSpPr>
          <a:xfrm>
            <a:off x="3721897" y="3839956"/>
            <a:ext cx="360040" cy="360040"/>
            <a:chOff x="5494288" y="1636440"/>
            <a:chExt cx="648072" cy="648072"/>
          </a:xfrm>
        </p:grpSpPr>
        <p:sp>
          <p:nvSpPr>
            <p:cNvPr id="8" name="Ellipse 9"/>
            <p:cNvSpPr/>
            <p:nvPr/>
          </p:nvSpPr>
          <p:spPr bwMode="auto">
            <a:xfrm>
              <a:off x="5494288" y="1636440"/>
              <a:ext cx="648072" cy="648072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cxnSp>
          <p:nvCxnSpPr>
            <p:cNvPr id="9" name="Gerade Verbindung 10"/>
            <p:cNvCxnSpPr/>
            <p:nvPr/>
          </p:nvCxnSpPr>
          <p:spPr bwMode="auto">
            <a:xfrm>
              <a:off x="5674308" y="1960476"/>
              <a:ext cx="288032" cy="0"/>
            </a:xfrm>
            <a:prstGeom prst="line">
              <a:avLst/>
            </a:prstGeom>
            <a:blipFill dpi="0" rotWithShape="0">
              <a:blip r:embed="rId3" cstate="screen"/>
              <a:srcRect/>
              <a:tile tx="0" ty="0" sx="100000" sy="100000" flip="none" algn="tl"/>
            </a:blipFill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10" name="Picture 7 1 1 1 1" descr="photon.pd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902976">
            <a:off x="-1820589" y="1980347"/>
            <a:ext cx="1804950" cy="99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11" name="Gruppieren 18"/>
          <p:cNvGrpSpPr/>
          <p:nvPr/>
        </p:nvGrpSpPr>
        <p:grpSpPr>
          <a:xfrm>
            <a:off x="6007504" y="1826105"/>
            <a:ext cx="824416" cy="611008"/>
            <a:chOff x="4899575" y="3871061"/>
            <a:chExt cx="824416" cy="611008"/>
          </a:xfrm>
        </p:grpSpPr>
        <p:sp>
          <p:nvSpPr>
            <p:cNvPr id="12" name="Ellipse 13"/>
            <p:cNvSpPr/>
            <p:nvPr/>
          </p:nvSpPr>
          <p:spPr bwMode="auto">
            <a:xfrm rot="1800000">
              <a:off x="5006279" y="3871061"/>
              <a:ext cx="611008" cy="611008"/>
            </a:xfrm>
            <a:prstGeom prst="ellipse">
              <a:avLst/>
            </a:prstGeom>
            <a:solidFill>
              <a:srgbClr val="92D050"/>
            </a:solidFill>
            <a:ln w="38100">
              <a:noFill/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pic>
          <p:nvPicPr>
            <p:cNvPr id="13" name="Picture 7 1 1 1 1" descr="photon.pdf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20700000">
              <a:off x="4899575" y="3949501"/>
              <a:ext cx="824416" cy="45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rgbClr val="92D050">
                  <a:alpha val="40000"/>
                </a:srgbClr>
              </a:glow>
            </a:effectLst>
          </p:spPr>
        </p:pic>
      </p:grpSp>
      <p:grpSp>
        <p:nvGrpSpPr>
          <p:cNvPr id="14" name="Gruppieren 17"/>
          <p:cNvGrpSpPr/>
          <p:nvPr/>
        </p:nvGrpSpPr>
        <p:grpSpPr>
          <a:xfrm rot="1800000">
            <a:off x="6214893" y="3212394"/>
            <a:ext cx="824416" cy="611008"/>
            <a:chOff x="5106964" y="5257350"/>
            <a:chExt cx="824416" cy="611008"/>
          </a:xfrm>
        </p:grpSpPr>
        <p:sp>
          <p:nvSpPr>
            <p:cNvPr id="15" name="Ellipse 15"/>
            <p:cNvSpPr/>
            <p:nvPr/>
          </p:nvSpPr>
          <p:spPr bwMode="auto">
            <a:xfrm rot="1800000">
              <a:off x="5213668" y="5257350"/>
              <a:ext cx="611008" cy="611008"/>
            </a:xfrm>
            <a:prstGeom prst="ellipse">
              <a:avLst/>
            </a:prstGeom>
            <a:solidFill>
              <a:srgbClr val="00B0F0"/>
            </a:solidFill>
            <a:ln w="38100">
              <a:noFill/>
              <a:headEnd type="none" w="med" len="med"/>
              <a:tailEnd type="none" w="med" len="med"/>
            </a:ln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pic>
          <p:nvPicPr>
            <p:cNvPr id="16" name="Picture 7 1 1 1 1" descr="photon.pdf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20700000">
              <a:off x="5106964" y="5335790"/>
              <a:ext cx="824416" cy="454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rgbClr val="00B0F0">
                  <a:alpha val="40000"/>
                </a:srgb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54410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1.22223 0.485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11" y="24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11111E-6 L 0.00868 -0.311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8 -0.31157 L 0.18871 -0.180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93" y="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0.65365 -0.177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71 -0.18079 L 3.88889E-6 -1.11111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4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96296E-6 L 0.65348 0.2877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74" y="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Final Thought: Actually Splitting Photons</a:t>
            </a:r>
            <a:endParaRPr lang="en-CA" dirty="0"/>
          </a:p>
        </p:txBody>
      </p:sp>
      <p:grpSp>
        <p:nvGrpSpPr>
          <p:cNvPr id="4" name="Gruppieren 33"/>
          <p:cNvGrpSpPr/>
          <p:nvPr/>
        </p:nvGrpSpPr>
        <p:grpSpPr>
          <a:xfrm>
            <a:off x="2434892" y="2428294"/>
            <a:ext cx="4876957" cy="2340939"/>
            <a:chOff x="2382962" y="2698155"/>
            <a:chExt cx="3571875" cy="1714500"/>
          </a:xfrm>
        </p:grpSpPr>
        <p:sp>
          <p:nvSpPr>
            <p:cNvPr id="5" name="Rectangle 11"/>
            <p:cNvSpPr/>
            <p:nvPr/>
          </p:nvSpPr>
          <p:spPr bwMode="auto">
            <a:xfrm>
              <a:off x="4240337" y="2912468"/>
              <a:ext cx="642937" cy="1285875"/>
            </a:xfrm>
            <a:prstGeom prst="rect">
              <a:avLst/>
            </a:prstGeom>
            <a:ln w="381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2000"/>
            </a:p>
          </p:txBody>
        </p:sp>
        <p:sp>
          <p:nvSpPr>
            <p:cNvPr id="6" name="Oval 12"/>
            <p:cNvSpPr/>
            <p:nvPr/>
          </p:nvSpPr>
          <p:spPr bwMode="auto">
            <a:xfrm>
              <a:off x="2382962" y="3483968"/>
              <a:ext cx="142875" cy="142875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2000"/>
            </a:p>
          </p:txBody>
        </p:sp>
        <p:sp>
          <p:nvSpPr>
            <p:cNvPr id="7" name="Oval 13"/>
            <p:cNvSpPr/>
            <p:nvPr/>
          </p:nvSpPr>
          <p:spPr bwMode="auto">
            <a:xfrm>
              <a:off x="5811962" y="2698155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2000"/>
            </a:p>
          </p:txBody>
        </p:sp>
        <p:sp>
          <p:nvSpPr>
            <p:cNvPr id="8" name="Oval 14"/>
            <p:cNvSpPr/>
            <p:nvPr/>
          </p:nvSpPr>
          <p:spPr bwMode="auto">
            <a:xfrm>
              <a:off x="5811962" y="4269780"/>
              <a:ext cx="142875" cy="1428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2000"/>
            </a:p>
          </p:txBody>
        </p:sp>
        <p:sp>
          <p:nvSpPr>
            <p:cNvPr id="9" name="Right Arrow 18"/>
            <p:cNvSpPr/>
            <p:nvPr/>
          </p:nvSpPr>
          <p:spPr bwMode="auto">
            <a:xfrm>
              <a:off x="2668712" y="3412530"/>
              <a:ext cx="1928812" cy="285750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2000"/>
            </a:p>
          </p:txBody>
        </p:sp>
        <p:sp>
          <p:nvSpPr>
            <p:cNvPr id="10" name="Right Arrow 19"/>
            <p:cNvSpPr/>
            <p:nvPr/>
          </p:nvSpPr>
          <p:spPr bwMode="auto">
            <a:xfrm rot="19805876">
              <a:off x="4503862" y="3080743"/>
              <a:ext cx="1285875" cy="14287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2000"/>
            </a:p>
          </p:txBody>
        </p:sp>
        <p:sp>
          <p:nvSpPr>
            <p:cNvPr id="11" name="Right Arrow 20"/>
            <p:cNvSpPr/>
            <p:nvPr/>
          </p:nvSpPr>
          <p:spPr bwMode="auto">
            <a:xfrm rot="1794124" flipV="1">
              <a:off x="4503862" y="3887193"/>
              <a:ext cx="1285875" cy="142875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 sz="2000"/>
            </a:p>
          </p:txBody>
        </p:sp>
      </p:grpSp>
      <p:sp>
        <p:nvSpPr>
          <p:cNvPr id="12" name="TextBox 72"/>
          <p:cNvSpPr txBox="1"/>
          <p:nvPr/>
        </p:nvSpPr>
        <p:spPr>
          <a:xfrm>
            <a:off x="1917884" y="4118180"/>
            <a:ext cx="14253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Pump</a:t>
            </a:r>
            <a:br>
              <a:rPr lang="en-CA" sz="2000" dirty="0" smtClean="0"/>
            </a:br>
            <a:r>
              <a:rPr lang="en-CA" sz="2000" dirty="0" smtClean="0"/>
              <a:t>laser pulse</a:t>
            </a:r>
          </a:p>
        </p:txBody>
      </p:sp>
      <p:grpSp>
        <p:nvGrpSpPr>
          <p:cNvPr id="13" name="Gruppieren 36"/>
          <p:cNvGrpSpPr/>
          <p:nvPr/>
        </p:nvGrpSpPr>
        <p:grpSpPr>
          <a:xfrm rot="19800000">
            <a:off x="4897579" y="3100659"/>
            <a:ext cx="990178" cy="611008"/>
            <a:chOff x="6790432" y="7595632"/>
            <a:chExt cx="990178" cy="611008"/>
          </a:xfrm>
        </p:grpSpPr>
        <p:sp>
          <p:nvSpPr>
            <p:cNvPr id="14" name="Ellipse 37"/>
            <p:cNvSpPr/>
            <p:nvPr/>
          </p:nvSpPr>
          <p:spPr bwMode="auto">
            <a:xfrm rot="2700000">
              <a:off x="6988984" y="7595632"/>
              <a:ext cx="611008" cy="61100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pic>
          <p:nvPicPr>
            <p:cNvPr id="15" name="Picture 7 1 1 1 1" descr="photon.pdf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790432" y="7613104"/>
              <a:ext cx="990178" cy="54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6" name="Gruppieren 40"/>
          <p:cNvGrpSpPr/>
          <p:nvPr/>
        </p:nvGrpSpPr>
        <p:grpSpPr>
          <a:xfrm rot="1800000">
            <a:off x="4897580" y="3244675"/>
            <a:ext cx="990178" cy="611008"/>
            <a:chOff x="6790432" y="7595632"/>
            <a:chExt cx="990178" cy="611008"/>
          </a:xfrm>
        </p:grpSpPr>
        <p:sp>
          <p:nvSpPr>
            <p:cNvPr id="17" name="Ellipse 41"/>
            <p:cNvSpPr/>
            <p:nvPr/>
          </p:nvSpPr>
          <p:spPr bwMode="auto">
            <a:xfrm rot="2700000">
              <a:off x="6988984" y="7595632"/>
              <a:ext cx="611008" cy="61100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pic>
          <p:nvPicPr>
            <p:cNvPr id="18" name="Picture 7 1 1 1 1" descr="photon.pdf"/>
            <p:cNvPicPr>
              <a:picLocks noChangeAspect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790432" y="7613104"/>
              <a:ext cx="990178" cy="54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19" name="Picture 7 1 1 1 1" descr="photon.pd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812" y="3110068"/>
            <a:ext cx="1746126" cy="96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0" name="TextBox 72"/>
          <p:cNvSpPr txBox="1"/>
          <p:nvPr/>
        </p:nvSpPr>
        <p:spPr>
          <a:xfrm>
            <a:off x="4739148" y="4622236"/>
            <a:ext cx="12843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000" dirty="0" smtClean="0"/>
              <a:t>Nonlinear</a:t>
            </a:r>
            <a:br>
              <a:rPr lang="en-CA" sz="2000" dirty="0" smtClean="0"/>
            </a:br>
            <a:r>
              <a:rPr lang="en-CA" sz="2000" dirty="0" smtClean="0"/>
              <a:t>crystal</a:t>
            </a:r>
          </a:p>
        </p:txBody>
      </p:sp>
      <p:sp>
        <p:nvSpPr>
          <p:cNvPr id="21" name="Flowchart: Delay 88"/>
          <p:cNvSpPr/>
          <p:nvPr/>
        </p:nvSpPr>
        <p:spPr>
          <a:xfrm rot="19800000">
            <a:off x="7633627" y="1799951"/>
            <a:ext cx="432742" cy="748648"/>
          </a:xfrm>
          <a:prstGeom prst="flowChartDelay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Sonne 53"/>
          <p:cNvSpPr/>
          <p:nvPr/>
        </p:nvSpPr>
        <p:spPr bwMode="auto">
          <a:xfrm>
            <a:off x="8051516" y="1669908"/>
            <a:ext cx="504056" cy="504056"/>
          </a:xfrm>
          <a:prstGeom prst="sun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normalizeH="0" baseline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07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0648 L 0.21562 -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4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0.14392 0.1108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553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0.13854 -0.103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518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562 -0.00417 L 0.42621 -0.0041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No-Cloning Theorem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50" y="2109629"/>
            <a:ext cx="2125714" cy="452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633" y="2784643"/>
            <a:ext cx="2789486" cy="4525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24" y="3459657"/>
            <a:ext cx="6766629" cy="452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50" y="4129677"/>
            <a:ext cx="3672686" cy="45257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380297" y="1517854"/>
            <a:ext cx="1149738" cy="591775"/>
            <a:chOff x="3327545" y="1517854"/>
            <a:chExt cx="1149738" cy="591775"/>
          </a:xfrm>
        </p:grpSpPr>
        <p:sp>
          <p:nvSpPr>
            <p:cNvPr id="8" name="TextBox 7"/>
            <p:cNvSpPr txBox="1"/>
            <p:nvPr/>
          </p:nvSpPr>
          <p:spPr>
            <a:xfrm>
              <a:off x="3327545" y="1517854"/>
              <a:ext cx="1149738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Gotham Book" pitchFamily="50" charset="0"/>
                  <a:cs typeface="Gotham Book" pitchFamily="50" charset="0"/>
                </a:rPr>
                <a:t>“Cloner”</a:t>
              </a:r>
              <a:endParaRPr lang="en-CA" dirty="0">
                <a:latin typeface="Gotham Book" pitchFamily="50" charset="0"/>
                <a:cs typeface="Gotham Book" pitchFamily="50" charset="0"/>
              </a:endParaRPr>
            </a:p>
          </p:txBody>
        </p:sp>
        <p:cxnSp>
          <p:nvCxnSpPr>
            <p:cNvPr id="11" name="Straight Arrow Connector 10"/>
            <p:cNvCxnSpPr>
              <a:stCxn id="8" idx="2"/>
            </p:cNvCxnSpPr>
            <p:nvPr/>
          </p:nvCxnSpPr>
          <p:spPr>
            <a:xfrm flipH="1">
              <a:off x="3852150" y="1887186"/>
              <a:ext cx="0" cy="22244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152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Thanks!</a:t>
            </a: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1583739" y="2474450"/>
            <a:ext cx="6395209" cy="2603205"/>
            <a:chOff x="2706258" y="4217011"/>
            <a:chExt cx="6395209" cy="2603205"/>
          </a:xfrm>
        </p:grpSpPr>
        <p:sp>
          <p:nvSpPr>
            <p:cNvPr id="5" name="Rectangle 4"/>
            <p:cNvSpPr/>
            <p:nvPr/>
          </p:nvSpPr>
          <p:spPr>
            <a:xfrm>
              <a:off x="2706258" y="4217011"/>
              <a:ext cx="6395209" cy="260320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45972" y="4302304"/>
              <a:ext cx="1466939" cy="13653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5181" y="4278401"/>
              <a:ext cx="2131895" cy="159892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45972" y="6069341"/>
              <a:ext cx="6194837" cy="6463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CA" dirty="0" smtClean="0"/>
                <a:t>Three-day PD workshop for Grade 11/12 science teachers.</a:t>
              </a:r>
            </a:p>
            <a:p>
              <a:r>
                <a:rPr lang="en-CA" dirty="0" smtClean="0"/>
                <a:t>Accommodations, travel, and meals included.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330" y="4366363"/>
              <a:ext cx="2448257" cy="161501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14064" y="5387320"/>
              <a:ext cx="1971474" cy="6463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CA" dirty="0" smtClean="0"/>
                <a:t>2019 applications</a:t>
              </a:r>
              <a:r>
                <a:rPr lang="en-CA" dirty="0"/>
                <a:t/>
              </a:r>
              <a:br>
                <a:rPr lang="en-CA" dirty="0"/>
              </a:br>
              <a:r>
                <a:rPr lang="en-CA" dirty="0" smtClean="0"/>
                <a:t>open now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05367" y="438948"/>
            <a:ext cx="3875627" cy="940282"/>
            <a:chOff x="2203559" y="4821422"/>
            <a:chExt cx="3875627" cy="940282"/>
          </a:xfrm>
        </p:grpSpPr>
        <p:sp>
          <p:nvSpPr>
            <p:cNvPr id="12" name="Rectangle 11"/>
            <p:cNvSpPr/>
            <p:nvPr/>
          </p:nvSpPr>
          <p:spPr>
            <a:xfrm>
              <a:off x="2203559" y="4821422"/>
              <a:ext cx="3875627" cy="940282"/>
            </a:xfrm>
            <a:prstGeom prst="rect">
              <a:avLst/>
            </a:prstGeom>
            <a:ln w="25400">
              <a:beve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 sz="1300"/>
            </a:p>
          </p:txBody>
        </p:sp>
        <p:pic>
          <p:nvPicPr>
            <p:cNvPr id="13" name="Picture 2" descr="Relat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459" y="4918134"/>
              <a:ext cx="326168" cy="32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640627" y="4931113"/>
              <a:ext cx="1338828" cy="29238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13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@QuantumIQC</a:t>
              </a:r>
              <a:endParaRPr lang="en-US" sz="1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5" name="Picture 4" descr="Related imag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4459" y="5332977"/>
              <a:ext cx="326168" cy="32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2640627" y="5345957"/>
              <a:ext cx="1168910" cy="29238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13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QuantumIQC</a:t>
              </a:r>
              <a:endParaRPr lang="en-US" sz="1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7" name="Picture 6" descr="Image result for instagram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379" y="4924933"/>
              <a:ext cx="326392" cy="326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4630770" y="4942217"/>
              <a:ext cx="1359118" cy="29238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13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@quantum_iqc</a:t>
              </a:r>
              <a:endParaRPr lang="en-US" sz="1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9" name="Picture 10" descr="Related imag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4379" y="5339775"/>
              <a:ext cx="326392" cy="326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4630771" y="5352867"/>
              <a:ext cx="1168910" cy="29238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sz="13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QuantumIQC</a:t>
              </a:r>
              <a:endParaRPr lang="en-US" sz="1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21" name="Grafik 13" descr="classy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734073" y="1642620"/>
            <a:ext cx="965370" cy="75715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83739" y="2001650"/>
            <a:ext cx="527900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A" dirty="0" smtClean="0"/>
              <a:t>For materials, contact iqc-outreach@uwaterloo.ca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7599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Wave-particle duality</a:t>
            </a:r>
            <a:endParaRPr lang="en-C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85702"/>
              </p:ext>
            </p:extLst>
          </p:nvPr>
        </p:nvGraphicFramePr>
        <p:xfrm>
          <a:off x="912528" y="2165344"/>
          <a:ext cx="7444154" cy="24907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22077">
                  <a:extLst>
                    <a:ext uri="{9D8B030D-6E8A-4147-A177-3AD203B41FA5}">
                      <a16:colId xmlns:a16="http://schemas.microsoft.com/office/drawing/2014/main" val="3747917678"/>
                    </a:ext>
                  </a:extLst>
                </a:gridCol>
                <a:gridCol w="3722077">
                  <a:extLst>
                    <a:ext uri="{9D8B030D-6E8A-4147-A177-3AD203B41FA5}">
                      <a16:colId xmlns:a16="http://schemas.microsoft.com/office/drawing/2014/main" val="2013283900"/>
                    </a:ext>
                  </a:extLst>
                </a:gridCol>
              </a:tblGrid>
              <a:tr h="46267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Particle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Wave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209024"/>
                  </a:ext>
                </a:extLst>
              </a:tr>
              <a:tr h="46267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Only</a:t>
                      </a:r>
                      <a:r>
                        <a:rPr lang="en-CA" baseline="0" dirty="0" smtClean="0"/>
                        <a:t> exists at one place</a:t>
                      </a:r>
                    </a:p>
                    <a:p>
                      <a:pPr algn="ctr"/>
                      <a:r>
                        <a:rPr lang="en-CA" baseline="0" dirty="0" smtClean="0"/>
                        <a:t>(localized)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Exists over</a:t>
                      </a:r>
                      <a:r>
                        <a:rPr lang="en-CA" baseline="0" dirty="0" smtClean="0"/>
                        <a:t> a large space</a:t>
                      </a:r>
                    </a:p>
                    <a:p>
                      <a:pPr algn="ctr"/>
                      <a:r>
                        <a:rPr lang="en-CA" baseline="0" dirty="0" smtClean="0"/>
                        <a:t>(delocalized)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0835607"/>
                  </a:ext>
                </a:extLst>
              </a:tr>
              <a:tr h="46267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Has</a:t>
                      </a:r>
                      <a:r>
                        <a:rPr lang="en-CA" baseline="0" dirty="0" smtClean="0"/>
                        <a:t> a mass and volume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Has a wavelength</a:t>
                      </a:r>
                      <a:r>
                        <a:rPr lang="en-CA" baseline="0" dirty="0" smtClean="0"/>
                        <a:t> and </a:t>
                      </a:r>
                      <a:r>
                        <a:rPr lang="en-CA" dirty="0" smtClean="0"/>
                        <a:t>frequency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4042940"/>
                  </a:ext>
                </a:extLst>
              </a:tr>
              <a:tr h="46267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Kinetic</a:t>
                      </a:r>
                      <a:r>
                        <a:rPr lang="en-CA" baseline="0" dirty="0" smtClean="0"/>
                        <a:t> collisions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Wave interference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0275722"/>
                  </a:ext>
                </a:extLst>
              </a:tr>
              <a:tr h="46267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Countable</a:t>
                      </a:r>
                      <a:endParaRPr lang="en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Continuous</a:t>
                      </a:r>
                      <a:endParaRPr lang="en-C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0765446"/>
                  </a:ext>
                </a:extLst>
              </a:tr>
            </a:tbl>
          </a:graphicData>
        </a:graphic>
      </p:graphicFrame>
      <p:sp>
        <p:nvSpPr>
          <p:cNvPr id="5" name="Ellipse 11"/>
          <p:cNvSpPr/>
          <p:nvPr/>
        </p:nvSpPr>
        <p:spPr bwMode="auto">
          <a:xfrm>
            <a:off x="444476" y="1585063"/>
            <a:ext cx="936104" cy="936104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pic>
        <p:nvPicPr>
          <p:cNvPr id="6" name="Picture 7" descr="photon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39" y="1638173"/>
            <a:ext cx="1506555" cy="82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bothDot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37630" y="4969197"/>
            <a:ext cx="2993951" cy="522110"/>
          </a:xfrm>
          <a:prstGeom prst="rect">
            <a:avLst/>
          </a:prstGeom>
        </p:spPr>
      </p:pic>
      <p:pic>
        <p:nvPicPr>
          <p:cNvPr id="8" name="Picture 4" descr="http://cdn3.vox-cdn.com/assets/4260609/Double_slit_simulated_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91697" y="4834021"/>
            <a:ext cx="903407" cy="7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pile of ball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66" y="4915983"/>
            <a:ext cx="838049" cy="62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1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8" repeatCount="10000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542" y="829613"/>
            <a:ext cx="6896257" cy="38519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The Two Golden Rules of Quantum Mechanics</a:t>
            </a:r>
            <a:endParaRPr lang="en-CA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84846" y="1633374"/>
            <a:ext cx="4431562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9981" tIns="44991" rIns="89981" bIns="44991">
            <a:prstTxWarp prst="textNoShape">
              <a:avLst/>
            </a:prstTxWarp>
          </a:bodyPr>
          <a:lstStyle/>
          <a:p>
            <a:pPr algn="ctr" defTabSz="642882" fontAlgn="base">
              <a:spcBef>
                <a:spcPct val="0"/>
              </a:spcBef>
              <a:spcAft>
                <a:spcPct val="0"/>
              </a:spcAft>
              <a:tabLst>
                <a:tab pos="723752" algn="l"/>
                <a:tab pos="1447504" algn="l"/>
                <a:tab pos="2171256" algn="l"/>
                <a:tab pos="2895008" algn="l"/>
                <a:tab pos="3618760" algn="l"/>
                <a:tab pos="4342509" algn="l"/>
                <a:tab pos="5066263" algn="l"/>
                <a:tab pos="5790016" algn="l"/>
                <a:tab pos="6513764" algn="l"/>
                <a:tab pos="7237519" algn="l"/>
              </a:tabLst>
            </a:pPr>
            <a:r>
              <a:rPr lang="en-CA" sz="2400" u="sng" dirty="0">
                <a:solidFill>
                  <a:srgbClr val="953735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Rule </a:t>
            </a:r>
            <a:r>
              <a:rPr lang="en-CA" sz="2400" u="sng" dirty="0" smtClean="0">
                <a:solidFill>
                  <a:srgbClr val="953735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#2</a:t>
            </a:r>
            <a:endParaRPr lang="en-CA" sz="2400" u="sng" dirty="0">
              <a:solidFill>
                <a:srgbClr val="953735"/>
              </a:solidFill>
              <a:latin typeface="Gotham Book" charset="0"/>
              <a:ea typeface="Gotham Book" charset="0"/>
              <a:cs typeface="Gotham Book" charset="0"/>
              <a:sym typeface="Gill Sans" charset="0"/>
            </a:endParaRPr>
          </a:p>
          <a:p>
            <a:pPr algn="ctr" defTabSz="642882" fontAlgn="base">
              <a:spcBef>
                <a:spcPct val="0"/>
              </a:spcBef>
              <a:spcAft>
                <a:spcPct val="0"/>
              </a:spcAft>
              <a:tabLst>
                <a:tab pos="723752" algn="l"/>
                <a:tab pos="1447504" algn="l"/>
                <a:tab pos="2171256" algn="l"/>
                <a:tab pos="2895008" algn="l"/>
                <a:tab pos="3618760" algn="l"/>
                <a:tab pos="4342509" algn="l"/>
                <a:tab pos="5066263" algn="l"/>
                <a:tab pos="5790016" algn="l"/>
                <a:tab pos="6513764" algn="l"/>
                <a:tab pos="7237519" algn="l"/>
              </a:tabLst>
            </a:pPr>
            <a:r>
              <a:rPr lang="en-CA" sz="2400" dirty="0">
                <a:solidFill>
                  <a:srgbClr val="953735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Measurement uncertainty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5949" y="2633603"/>
            <a:ext cx="4149357" cy="1477309"/>
          </a:xfrm>
          <a:prstGeom prst="rect">
            <a:avLst/>
          </a:prstGeom>
          <a:noFill/>
        </p:spPr>
        <p:txBody>
          <a:bodyPr wrap="square" lIns="91421" tIns="45711" rIns="91421" bIns="45711" rtlCol="0">
            <a:spAutoFit/>
          </a:bodyPr>
          <a:lstStyle/>
          <a:p>
            <a:pPr algn="ctr"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CA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When asked where it is,</a:t>
            </a:r>
            <a:r>
              <a:rPr lang="en-US" sz="200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the particle will be found</a:t>
            </a:r>
            <a:r>
              <a:rPr lang="en-US" sz="2000" dirty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either</a:t>
            </a:r>
            <a:b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“here” or “there”</a:t>
            </a:r>
            <a:endParaRPr lang="en-CA" sz="2000" dirty="0" smtClean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  <a:sym typeface="Gill Sans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3578" y="1634734"/>
            <a:ext cx="3636162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 defTabSz="642882" fontAlgn="base">
              <a:spcBef>
                <a:spcPct val="0"/>
              </a:spcBef>
              <a:spcAft>
                <a:spcPct val="0"/>
              </a:spcAft>
              <a:tabLst>
                <a:tab pos="723752" algn="l"/>
                <a:tab pos="1447504" algn="l"/>
                <a:tab pos="2171256" algn="l"/>
                <a:tab pos="2895008" algn="l"/>
                <a:tab pos="3618760" algn="l"/>
                <a:tab pos="4342509" algn="l"/>
                <a:tab pos="5066263" algn="l"/>
                <a:tab pos="5790016" algn="l"/>
                <a:tab pos="6513764" algn="l"/>
                <a:tab pos="7237519" algn="l"/>
              </a:tabLst>
            </a:pPr>
            <a:r>
              <a:rPr lang="en-CA" sz="2400" u="sng" dirty="0">
                <a:solidFill>
                  <a:srgbClr val="C0504D">
                    <a:lumMod val="75000"/>
                  </a:srgbClr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Rule </a:t>
            </a:r>
            <a:r>
              <a:rPr lang="en-CA" sz="2400" u="sng" dirty="0" smtClean="0">
                <a:solidFill>
                  <a:srgbClr val="C0504D">
                    <a:lumMod val="75000"/>
                  </a:srgbClr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#1</a:t>
            </a:r>
          </a:p>
          <a:p>
            <a:pPr algn="ctr" defTabSz="642882" fontAlgn="base">
              <a:spcBef>
                <a:spcPct val="0"/>
              </a:spcBef>
              <a:spcAft>
                <a:spcPct val="0"/>
              </a:spcAft>
              <a:tabLst>
                <a:tab pos="723752" algn="l"/>
                <a:tab pos="1447504" algn="l"/>
                <a:tab pos="2171256" algn="l"/>
                <a:tab pos="2895008" algn="l"/>
                <a:tab pos="3618760" algn="l"/>
                <a:tab pos="4342509" algn="l"/>
                <a:tab pos="5066263" algn="l"/>
                <a:tab pos="5790016" algn="l"/>
                <a:tab pos="6513764" algn="l"/>
                <a:tab pos="7237519" algn="l"/>
              </a:tabLst>
            </a:pPr>
            <a:r>
              <a:rPr lang="en-CA" sz="2400" dirty="0" smtClean="0">
                <a:solidFill>
                  <a:srgbClr val="C0504D">
                    <a:lumMod val="75000"/>
                  </a:srgbClr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Superposition</a:t>
            </a:r>
            <a:endParaRPr lang="en-CA" sz="2400" dirty="0">
              <a:solidFill>
                <a:srgbClr val="C0504D">
                  <a:lumMod val="75000"/>
                </a:srgbClr>
              </a:solidFill>
              <a:latin typeface="Gotham Book" charset="0"/>
              <a:ea typeface="Gotham Book" charset="0"/>
              <a:cs typeface="Gotham Book" charset="0"/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3920" y="2633585"/>
            <a:ext cx="3715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A particle can behave</a:t>
            </a:r>
            <a:b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as if it is both</a:t>
            </a:r>
          </a:p>
          <a:p>
            <a:pPr algn="ctr"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“here” and “there”</a:t>
            </a:r>
            <a:endParaRPr lang="en-US" sz="200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  <a:sym typeface="Gill Sans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224229" y="4395687"/>
            <a:ext cx="1974857" cy="490641"/>
            <a:chOff x="1065858" y="4692079"/>
            <a:chExt cx="1974857" cy="490641"/>
          </a:xfrm>
        </p:grpSpPr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858" y="4692079"/>
              <a:ext cx="1974857" cy="458057"/>
            </a:xfrm>
            <a:prstGeom prst="rect">
              <a:avLst/>
            </a:prstGeom>
          </p:spPr>
        </p:pic>
        <p:pic>
          <p:nvPicPr>
            <p:cNvPr id="9" name="Grafik 7 1" descr="classy.png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1096338" y="4692079"/>
              <a:ext cx="522480" cy="409788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2399944" y="4772932"/>
              <a:ext cx="528594" cy="409788"/>
              <a:chOff x="2422804" y="4772932"/>
              <a:chExt cx="528594" cy="409788"/>
            </a:xfrm>
          </p:grpSpPr>
          <p:pic>
            <p:nvPicPr>
              <p:cNvPr id="12" name="Grafik 7 2" descr="classy.png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flipV="1">
                <a:off x="2422804" y="4772932"/>
                <a:ext cx="522480" cy="409788"/>
              </a:xfrm>
              <a:prstGeom prst="rect">
                <a:avLst/>
              </a:prstGeom>
            </p:spPr>
          </p:pic>
          <p:sp>
            <p:nvSpPr>
              <p:cNvPr id="13" name="Multiply 12"/>
              <p:cNvSpPr/>
              <p:nvPr/>
            </p:nvSpPr>
            <p:spPr>
              <a:xfrm>
                <a:off x="2762250" y="4896973"/>
                <a:ext cx="97631" cy="88107"/>
              </a:xfrm>
              <a:prstGeom prst="mathMultiply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4" name="Multiply 13"/>
              <p:cNvSpPr/>
              <p:nvPr/>
            </p:nvSpPr>
            <p:spPr>
              <a:xfrm>
                <a:off x="2853767" y="4913265"/>
                <a:ext cx="97631" cy="88107"/>
              </a:xfrm>
              <a:prstGeom prst="mathMultiply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837564" y="4399313"/>
            <a:ext cx="1832200" cy="490641"/>
            <a:chOff x="5843678" y="4446718"/>
            <a:chExt cx="1832200" cy="490641"/>
          </a:xfrm>
        </p:grpSpPr>
        <p:grpSp>
          <p:nvGrpSpPr>
            <p:cNvPr id="30" name="Group 29"/>
            <p:cNvGrpSpPr/>
            <p:nvPr>
              <p:custDataLst>
                <p:tags r:id="rId1"/>
              </p:custDataLst>
            </p:nvPr>
          </p:nvGrpSpPr>
          <p:grpSpPr>
            <a:xfrm>
              <a:off x="5843678" y="4446718"/>
              <a:ext cx="1185315" cy="409788"/>
              <a:chOff x="5843678" y="4446718"/>
              <a:chExt cx="1185315" cy="409788"/>
            </a:xfrm>
          </p:grpSpPr>
          <p:pic>
            <p:nvPicPr>
              <p:cNvPr id="29" name="Picture 28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3679" y="4589681"/>
                <a:ext cx="455314" cy="219429"/>
              </a:xfrm>
              <a:prstGeom prst="rect">
                <a:avLst/>
              </a:prstGeom>
            </p:spPr>
          </p:pic>
          <p:pic>
            <p:nvPicPr>
              <p:cNvPr id="19" name="Grafik 7 3" descr="classy.png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>
                <a:off x="5843678" y="4446718"/>
                <a:ext cx="522480" cy="409788"/>
              </a:xfrm>
              <a:prstGeom prst="rect">
                <a:avLst/>
              </a:prstGeom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7147284" y="4527571"/>
              <a:ext cx="528594" cy="409788"/>
              <a:chOff x="2422804" y="4772932"/>
              <a:chExt cx="528594" cy="409788"/>
            </a:xfrm>
          </p:grpSpPr>
          <p:pic>
            <p:nvPicPr>
              <p:cNvPr id="21" name="Grafik 7 4" descr="classy.png"/>
              <p:cNvPicPr>
                <a:picLocks noChangeAspect="1"/>
              </p:cNvPicPr>
              <p:nvPr/>
            </p:nvPicPr>
            <p:blipFill>
              <a:blip r:embed="rId6" cstate="screen"/>
              <a:stretch>
                <a:fillRect/>
              </a:stretch>
            </p:blipFill>
            <p:spPr>
              <a:xfrm flipV="1">
                <a:off x="2422804" y="4772932"/>
                <a:ext cx="522480" cy="409788"/>
              </a:xfrm>
              <a:prstGeom prst="rect">
                <a:avLst/>
              </a:prstGeom>
            </p:spPr>
          </p:pic>
          <p:sp>
            <p:nvSpPr>
              <p:cNvPr id="22" name="Multiply 21"/>
              <p:cNvSpPr/>
              <p:nvPr/>
            </p:nvSpPr>
            <p:spPr>
              <a:xfrm>
                <a:off x="2762250" y="4896973"/>
                <a:ext cx="97631" cy="88107"/>
              </a:xfrm>
              <a:prstGeom prst="mathMultiply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3" name="Multiply 22"/>
              <p:cNvSpPr/>
              <p:nvPr/>
            </p:nvSpPr>
            <p:spPr>
              <a:xfrm>
                <a:off x="2853767" y="4913265"/>
                <a:ext cx="97631" cy="88107"/>
              </a:xfrm>
              <a:prstGeom prst="mathMultiply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93771" y="5144573"/>
            <a:ext cx="4344025" cy="584416"/>
            <a:chOff x="193771" y="5144573"/>
            <a:chExt cx="4344025" cy="584416"/>
          </a:xfrm>
        </p:grpSpPr>
        <p:pic>
          <p:nvPicPr>
            <p:cNvPr id="25" name="Picture 7" descr="photon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71" y="5144573"/>
              <a:ext cx="1060938" cy="584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901634" y="5170875"/>
              <a:ext cx="3636162" cy="531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algn="ctr" defTabSz="642882" fontAlgn="base">
                <a:spcBef>
                  <a:spcPct val="0"/>
                </a:spcBef>
                <a:spcAft>
                  <a:spcPct val="0"/>
                </a:spcAft>
                <a:tabLst>
                  <a:tab pos="723752" algn="l"/>
                  <a:tab pos="1447504" algn="l"/>
                  <a:tab pos="2171256" algn="l"/>
                  <a:tab pos="2895008" algn="l"/>
                  <a:tab pos="3618760" algn="l"/>
                  <a:tab pos="4342509" algn="l"/>
                  <a:tab pos="5066263" algn="l"/>
                  <a:tab pos="5790016" algn="l"/>
                  <a:tab pos="6513764" algn="l"/>
                  <a:tab pos="7237519" algn="l"/>
                </a:tabLst>
              </a:pPr>
              <a:r>
                <a:rPr lang="en-CA" sz="2400" dirty="0" smtClean="0">
                  <a:solidFill>
                    <a:srgbClr val="C0504D">
                      <a:lumMod val="75000"/>
                    </a:srgbClr>
                  </a:solidFill>
                  <a:latin typeface="Gotham Book" charset="0"/>
                  <a:ea typeface="Gotham Book" charset="0"/>
                  <a:cs typeface="Gotham Book" charset="0"/>
                  <a:sym typeface="Gill Sans" charset="0"/>
                </a:rPr>
                <a:t>Wave behaviour</a:t>
              </a:r>
              <a:endParaRPr lang="en-CA" sz="2400" dirty="0">
                <a:solidFill>
                  <a:srgbClr val="C0504D">
                    <a:lumMod val="75000"/>
                  </a:srgbClr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47404" y="5107172"/>
            <a:ext cx="4127902" cy="659218"/>
            <a:chOff x="4747404" y="5107172"/>
            <a:chExt cx="4127902" cy="659218"/>
          </a:xfrm>
        </p:grpSpPr>
        <p:sp>
          <p:nvSpPr>
            <p:cNvPr id="24" name="Ellipse 11"/>
            <p:cNvSpPr/>
            <p:nvPr/>
          </p:nvSpPr>
          <p:spPr bwMode="auto">
            <a:xfrm>
              <a:off x="8216088" y="5107172"/>
              <a:ext cx="659218" cy="659218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Gill Sans" charset="0"/>
                <a:ea typeface="Heiti SC Light" charset="0"/>
                <a:cs typeface="Heiti SC Light" charset="0"/>
                <a:sym typeface="Gill Sans" charset="0"/>
              </a:endParaRP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4747404" y="5170875"/>
              <a:ext cx="3636162" cy="5318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algn="ctr" defTabSz="642882" fontAlgn="base">
                <a:spcBef>
                  <a:spcPct val="0"/>
                </a:spcBef>
                <a:spcAft>
                  <a:spcPct val="0"/>
                </a:spcAft>
                <a:tabLst>
                  <a:tab pos="723752" algn="l"/>
                  <a:tab pos="1447504" algn="l"/>
                  <a:tab pos="2171256" algn="l"/>
                  <a:tab pos="2895008" algn="l"/>
                  <a:tab pos="3618760" algn="l"/>
                  <a:tab pos="4342509" algn="l"/>
                  <a:tab pos="5066263" algn="l"/>
                  <a:tab pos="5790016" algn="l"/>
                  <a:tab pos="6513764" algn="l"/>
                  <a:tab pos="7237519" algn="l"/>
                </a:tabLst>
              </a:pPr>
              <a:r>
                <a:rPr lang="en-CA" sz="2400" dirty="0" smtClean="0">
                  <a:solidFill>
                    <a:srgbClr val="C0504D">
                      <a:lumMod val="75000"/>
                    </a:srgbClr>
                  </a:solidFill>
                  <a:latin typeface="Gotham Book" charset="0"/>
                  <a:ea typeface="Gotham Book" charset="0"/>
                  <a:cs typeface="Gotham Book" charset="0"/>
                  <a:sym typeface="Gill Sans" charset="0"/>
                </a:rPr>
                <a:t>Particle behaviour</a:t>
              </a:r>
              <a:endParaRPr lang="en-CA" sz="2400" dirty="0">
                <a:solidFill>
                  <a:srgbClr val="C0504D">
                    <a:lumMod val="75000"/>
                  </a:srgbClr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76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Wave-Particle Duality Revisited</a:t>
            </a:r>
            <a:endParaRPr lang="en-CA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59719" y="1878856"/>
            <a:ext cx="6896258" cy="264587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Wave and particle picture of a </a:t>
            </a:r>
            <a:r>
              <a:rPr lang="en-CA" sz="2000" dirty="0" err="1" smtClean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beamsplitter</a:t>
            </a:r>
            <a:r>
              <a:rPr lang="en-CA" sz="2000" dirty="0" smtClean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/>
            </a:r>
            <a:br>
              <a:rPr lang="en-CA" sz="2000" dirty="0" smtClean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</a:br>
            <a:endParaRPr lang="en-CA" sz="2000" dirty="0" smtClean="0">
              <a:solidFill>
                <a:schemeClr val="tx1"/>
              </a:solidFill>
              <a:latin typeface="Gotham Book" pitchFamily="50" charset="0"/>
              <a:cs typeface="Gotham 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Interferometry and wave-particle behaviour</a:t>
            </a:r>
            <a:br>
              <a:rPr lang="en-CA" sz="2000" dirty="0" smtClean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</a:br>
            <a:endParaRPr lang="en-CA" sz="2000" dirty="0" smtClean="0">
              <a:solidFill>
                <a:schemeClr val="tx1"/>
              </a:solidFill>
              <a:latin typeface="Gotham Book" pitchFamily="50" charset="0"/>
              <a:cs typeface="Gotham 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Implementing quantum algorithms in the </a:t>
            </a:r>
            <a:r>
              <a:rPr lang="en-CA" sz="2000" dirty="0" err="1" smtClean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beamsplitter</a:t>
            </a:r>
            <a:r>
              <a:rPr lang="en-CA" sz="2000" dirty="0" smtClean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 picture</a:t>
            </a:r>
            <a:br>
              <a:rPr lang="en-CA" sz="2000" dirty="0" smtClean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</a:br>
            <a:endParaRPr lang="en-CA" sz="2000" dirty="0" smtClean="0">
              <a:solidFill>
                <a:schemeClr val="tx1"/>
              </a:solidFill>
              <a:latin typeface="Gotham Book" pitchFamily="50" charset="0"/>
              <a:cs typeface="Gotham 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chemeClr val="tx1"/>
                </a:solidFill>
                <a:latin typeface="Gotham Book" pitchFamily="50" charset="0"/>
                <a:cs typeface="Gotham Book" pitchFamily="50" charset="0"/>
              </a:rPr>
              <a:t>Splitting indivisible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tx1"/>
              </a:solidFill>
              <a:latin typeface="Gotham Book" pitchFamily="50" charset="0"/>
              <a:cs typeface="Gotham Book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 smtClean="0">
              <a:solidFill>
                <a:schemeClr val="tx1"/>
              </a:solidFill>
              <a:latin typeface="Gotham Book" pitchFamily="50" charset="0"/>
              <a:cs typeface="Gotham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Optical </a:t>
            </a:r>
            <a:r>
              <a:rPr lang="en-CA" dirty="0" err="1" smtClean="0"/>
              <a:t>Beamsplitters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6" y="1764315"/>
            <a:ext cx="7867643" cy="341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Waves on a </a:t>
            </a:r>
            <a:r>
              <a:rPr lang="en-CA" dirty="0" err="1" smtClean="0"/>
              <a:t>Beamsplitter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0" y="1782796"/>
            <a:ext cx="7794318" cy="34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447" y="2862844"/>
            <a:ext cx="2501424" cy="267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9044" y="5234371"/>
            <a:ext cx="84662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42882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Phase jump </a:t>
            </a:r>
            <a:r>
              <a:rPr lang="en-US" sz="2000" smtClean="0">
                <a:solidFill>
                  <a:prstClr val="black"/>
                </a:solidFill>
                <a:latin typeface="Gotham Book" charset="0"/>
                <a:ea typeface="Gotham Book" charset="0"/>
                <a:cs typeface="Gotham Book" charset="0"/>
                <a:sym typeface="Gill Sans" charset="0"/>
              </a:rPr>
              <a:t>when  reflection is from higher to lower index</a:t>
            </a:r>
            <a:endParaRPr lang="en-US" sz="2000" dirty="0">
              <a:solidFill>
                <a:prstClr val="black"/>
              </a:solidFill>
              <a:latin typeface="Gotham Book" charset="0"/>
              <a:ea typeface="Gotham Book" charset="0"/>
              <a:cs typeface="Gotham Book" charset="0"/>
              <a:sym typeface="Gill Sans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4748" y="2996434"/>
            <a:ext cx="1083695" cy="865694"/>
            <a:chOff x="404748" y="2996434"/>
            <a:chExt cx="1083695" cy="865694"/>
          </a:xfrm>
        </p:grpSpPr>
        <p:sp>
          <p:nvSpPr>
            <p:cNvPr id="8" name="TextBox 7"/>
            <p:cNvSpPr txBox="1"/>
            <p:nvPr/>
          </p:nvSpPr>
          <p:spPr>
            <a:xfrm>
              <a:off x="552450" y="2996434"/>
              <a:ext cx="7882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Gotham Book" pitchFamily="50" charset="0"/>
                  <a:cs typeface="Gotham Book" pitchFamily="50" charset="0"/>
                </a:rPr>
                <a:t>Glass</a:t>
              </a:r>
              <a:endParaRPr lang="en-CA" dirty="0">
                <a:latin typeface="Gotham Book" pitchFamily="50" charset="0"/>
                <a:cs typeface="Gotham Book" pitchFamily="5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04748" y="3492796"/>
              <a:ext cx="1083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>
                  <a:latin typeface="Gotham Book" pitchFamily="50" charset="0"/>
                  <a:cs typeface="Gotham Book" pitchFamily="50" charset="0"/>
                </a:rPr>
                <a:t>Coating</a:t>
              </a:r>
              <a:endParaRPr lang="en-CA" dirty="0">
                <a:latin typeface="Gotham Book" pitchFamily="50" charset="0"/>
                <a:cs typeface="Gotham Book" pitchFamily="50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1190625" y="3286125"/>
              <a:ext cx="297818" cy="7964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190625" y="3492796"/>
              <a:ext cx="297818" cy="7907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175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Photons on a </a:t>
            </a:r>
            <a:r>
              <a:rPr lang="en-CA" dirty="0" err="1" smtClean="0"/>
              <a:t>Beamsplitter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0" y="1719000"/>
            <a:ext cx="7794318" cy="34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0" y="5106870"/>
            <a:ext cx="3713828" cy="6418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799" y="5106870"/>
            <a:ext cx="3368228" cy="6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Photons on a </a:t>
            </a:r>
            <a:r>
              <a:rPr lang="en-CA" dirty="0" err="1" smtClean="0"/>
              <a:t>Beamsplitter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70" y="1757441"/>
            <a:ext cx="3540909" cy="34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176" y="1915657"/>
            <a:ext cx="4712824" cy="3103567"/>
          </a:xfrm>
          <a:prstGeom prst="rect">
            <a:avLst/>
          </a:prstGeom>
        </p:spPr>
      </p:pic>
      <p:sp>
        <p:nvSpPr>
          <p:cNvPr id="11" name="Sonne 23"/>
          <p:cNvSpPr/>
          <p:nvPr/>
        </p:nvSpPr>
        <p:spPr bwMode="auto">
          <a:xfrm>
            <a:off x="3759023" y="2564976"/>
            <a:ext cx="504056" cy="504056"/>
          </a:xfrm>
          <a:prstGeom prst="sun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normalizeH="0" baseline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  <p:sp>
        <p:nvSpPr>
          <p:cNvPr id="12" name="Sonne 23"/>
          <p:cNvSpPr/>
          <p:nvPr/>
        </p:nvSpPr>
        <p:spPr bwMode="auto">
          <a:xfrm>
            <a:off x="3759023" y="3871208"/>
            <a:ext cx="504056" cy="504056"/>
          </a:xfrm>
          <a:prstGeom prst="sun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normalizeH="0" baseline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ill Sans" charset="0"/>
              <a:ea typeface="Heiti SC Light" charset="0"/>
              <a:cs typeface="Heiti SC Light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6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IONNAME" val="Group 29"/>
  <p:tag name="LAY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004.125"/>
  <p:tag name="LATEXADDIN" val="\documentclass{article}&#10;\usepackage{amsmath}&#10;\usepackage{xcolor}&#10;\pagestyle{empty}&#10;\begin{document}&#10;&#10;&#10;$\neq\left(\textcolor{red}{\uparrow}+\textcolor{red}{\rightarrow}\right)\left(\textcolor{red}{\uparrow}+\textcolor{red}{\rightarrow}\right)$&#10;&#10;\end{document}"/>
  <p:tag name="IGUANATEXSIZE" val="36"/>
  <p:tag name="IGUANATEXCURSOR" val="241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98874"/>
  <p:tag name="ORIGINALWIDTH" val="186.7267"/>
  <p:tag name="LATEXADDIN" val="\documentclass{article}&#10;\usepackage{amsmath}&#10;\pagestyle{empty}&#10;\begin{document}&#10;&#10;&#10;$OR$&#10;&#10;\end{document}"/>
  <p:tag name="IGUANATEXSIZE" val="24"/>
  <p:tag name="IGUANATEXCURSOR" val="85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539.9325"/>
  <p:tag name="LATEXADDIN" val="\documentclass{article}&#10;\usepackage{amsmath}&#10;\pagestyle{empty}&#10;\begin{document}&#10;&#10;&#10;$|\quad\rangle+|\quad\rangle$&#10;&#10;\end{document}"/>
  <p:tag name="IGUANATEXSIZE" val="36"/>
  <p:tag name="IGUANATEXCURSOR" val="100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.4871"/>
  <p:tag name="ORIGINALWIDTH" val="968.8789"/>
  <p:tag name="LATEXADDIN" val="\documentclass{article}&#10;\usepackage{amsmath}&#10;\usepackage{xcolor}&#10;\pagestyle{empty}&#10;\begin{document}&#10;&#10;&#10;$n_{\mathrm{air}}&lt;n_{\mathrm{di}}&lt;n_{\mathrm{glass}}$&#10;&#10;\end{document}"/>
  <p:tag name="IGUANATEXSIZE" val="36"/>
  <p:tag name="IGUANATEXCURSOR" val="13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1015.373"/>
  <p:tag name="LATEXADDIN" val="\documentclass{article}&#10;\usepackage{amsmath}&#10;\usepackage{xcolor}&#10;\pagestyle{empty}&#10;\begin{document}&#10;&#10;&#10;$(\textcolor{red}{+})=\frac{1}{\sqrt{2}}\left(\textcolor{blue}{\nearrow}+\textcolor{blue}{\searrow}\right)$&#10;&#10;\end{document}"/>
  <p:tag name="IGUANATEXSIZE" val="36"/>
  <p:tag name="IGUANATEXCURSOR" val="104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5.478"/>
  <p:tag name="ORIGINALWIDTH" val="920.8849"/>
  <p:tag name="LATEXADDIN" val="\documentclass{article}&#10;\usepackage{amsmath}&#10;\usepackage{xcolor}&#10;\pagestyle{empty}&#10;\begin{document}&#10;&#10;&#10;$\textcolor{red}{-}=\frac{1}{\sqrt{2}}\left(\textcolor{blue}{\nearrow}-\textcolor{blue}{\searrow}\right)$&#10;&#10;\end{document}"/>
  <p:tag name="IGUANATEXSIZE" val="36"/>
  <p:tag name="IGUANATEXCURSOR" val="173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581.1773"/>
  <p:tag name="LATEXADDIN" val="\documentclass{article}&#10;\usepackage{amsmath}&#10;\usepackage{xcolor}&#10;\pagestyle{empty}&#10;\begin{document}&#10;&#10;&#10;$\textcolor{blue}{\uparrow}\Rightarrow\left(\textcolor{red}{\uparrow}\right)\left(\textcolor{red}{\uparrow}\right)$&#10;&#10;\end{document}"/>
  <p:tag name="IGUANATEXSIZE" val="36"/>
  <p:tag name="IGUANATEXCURSOR" val="136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762.6547"/>
  <p:tag name="LATEXADDIN" val="\documentclass{article}&#10;\usepackage{amsmath}&#10;\usepackage{xcolor}&#10;\pagestyle{empty}&#10;\begin{document}&#10;&#10;&#10;$\textcolor{blue}{\rightarrow}\Rightarrow\left(\textcolor{red}{\rightarrow}\right)\left(\textcolor{red}{\rightarrow}\right)$&#10;&#10;\end{document}"/>
  <p:tag name="IGUANATEXSIZE" val="36"/>
  <p:tag name="IGUANATEXCURSOR" val="21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.7346"/>
  <p:tag name="ORIGINALWIDTH" val="1850.019"/>
  <p:tag name="LATEXADDIN" val="\documentclass{article}&#10;\usepackage{amsmath}&#10;\usepackage{xcolor}&#10;\pagestyle{empty}&#10;\begin{document}&#10;&#10;&#10;$\left(\textcolor{blue}{\uparrow}+\textcolor{blue}{\rightarrow}\right)=\textcolor{blue}{\nearrow}\Rightarrow\left(\textcolor{red}{\uparrow}\right)\left(\textcolor{red}{\uparrow}\right)+\left(\textcolor{red}{\rightarrow}\right)\left(\textcolor{red}{\rightarrow}\right)$&#10;&#10;\end{document}"/>
  <p:tag name="IGUANATEXSIZE" val="36"/>
  <p:tag name="IGUANATEXCURSOR" val="287"/>
  <p:tag name="TRANSPARENCY" val="True"/>
  <p:tag name="FILENAME" val="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IQC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20741</TotalTime>
  <Words>568</Words>
  <Application>Microsoft Office PowerPoint</Application>
  <PresentationFormat>On-screen Show (4:3)</PresentationFormat>
  <Paragraphs>172</Paragraphs>
  <Slides>24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DejaVu Sans</vt:lpstr>
      <vt:lpstr>Gill Sans</vt:lpstr>
      <vt:lpstr>Gotham Book</vt:lpstr>
      <vt:lpstr>Heiti SC Light</vt:lpstr>
      <vt:lpstr>Lucida Grande</vt:lpstr>
      <vt:lpstr>Wingdings</vt:lpstr>
      <vt:lpstr>IQC Theme</vt:lpstr>
      <vt:lpstr>PowerPoint Presentation</vt:lpstr>
      <vt:lpstr>Waves and Particles</vt:lpstr>
      <vt:lpstr>Wave-particle duality</vt:lpstr>
      <vt:lpstr>The Two Golden Rules of Quantum Mechanics</vt:lpstr>
      <vt:lpstr>Wave-Particle Duality Revisited</vt:lpstr>
      <vt:lpstr>Optical Beamsplitters</vt:lpstr>
      <vt:lpstr>Waves on a Beamsplitter</vt:lpstr>
      <vt:lpstr>Photons on a Beamsplitter</vt:lpstr>
      <vt:lpstr>Photons on a Beamsplitter</vt:lpstr>
      <vt:lpstr>The Mach-Zehnder Interferometer</vt:lpstr>
      <vt:lpstr>The Mach-Zehnder Interferometer</vt:lpstr>
      <vt:lpstr>PowerPoint Presentation</vt:lpstr>
      <vt:lpstr>PowerPoint Presentation</vt:lpstr>
      <vt:lpstr>Photons in an MZI</vt:lpstr>
      <vt:lpstr>Quantum Algorithms</vt:lpstr>
      <vt:lpstr>The Deutsch-Josza Algorithm</vt:lpstr>
      <vt:lpstr>The Deutsch-Josza Algorithm</vt:lpstr>
      <vt:lpstr>The Deutsch-Josza Algorithm</vt:lpstr>
      <vt:lpstr>The Deutsch-Josza Algorithm</vt:lpstr>
      <vt:lpstr>Wave-Particle Duality Revisited</vt:lpstr>
      <vt:lpstr>Final Thought: Actually Splitting Photons</vt:lpstr>
      <vt:lpstr>Final Thought: Actually Splitting Photons</vt:lpstr>
      <vt:lpstr>The No-Cloning Theorem</vt:lpstr>
      <vt:lpstr>Thanks!</vt:lpstr>
    </vt:vector>
  </TitlesOfParts>
  <Company>www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ww</dc:creator>
  <cp:lastModifiedBy>John Matt Don</cp:lastModifiedBy>
  <cp:revision>264</cp:revision>
  <dcterms:created xsi:type="dcterms:W3CDTF">2013-02-08T14:30:00Z</dcterms:created>
  <dcterms:modified xsi:type="dcterms:W3CDTF">2019-05-02T15:48:16Z</dcterms:modified>
</cp:coreProperties>
</file>