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3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4.xml" ContentType="application/vnd.openxmlformats-officedocument.presentationml.tags+xml"/>
  <Override PartName="/ppt/notesSlides/notesSlide5.xml" ContentType="application/vnd.openxmlformats-officedocument.presentationml.notesSlide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notesSlides/notesSlide6.xml" ContentType="application/vnd.openxmlformats-officedocument.presentationml.notesSlide+xml"/>
  <Override PartName="/ppt/tags/tag17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4"/>
  </p:notesMasterIdLst>
  <p:sldIdLst>
    <p:sldId id="256" r:id="rId2"/>
    <p:sldId id="412" r:id="rId3"/>
    <p:sldId id="413" r:id="rId4"/>
    <p:sldId id="414" r:id="rId5"/>
    <p:sldId id="415" r:id="rId6"/>
    <p:sldId id="410" r:id="rId7"/>
    <p:sldId id="417" r:id="rId8"/>
    <p:sldId id="416" r:id="rId9"/>
    <p:sldId id="418" r:id="rId10"/>
    <p:sldId id="421" r:id="rId11"/>
    <p:sldId id="419" r:id="rId12"/>
    <p:sldId id="420" r:id="rId13"/>
    <p:sldId id="422" r:id="rId14"/>
    <p:sldId id="423" r:id="rId15"/>
    <p:sldId id="424" r:id="rId16"/>
    <p:sldId id="425" r:id="rId17"/>
    <p:sldId id="426" r:id="rId18"/>
    <p:sldId id="428" r:id="rId19"/>
    <p:sldId id="429" r:id="rId20"/>
    <p:sldId id="430" r:id="rId21"/>
    <p:sldId id="433" r:id="rId22"/>
    <p:sldId id="434" r:id="rId23"/>
    <p:sldId id="435" r:id="rId24"/>
    <p:sldId id="436" r:id="rId25"/>
    <p:sldId id="432" r:id="rId26"/>
    <p:sldId id="427" r:id="rId27"/>
    <p:sldId id="431" r:id="rId28"/>
    <p:sldId id="437" r:id="rId29"/>
    <p:sldId id="438" r:id="rId30"/>
    <p:sldId id="442" r:id="rId31"/>
    <p:sldId id="443" r:id="rId32"/>
    <p:sldId id="444" r:id="rId3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45087"/>
    <a:srgbClr val="6D001A"/>
    <a:srgbClr val="3A6F8F"/>
    <a:srgbClr val="E0249A"/>
    <a:srgbClr val="808080"/>
    <a:srgbClr val="0073C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929"/>
    <p:restoredTop sz="92093" autoAdjust="0"/>
  </p:normalViewPr>
  <p:slideViewPr>
    <p:cSldViewPr snapToGrid="0" snapToObjects="1">
      <p:cViewPr varScale="1">
        <p:scale>
          <a:sx n="106" d="100"/>
          <a:sy n="106" d="100"/>
        </p:scale>
        <p:origin x="1518" y="102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E791C9-986C-5745-86A9-9DE6CBC06A29}" type="datetimeFigureOut">
              <a:rPr lang="en-US" smtClean="0"/>
              <a:t>5/8/2019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5BAD22-F08E-FD4B-847A-8CB30D431D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59087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smtClean="0"/>
              <a:t>Same</a:t>
            </a:r>
            <a:r>
              <a:rPr lang="en-CA" baseline="0" dirty="0" smtClean="0"/>
              <a:t> math, different interpretation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5BAD22-F08E-FD4B-847A-8CB30D431DB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510840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smtClean="0"/>
              <a:t>First, let’s back up a second: what’s cryptography?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5BAD22-F08E-FD4B-847A-8CB30D431DB9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169770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baseline="0" dirty="0"/>
              <a:t>Bringing people</a:t>
            </a:r>
            <a:r>
              <a:rPr lang="en-CA" baseline="0"/>
              <a:t>, build </a:t>
            </a:r>
            <a:r>
              <a:rPr lang="en-CA" baseline="0" dirty="0"/>
              <a:t>the infrastructure </a:t>
            </a:r>
          </a:p>
          <a:p>
            <a:endParaRPr lang="en-CA" baseline="0" dirty="0"/>
          </a:p>
          <a:p>
            <a:endParaRPr lang="en-CA" baseline="0" dirty="0"/>
          </a:p>
          <a:p>
            <a:r>
              <a:rPr lang="en-CA" baseline="0" dirty="0"/>
              <a:t>Needs to have a logic to go around.. Maybe the </a:t>
            </a:r>
            <a:r>
              <a:rPr lang="en-CA" baseline="0" dirty="0" err="1"/>
              <a:t>iqc</a:t>
            </a:r>
            <a:r>
              <a:rPr lang="en-CA" baseline="0" dirty="0"/>
              <a:t> story start with theory, move to light experiment (optics/</a:t>
            </a:r>
            <a:r>
              <a:rPr lang="en-CA" baseline="0" dirty="0" err="1"/>
              <a:t>nmr</a:t>
            </a:r>
            <a:r>
              <a:rPr lang="en-CA" baseline="0" dirty="0"/>
              <a:t> and go to the heavier stuff </a:t>
            </a:r>
            <a:r>
              <a:rPr lang="en-CA" baseline="0" dirty="0" err="1"/>
              <a:t>cleanr</a:t>
            </a:r>
            <a:r>
              <a:rPr lang="en-CA" baseline="0" dirty="0"/>
              <a:t> room superconducting </a:t>
            </a:r>
            <a:r>
              <a:rPr lang="en-CA" baseline="0" dirty="0" err="1"/>
              <a:t>qubits</a:t>
            </a:r>
            <a:r>
              <a:rPr lang="en-CA" baseline="0" dirty="0"/>
              <a:t> </a:t>
            </a:r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24401674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baseline="0" dirty="0"/>
              <a:t>Bringing people</a:t>
            </a:r>
            <a:r>
              <a:rPr lang="en-CA" baseline="0"/>
              <a:t>, build </a:t>
            </a:r>
            <a:r>
              <a:rPr lang="en-CA" baseline="0" dirty="0"/>
              <a:t>the infrastructure </a:t>
            </a:r>
          </a:p>
          <a:p>
            <a:endParaRPr lang="en-CA" baseline="0" dirty="0"/>
          </a:p>
          <a:p>
            <a:endParaRPr lang="en-CA" baseline="0" dirty="0"/>
          </a:p>
          <a:p>
            <a:r>
              <a:rPr lang="en-CA" baseline="0" dirty="0"/>
              <a:t>Needs to have a logic to go around.. Maybe the </a:t>
            </a:r>
            <a:r>
              <a:rPr lang="en-CA" baseline="0" dirty="0" err="1"/>
              <a:t>iqc</a:t>
            </a:r>
            <a:r>
              <a:rPr lang="en-CA" baseline="0" dirty="0"/>
              <a:t> story start with theory, move to light experiment (optics/</a:t>
            </a:r>
            <a:r>
              <a:rPr lang="en-CA" baseline="0" dirty="0" err="1"/>
              <a:t>nmr</a:t>
            </a:r>
            <a:r>
              <a:rPr lang="en-CA" baseline="0" dirty="0"/>
              <a:t> and go to the heavier stuff </a:t>
            </a:r>
            <a:r>
              <a:rPr lang="en-CA" baseline="0" dirty="0" err="1"/>
              <a:t>cleanr</a:t>
            </a:r>
            <a:r>
              <a:rPr lang="en-CA" baseline="0" dirty="0"/>
              <a:t> room superconducting </a:t>
            </a:r>
            <a:r>
              <a:rPr lang="en-CA" baseline="0" dirty="0" err="1"/>
              <a:t>qubits</a:t>
            </a:r>
            <a:r>
              <a:rPr lang="en-CA" baseline="0" dirty="0"/>
              <a:t> </a:t>
            </a:r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36272638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baseline="0" dirty="0"/>
              <a:t>Bringing people</a:t>
            </a:r>
            <a:r>
              <a:rPr lang="en-CA" baseline="0"/>
              <a:t>, build </a:t>
            </a:r>
            <a:r>
              <a:rPr lang="en-CA" baseline="0" dirty="0"/>
              <a:t>the infrastructure </a:t>
            </a:r>
          </a:p>
          <a:p>
            <a:endParaRPr lang="en-CA" baseline="0" dirty="0"/>
          </a:p>
          <a:p>
            <a:endParaRPr lang="en-CA" baseline="0" dirty="0"/>
          </a:p>
          <a:p>
            <a:r>
              <a:rPr lang="en-CA" baseline="0" dirty="0"/>
              <a:t>Needs to have a logic to go around.. Maybe the </a:t>
            </a:r>
            <a:r>
              <a:rPr lang="en-CA" baseline="0" dirty="0" err="1"/>
              <a:t>iqc</a:t>
            </a:r>
            <a:r>
              <a:rPr lang="en-CA" baseline="0" dirty="0"/>
              <a:t> story start with theory, move to light experiment (optics/</a:t>
            </a:r>
            <a:r>
              <a:rPr lang="en-CA" baseline="0" dirty="0" err="1"/>
              <a:t>nmr</a:t>
            </a:r>
            <a:r>
              <a:rPr lang="en-CA" baseline="0" dirty="0"/>
              <a:t> and go to the heavier stuff </a:t>
            </a:r>
            <a:r>
              <a:rPr lang="en-CA" baseline="0" dirty="0" err="1"/>
              <a:t>cleanr</a:t>
            </a:r>
            <a:r>
              <a:rPr lang="en-CA" baseline="0" dirty="0"/>
              <a:t> room superconducting </a:t>
            </a:r>
            <a:r>
              <a:rPr lang="en-CA" baseline="0" dirty="0" err="1"/>
              <a:t>qubits</a:t>
            </a:r>
            <a:r>
              <a:rPr lang="en-CA" baseline="0" dirty="0"/>
              <a:t> </a:t>
            </a:r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39033141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baseline="0" dirty="0"/>
              <a:t>Bringing people</a:t>
            </a:r>
            <a:r>
              <a:rPr lang="en-CA" baseline="0"/>
              <a:t>, build </a:t>
            </a:r>
            <a:r>
              <a:rPr lang="en-CA" baseline="0" dirty="0"/>
              <a:t>the infrastructure </a:t>
            </a:r>
          </a:p>
          <a:p>
            <a:endParaRPr lang="en-CA" baseline="0" dirty="0"/>
          </a:p>
          <a:p>
            <a:endParaRPr lang="en-CA" baseline="0" dirty="0"/>
          </a:p>
          <a:p>
            <a:r>
              <a:rPr lang="en-CA" baseline="0" dirty="0"/>
              <a:t>Needs to have a logic to go around.. Maybe the </a:t>
            </a:r>
            <a:r>
              <a:rPr lang="en-CA" baseline="0" dirty="0" err="1"/>
              <a:t>iqc</a:t>
            </a:r>
            <a:r>
              <a:rPr lang="en-CA" baseline="0" dirty="0"/>
              <a:t> story start with theory, move to light experiment (optics/</a:t>
            </a:r>
            <a:r>
              <a:rPr lang="en-CA" baseline="0" dirty="0" err="1"/>
              <a:t>nmr</a:t>
            </a:r>
            <a:r>
              <a:rPr lang="en-CA" baseline="0" dirty="0"/>
              <a:t> and go to the heavier stuff </a:t>
            </a:r>
            <a:r>
              <a:rPr lang="en-CA" baseline="0" dirty="0" err="1"/>
              <a:t>cleanr</a:t>
            </a:r>
            <a:r>
              <a:rPr lang="en-CA" baseline="0" dirty="0"/>
              <a:t> room superconducting </a:t>
            </a:r>
            <a:r>
              <a:rPr lang="en-CA" baseline="0" dirty="0" err="1"/>
              <a:t>qubits</a:t>
            </a:r>
            <a:r>
              <a:rPr lang="en-CA" baseline="0" dirty="0"/>
              <a:t> </a:t>
            </a:r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05050475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baseline="0" dirty="0"/>
              <a:t>Bringing people</a:t>
            </a:r>
            <a:r>
              <a:rPr lang="en-CA" baseline="0"/>
              <a:t>, build </a:t>
            </a:r>
            <a:r>
              <a:rPr lang="en-CA" baseline="0" dirty="0"/>
              <a:t>the infrastructure </a:t>
            </a:r>
          </a:p>
          <a:p>
            <a:endParaRPr lang="en-CA" baseline="0" dirty="0"/>
          </a:p>
          <a:p>
            <a:endParaRPr lang="en-CA" baseline="0" dirty="0"/>
          </a:p>
          <a:p>
            <a:r>
              <a:rPr lang="en-CA" baseline="0" dirty="0"/>
              <a:t>Needs to have a logic to go around.. Maybe the </a:t>
            </a:r>
            <a:r>
              <a:rPr lang="en-CA" baseline="0" dirty="0" err="1"/>
              <a:t>iqc</a:t>
            </a:r>
            <a:r>
              <a:rPr lang="en-CA" baseline="0" dirty="0"/>
              <a:t> story start with theory, move to light experiment (optics/</a:t>
            </a:r>
            <a:r>
              <a:rPr lang="en-CA" baseline="0" dirty="0" err="1"/>
              <a:t>nmr</a:t>
            </a:r>
            <a:r>
              <a:rPr lang="en-CA" baseline="0" dirty="0"/>
              <a:t> and go to the heavier stuff </a:t>
            </a:r>
            <a:r>
              <a:rPr lang="en-CA" baseline="0" dirty="0" err="1"/>
              <a:t>cleanr</a:t>
            </a:r>
            <a:r>
              <a:rPr lang="en-CA" baseline="0" dirty="0"/>
              <a:t> room superconducting </a:t>
            </a:r>
            <a:r>
              <a:rPr lang="en-CA" baseline="0" dirty="0" err="1"/>
              <a:t>qubits</a:t>
            </a:r>
            <a:r>
              <a:rPr lang="en-CA" baseline="0" dirty="0"/>
              <a:t> </a:t>
            </a:r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8845423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5BAD22-F08E-FD4B-847A-8CB30D431DB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56794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smtClean="0"/>
              <a:t>50% transmitted and 50% absorbed;</a:t>
            </a:r>
            <a:r>
              <a:rPr lang="en-CA" baseline="0" dirty="0" smtClean="0"/>
              <a:t> can think about as 50% intensity, or 50% probability per photon of being absorbed/transmitted</a:t>
            </a:r>
          </a:p>
          <a:p>
            <a:endParaRPr lang="en-CA" baseline="0" dirty="0" smtClean="0"/>
          </a:p>
          <a:p>
            <a:r>
              <a:rPr lang="en-CA" baseline="0" dirty="0" smtClean="0"/>
              <a:t>But this doesn’t need the superposition/measurement concept, we just have </a:t>
            </a:r>
            <a:r>
              <a:rPr lang="en-CA" baseline="0" dirty="0" err="1" smtClean="0"/>
              <a:t>Malus</a:t>
            </a:r>
            <a:r>
              <a:rPr lang="en-CA" baseline="0" dirty="0" smtClean="0"/>
              <a:t>’ law! Can we go 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5BAD22-F08E-FD4B-847A-8CB30D431DB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72947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5BAD22-F08E-FD4B-847A-8CB30D431DB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44738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1980779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868181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3841010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smtClean="0"/>
              <a:t>(very</a:t>
            </a:r>
            <a:r>
              <a:rPr lang="en-CA" baseline="0" dirty="0" smtClean="0"/>
              <a:t> briefly mention the idea of how this can be used, don’t go into the details)</a:t>
            </a:r>
          </a:p>
          <a:p>
            <a:endParaRPr lang="en-CA" baseline="0" dirty="0" smtClean="0"/>
          </a:p>
          <a:p>
            <a:r>
              <a:rPr lang="en-CA" baseline="0" dirty="0" smtClean="0"/>
              <a:t>This can be used to guarantee secure communication…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5BAD22-F08E-FD4B-847A-8CB30D431DB9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56984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smtClean="0"/>
              <a:t>(very</a:t>
            </a:r>
            <a:r>
              <a:rPr lang="en-CA" baseline="0" dirty="0" smtClean="0"/>
              <a:t> briefly mention the idea of how this can be used, don’t go into the details)</a:t>
            </a:r>
          </a:p>
          <a:p>
            <a:endParaRPr lang="en-CA" baseline="0" dirty="0" smtClean="0"/>
          </a:p>
          <a:p>
            <a:r>
              <a:rPr lang="en-CA" baseline="0" dirty="0" smtClean="0"/>
              <a:t>However, if an eavesdropper tries to listen to the communication by measuring the photons, they’ll change the signal. If Alice and Bob are clever, they can detect that something’s amiss!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5BAD22-F08E-FD4B-847A-8CB30D431DB9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6688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266343"/>
            <a:ext cx="7772400" cy="1470025"/>
          </a:xfrm>
        </p:spPr>
        <p:txBody>
          <a:bodyPr/>
          <a:lstStyle/>
          <a:p>
            <a:r>
              <a:rPr lang="en-CA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30146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815575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CA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942037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CA" dirty="0"/>
              <a:t>Click to edit Master text styles</a:t>
            </a:r>
          </a:p>
          <a:p>
            <a:pPr lvl="1"/>
            <a:r>
              <a:rPr lang="en-CA" dirty="0"/>
              <a:t>Second level</a:t>
            </a:r>
          </a:p>
          <a:p>
            <a:pPr lvl="2"/>
            <a:r>
              <a:rPr lang="en-CA" dirty="0"/>
              <a:t>Third level</a:t>
            </a:r>
          </a:p>
          <a:p>
            <a:pPr lvl="3"/>
            <a:r>
              <a:rPr lang="en-CA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38233648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253405"/>
          </a:xfrm>
        </p:spPr>
        <p:txBody>
          <a:bodyPr vert="eaVert"/>
          <a:lstStyle/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253405"/>
          </a:xfrm>
        </p:spPr>
        <p:txBody>
          <a:bodyPr vert="eaVert"/>
          <a:lstStyle/>
          <a:p>
            <a:pPr lvl="0"/>
            <a:r>
              <a:rPr lang="en-CA" dirty="0"/>
              <a:t>Click to edit Master text styles</a:t>
            </a:r>
          </a:p>
          <a:p>
            <a:pPr lvl="1"/>
            <a:r>
              <a:rPr lang="en-CA" dirty="0"/>
              <a:t>Second level</a:t>
            </a:r>
          </a:p>
          <a:p>
            <a:pPr lvl="2"/>
            <a:r>
              <a:rPr lang="en-CA" dirty="0"/>
              <a:t>Third level</a:t>
            </a:r>
          </a:p>
          <a:p>
            <a:pPr lvl="3"/>
            <a:r>
              <a:rPr lang="en-CA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36183797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lnSpc>
                <a:spcPts val="2400"/>
              </a:lnSpc>
              <a:defRPr/>
            </a:lvl1pPr>
          </a:lstStyle>
          <a:p>
            <a:r>
              <a:rPr lang="en-CA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 marL="0" indent="0">
              <a:buFontTx/>
              <a:buNone/>
              <a:defRPr/>
            </a:lvl2pPr>
            <a:lvl3pPr marL="541338" indent="-157163">
              <a:buFont typeface="Arial"/>
              <a:buChar char="•"/>
              <a:defRPr/>
            </a:lvl3pPr>
            <a:lvl4pPr marL="892175" indent="-228600">
              <a:buFont typeface="Lucida Grande"/>
              <a:buChar char="-"/>
              <a:defRPr/>
            </a:lvl4pPr>
          </a:lstStyle>
          <a:p>
            <a:pPr lvl="0"/>
            <a:r>
              <a:rPr lang="en-CA" dirty="0"/>
              <a:t>Click to edit Master text styles</a:t>
            </a:r>
          </a:p>
          <a:p>
            <a:pPr lvl="1"/>
            <a:r>
              <a:rPr lang="en-CA" dirty="0"/>
              <a:t>Second level</a:t>
            </a:r>
          </a:p>
          <a:p>
            <a:pPr lvl="2"/>
            <a:r>
              <a:rPr lang="en-CA" dirty="0"/>
              <a:t>Third level</a:t>
            </a:r>
          </a:p>
          <a:p>
            <a:pPr lvl="3"/>
            <a:r>
              <a:rPr lang="en-CA" dirty="0"/>
              <a:t>Fourth level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474" y="627002"/>
            <a:ext cx="914431" cy="777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0507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 top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411"/>
            <a:ext cx="9144000" cy="2121408"/>
          </a:xfrm>
          <a:prstGeom prst="rect">
            <a:avLst/>
          </a:prstGeom>
        </p:spPr>
      </p:pic>
      <p:pic>
        <p:nvPicPr>
          <p:cNvPr id="8" name="Picture 7" descr="Chevron_white_outlined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474" y="627002"/>
            <a:ext cx="914431" cy="777266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0776" y="728744"/>
            <a:ext cx="6746808" cy="1530343"/>
          </a:xfrm>
        </p:spPr>
        <p:txBody>
          <a:bodyPr anchor="t" anchorCtr="0">
            <a:normAutofit/>
          </a:bodyPr>
          <a:lstStyle>
            <a:lvl1pPr marL="0" indent="0">
              <a:lnSpc>
                <a:spcPts val="300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CA" dirty="0"/>
              <a:t>Click to edit Master text styles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0"/>
          </p:nvPr>
        </p:nvSpPr>
        <p:spPr>
          <a:xfrm>
            <a:off x="4570048" y="2633888"/>
            <a:ext cx="3997536" cy="3029494"/>
          </a:xfrm>
        </p:spPr>
        <p:txBody>
          <a:bodyPr/>
          <a:lstStyle>
            <a:lvl1pPr>
              <a:spcBef>
                <a:spcPts val="2400"/>
              </a:spcBef>
              <a:spcAft>
                <a:spcPts val="600"/>
              </a:spcAft>
              <a:defRPr/>
            </a:lvl1pPr>
            <a:lvl2pPr marL="342900" indent="-342900">
              <a:buFont typeface="Wingdings" charset="2"/>
              <a:buAutoNum type="arabicPlain"/>
              <a:defRPr/>
            </a:lvl2pPr>
            <a:lvl3pPr marL="541338" indent="-157163">
              <a:buFont typeface="Arial"/>
              <a:buChar char="•"/>
              <a:defRPr/>
            </a:lvl3pPr>
            <a:lvl4pPr marL="892175" indent="-228600">
              <a:buFont typeface="Lucida Grande"/>
              <a:buChar char="-"/>
              <a:defRPr/>
            </a:lvl4pPr>
          </a:lstStyle>
          <a:p>
            <a:pPr lvl="0"/>
            <a:r>
              <a:rPr lang="en-CA" dirty="0"/>
              <a:t>Click to edit Master text styles</a:t>
            </a:r>
          </a:p>
          <a:p>
            <a:pPr lvl="1"/>
            <a:r>
              <a:rPr lang="en-CA" dirty="0"/>
              <a:t>Second level</a:t>
            </a:r>
          </a:p>
          <a:p>
            <a:pPr lvl="2"/>
            <a:r>
              <a:rPr lang="en-CA" dirty="0"/>
              <a:t>Third level</a:t>
            </a:r>
          </a:p>
          <a:p>
            <a:pPr lvl="3"/>
            <a:r>
              <a:rPr lang="en-CA" dirty="0"/>
              <a:t>Fourth level</a:t>
            </a:r>
          </a:p>
        </p:txBody>
      </p:sp>
      <p:sp>
        <p:nvSpPr>
          <p:cNvPr id="11" name="Rectangle 10"/>
          <p:cNvSpPr/>
          <p:nvPr userDrawn="1"/>
        </p:nvSpPr>
        <p:spPr>
          <a:xfrm>
            <a:off x="1548491" y="2492116"/>
            <a:ext cx="2698843" cy="2737838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 userDrawn="1"/>
        </p:nvSpPr>
        <p:spPr>
          <a:xfrm>
            <a:off x="1789545" y="2330604"/>
            <a:ext cx="2207945" cy="303086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/>
          <p:cNvSpPr txBox="1">
            <a:spLocks/>
          </p:cNvSpPr>
          <p:nvPr userDrawn="1"/>
        </p:nvSpPr>
        <p:spPr>
          <a:xfrm>
            <a:off x="1747905" y="2664010"/>
            <a:ext cx="2332867" cy="239555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rgbClr val="3A6F8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CA" sz="1800" b="0" i="0" cap="none" dirty="0"/>
              <a:t>Click to edit Master title style</a:t>
            </a:r>
            <a:endParaRPr lang="en-US" sz="1800" b="0" i="0" cap="none" dirty="0"/>
          </a:p>
        </p:txBody>
      </p:sp>
    </p:spTree>
    <p:extLst>
      <p:ext uri="{BB962C8B-B14F-4D97-AF65-F5344CB8AC3E}">
        <p14:creationId xmlns:p14="http://schemas.microsoft.com/office/powerpoint/2010/main" val="26433136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re tex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1581" y="619432"/>
            <a:ext cx="7885219" cy="671486"/>
          </a:xfrm>
        </p:spPr>
        <p:txBody>
          <a:bodyPr>
            <a:noAutofit/>
          </a:bodyPr>
          <a:lstStyle>
            <a:lvl1pPr>
              <a:lnSpc>
                <a:spcPts val="2000"/>
              </a:lnSpc>
              <a:defRPr sz="2000"/>
            </a:lvl1pPr>
          </a:lstStyle>
          <a:p>
            <a:r>
              <a:rPr lang="en-CA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1581" y="2030071"/>
            <a:ext cx="7997643" cy="3529203"/>
          </a:xfrm>
        </p:spPr>
        <p:txBody>
          <a:bodyPr/>
          <a:lstStyle>
            <a:lvl2pPr marL="0" indent="0">
              <a:buFontTx/>
              <a:buNone/>
              <a:defRPr/>
            </a:lvl2pPr>
            <a:lvl3pPr marL="541338" indent="-157163">
              <a:buFont typeface="Arial"/>
              <a:buChar char="•"/>
              <a:defRPr/>
            </a:lvl3pPr>
            <a:lvl4pPr marL="892175" indent="-228600">
              <a:buFont typeface="Lucida Grande"/>
              <a:buChar char="-"/>
              <a:defRPr/>
            </a:lvl4pPr>
          </a:lstStyle>
          <a:p>
            <a:pPr lvl="0"/>
            <a:r>
              <a:rPr lang="en-CA" dirty="0"/>
              <a:t>Click to edit Master text styles</a:t>
            </a:r>
          </a:p>
          <a:p>
            <a:pPr lvl="1"/>
            <a:r>
              <a:rPr lang="en-CA" dirty="0"/>
              <a:t>Second level</a:t>
            </a:r>
          </a:p>
          <a:p>
            <a:pPr lvl="2"/>
            <a:r>
              <a:rPr lang="en-CA" dirty="0"/>
              <a:t>Third level</a:t>
            </a:r>
          </a:p>
          <a:p>
            <a:pPr lvl="3"/>
            <a:r>
              <a:rPr lang="en-CA" dirty="0"/>
              <a:t>Fourth level</a:t>
            </a:r>
          </a:p>
        </p:txBody>
      </p:sp>
      <p:pic>
        <p:nvPicPr>
          <p:cNvPr id="4" name="Picture 3" descr="Chevron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935" y="2108158"/>
            <a:ext cx="189789" cy="161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401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808414"/>
            <a:ext cx="4038600" cy="3750861"/>
          </a:xfrm>
        </p:spPr>
        <p:txBody>
          <a:bodyPr/>
          <a:lstStyle>
            <a:lvl1pPr>
              <a:spcBef>
                <a:spcPts val="600"/>
              </a:spcBef>
              <a:spcAft>
                <a:spcPts val="0"/>
              </a:spcAft>
              <a:defRPr sz="1800"/>
            </a:lvl1pPr>
            <a:lvl2pPr>
              <a:spcBef>
                <a:spcPts val="600"/>
              </a:spcBef>
              <a:spcAft>
                <a:spcPts val="0"/>
              </a:spcAft>
              <a:defRPr sz="1400"/>
            </a:lvl2pPr>
            <a:lvl3pPr>
              <a:spcBef>
                <a:spcPts val="600"/>
              </a:spcBef>
              <a:spcAft>
                <a:spcPts val="0"/>
              </a:spcAft>
              <a:defRPr sz="1300"/>
            </a:lvl3pPr>
            <a:lvl4pPr>
              <a:defRPr sz="12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 dirty="0"/>
              <a:t>Click to edit Master text styles</a:t>
            </a:r>
          </a:p>
          <a:p>
            <a:pPr lvl="1"/>
            <a:r>
              <a:rPr lang="en-CA" dirty="0"/>
              <a:t>Second level</a:t>
            </a:r>
          </a:p>
          <a:p>
            <a:pPr lvl="2"/>
            <a:r>
              <a:rPr lang="en-CA" dirty="0"/>
              <a:t>Third level</a:t>
            </a:r>
          </a:p>
          <a:p>
            <a:pPr lvl="3"/>
            <a:r>
              <a:rPr lang="en-CA" dirty="0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08414"/>
            <a:ext cx="4038600" cy="3750861"/>
          </a:xfrm>
        </p:spPr>
        <p:txBody>
          <a:bodyPr/>
          <a:lstStyle>
            <a:lvl1pPr>
              <a:defRPr sz="1800"/>
            </a:lvl1pPr>
            <a:lvl2pPr>
              <a:defRPr sz="1400"/>
            </a:lvl2pPr>
            <a:lvl3pPr>
              <a:defRPr sz="1300"/>
            </a:lvl3pPr>
            <a:lvl4pPr>
              <a:defRPr sz="12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 dirty="0"/>
              <a:t>Click to edit Master text styles</a:t>
            </a:r>
          </a:p>
          <a:p>
            <a:pPr lvl="1"/>
            <a:r>
              <a:rPr lang="en-CA" dirty="0"/>
              <a:t>Second level</a:t>
            </a:r>
          </a:p>
          <a:p>
            <a:pPr lvl="2"/>
            <a:r>
              <a:rPr lang="en-CA" dirty="0"/>
              <a:t>Third level</a:t>
            </a:r>
          </a:p>
          <a:p>
            <a:pPr lvl="3"/>
            <a:r>
              <a:rPr lang="en-CA" dirty="0"/>
              <a:t>Fourth level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474" y="627002"/>
            <a:ext cx="914431" cy="777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3146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457274"/>
          </a:xfrm>
        </p:spPr>
        <p:txBody>
          <a:bodyPr/>
          <a:lstStyle>
            <a:lvl1pPr>
              <a:defRPr sz="1800"/>
            </a:lvl1pPr>
            <a:lvl2pPr>
              <a:defRPr sz="1400"/>
            </a:lvl2pPr>
            <a:lvl3pPr>
              <a:defRPr sz="1300"/>
            </a:lvl3pPr>
            <a:lvl4pPr>
              <a:defRPr sz="12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CA" dirty="0"/>
              <a:t>Click to edit Master text styles</a:t>
            </a:r>
          </a:p>
          <a:p>
            <a:pPr lvl="1"/>
            <a:r>
              <a:rPr lang="en-CA" dirty="0"/>
              <a:t>Second level</a:t>
            </a:r>
          </a:p>
          <a:p>
            <a:pPr lvl="2"/>
            <a:r>
              <a:rPr lang="en-CA" dirty="0"/>
              <a:t>Third level</a:t>
            </a:r>
          </a:p>
          <a:p>
            <a:pPr lvl="3"/>
            <a:r>
              <a:rPr lang="en-CA" dirty="0"/>
              <a:t>Fourth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457274"/>
          </a:xfrm>
        </p:spPr>
        <p:txBody>
          <a:bodyPr/>
          <a:lstStyle>
            <a:lvl1pPr>
              <a:defRPr sz="1800"/>
            </a:lvl1pPr>
            <a:lvl2pPr>
              <a:defRPr sz="1400"/>
            </a:lvl2pPr>
            <a:lvl3pPr>
              <a:defRPr sz="1300"/>
            </a:lvl3pPr>
            <a:lvl4pPr>
              <a:defRPr sz="12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CA" dirty="0"/>
              <a:t>Click to edit Master text styles</a:t>
            </a:r>
          </a:p>
          <a:p>
            <a:pPr lvl="1"/>
            <a:r>
              <a:rPr lang="en-CA" dirty="0"/>
              <a:t>Second level</a:t>
            </a:r>
          </a:p>
          <a:p>
            <a:pPr lvl="2"/>
            <a:r>
              <a:rPr lang="en-CA" dirty="0"/>
              <a:t>Third level</a:t>
            </a:r>
          </a:p>
          <a:p>
            <a:pPr lvl="3"/>
            <a:r>
              <a:rPr lang="en-CA" dirty="0"/>
              <a:t>Fourth level</a:t>
            </a:r>
          </a:p>
        </p:txBody>
      </p:sp>
      <p:pic>
        <p:nvPicPr>
          <p:cNvPr id="10" name="Picture 9" descr="Chevron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871" y="1914657"/>
            <a:ext cx="189789" cy="161322"/>
          </a:xfrm>
          <a:prstGeom prst="rect">
            <a:avLst/>
          </a:prstGeom>
        </p:spPr>
      </p:pic>
      <p:pic>
        <p:nvPicPr>
          <p:cNvPr id="11" name="Picture 10" descr="Chevron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7388" y="1914657"/>
            <a:ext cx="189789" cy="161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69065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30463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383861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>
            <a:normAutofit/>
          </a:bodyPr>
          <a:lstStyle>
            <a:lvl1pPr algn="l">
              <a:defRPr sz="1800" b="1"/>
            </a:lvl1pPr>
          </a:lstStyle>
          <a:p>
            <a:r>
              <a:rPr lang="en-CA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327867"/>
          </a:xfrm>
        </p:spPr>
        <p:txBody>
          <a:bodyPr/>
          <a:lstStyle>
            <a:lvl1pPr>
              <a:defRPr sz="2000"/>
            </a:lvl1pPr>
            <a:lvl2pPr>
              <a:defRPr sz="1400"/>
            </a:lvl2pPr>
            <a:lvl3pPr>
              <a:defRPr sz="1300"/>
            </a:lvl3pPr>
            <a:lvl4pPr>
              <a:defRPr sz="12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CA" dirty="0"/>
              <a:t>Click to edit Master text styles</a:t>
            </a:r>
          </a:p>
          <a:p>
            <a:pPr lvl="1"/>
            <a:r>
              <a:rPr lang="en-CA" dirty="0"/>
              <a:t>Second level</a:t>
            </a:r>
          </a:p>
          <a:p>
            <a:pPr lvl="2"/>
            <a:r>
              <a:rPr lang="en-CA" dirty="0"/>
              <a:t>Third level</a:t>
            </a:r>
          </a:p>
          <a:p>
            <a:pPr lvl="3"/>
            <a:r>
              <a:rPr lang="en-CA" dirty="0"/>
              <a:t>Fourth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165817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CA" dirty="0"/>
              <a:t>Click to edit Master text styles</a:t>
            </a:r>
          </a:p>
        </p:txBody>
      </p:sp>
      <p:pic>
        <p:nvPicPr>
          <p:cNvPr id="8" name="Picture 7" descr="Chevron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616" y="915237"/>
            <a:ext cx="189789" cy="161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60922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0542" y="812029"/>
            <a:ext cx="6896257" cy="3851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CA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90542" y="1600201"/>
            <a:ext cx="6896258" cy="39590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CA" dirty="0"/>
              <a:t>Click to edit Master text styles</a:t>
            </a:r>
          </a:p>
          <a:p>
            <a:pPr lvl="1"/>
            <a:r>
              <a:rPr lang="en-CA" dirty="0"/>
              <a:t>Second level</a:t>
            </a:r>
          </a:p>
          <a:p>
            <a:pPr lvl="2"/>
            <a:r>
              <a:rPr lang="en-CA" dirty="0"/>
              <a:t>Third level</a:t>
            </a:r>
          </a:p>
          <a:p>
            <a:pPr lvl="3"/>
            <a:r>
              <a:rPr lang="en-CA" dirty="0"/>
              <a:t>Fourth level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93734"/>
            <a:ext cx="9144000" cy="108508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9495" y="5979093"/>
            <a:ext cx="3504855" cy="643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4931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0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xStyles>
    <p:titleStyle>
      <a:lvl1pPr algn="l" defTabSz="457200" rtl="0" eaLnBrk="1" latinLnBrk="0" hangingPunct="1">
        <a:spcBef>
          <a:spcPct val="0"/>
        </a:spcBef>
        <a:buNone/>
        <a:defRPr sz="2600" kern="1200">
          <a:solidFill>
            <a:srgbClr val="3A6F8F"/>
          </a:solidFill>
          <a:latin typeface="+mj-lt"/>
          <a:ea typeface="+mj-ea"/>
          <a:cs typeface="+mj-cs"/>
        </a:defRPr>
      </a:lvl1pPr>
    </p:titleStyle>
    <p:bodyStyle>
      <a:lvl1pPr marL="0" indent="0" algn="l" defTabSz="457200" rtl="0" eaLnBrk="1" latinLnBrk="0" hangingPunct="1">
        <a:lnSpc>
          <a:spcPts val="1780"/>
        </a:lnSpc>
        <a:spcBef>
          <a:spcPts val="600"/>
        </a:spcBef>
        <a:buFont typeface="Arial"/>
        <a:buNone/>
        <a:defRPr sz="1800" kern="1200">
          <a:solidFill>
            <a:srgbClr val="3A6F8F"/>
          </a:solidFill>
          <a:latin typeface="+mn-lt"/>
          <a:ea typeface="+mn-ea"/>
          <a:cs typeface="+mn-cs"/>
        </a:defRPr>
      </a:lvl1pPr>
      <a:lvl2pPr marL="0" indent="0" algn="l" defTabSz="457200" rtl="0" eaLnBrk="1" latinLnBrk="0" hangingPunct="1">
        <a:lnSpc>
          <a:spcPts val="1780"/>
        </a:lnSpc>
        <a:spcBef>
          <a:spcPts val="600"/>
        </a:spcBef>
        <a:buFontTx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41338" indent="-157163" algn="l" defTabSz="457200" rtl="0" eaLnBrk="1" latinLnBrk="0" hangingPunct="1">
        <a:lnSpc>
          <a:spcPts val="1780"/>
        </a:lnSpc>
        <a:spcBef>
          <a:spcPts val="600"/>
        </a:spcBef>
        <a:buFont typeface="Arial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985838" indent="-228600" algn="l" defTabSz="457200" rtl="0" eaLnBrk="1" latinLnBrk="0" hangingPunct="1">
        <a:lnSpc>
          <a:spcPts val="1780"/>
        </a:lnSpc>
        <a:spcBef>
          <a:spcPts val="400"/>
        </a:spcBef>
        <a:buFont typeface="Lucida Grande"/>
        <a:buChar char="-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emf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33.emf"/><Relationship Id="rId12" Type="http://schemas.openxmlformats.org/officeDocument/2006/relationships/image" Target="../media/image38.e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6" Type="http://schemas.openxmlformats.org/officeDocument/2006/relationships/image" Target="../media/image32.jpeg"/><Relationship Id="rId11" Type="http://schemas.openxmlformats.org/officeDocument/2006/relationships/image" Target="../media/image37.emf"/><Relationship Id="rId5" Type="http://schemas.openxmlformats.org/officeDocument/2006/relationships/image" Target="../media/image31.png"/><Relationship Id="rId10" Type="http://schemas.openxmlformats.org/officeDocument/2006/relationships/image" Target="../media/image36.emf"/><Relationship Id="rId4" Type="http://schemas.openxmlformats.org/officeDocument/2006/relationships/image" Target="../media/image27.png"/><Relationship Id="rId9" Type="http://schemas.openxmlformats.org/officeDocument/2006/relationships/image" Target="../media/image35.em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emf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35.e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Relationship Id="rId6" Type="http://schemas.openxmlformats.org/officeDocument/2006/relationships/image" Target="../media/image34.emf"/><Relationship Id="rId5" Type="http://schemas.openxmlformats.org/officeDocument/2006/relationships/image" Target="../media/image33.emf"/><Relationship Id="rId10" Type="http://schemas.openxmlformats.org/officeDocument/2006/relationships/image" Target="../media/image39.png"/><Relationship Id="rId4" Type="http://schemas.openxmlformats.org/officeDocument/2006/relationships/image" Target="../media/image32.jpeg"/><Relationship Id="rId9" Type="http://schemas.openxmlformats.org/officeDocument/2006/relationships/image" Target="../media/image38.em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emf"/><Relationship Id="rId13" Type="http://schemas.openxmlformats.org/officeDocument/2006/relationships/image" Target="../media/image3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4.emf"/><Relationship Id="rId12" Type="http://schemas.openxmlformats.org/officeDocument/2006/relationships/image" Target="../media/image36.emf"/><Relationship Id="rId2" Type="http://schemas.openxmlformats.org/officeDocument/2006/relationships/tags" Target="../tags/tag16.xml"/><Relationship Id="rId1" Type="http://schemas.openxmlformats.org/officeDocument/2006/relationships/tags" Target="../tags/tag15.xml"/><Relationship Id="rId6" Type="http://schemas.openxmlformats.org/officeDocument/2006/relationships/image" Target="../media/image33.emf"/><Relationship Id="rId11" Type="http://schemas.openxmlformats.org/officeDocument/2006/relationships/image" Target="../media/image40.png"/><Relationship Id="rId5" Type="http://schemas.openxmlformats.org/officeDocument/2006/relationships/image" Target="../media/image32.jpeg"/><Relationship Id="rId10" Type="http://schemas.openxmlformats.org/officeDocument/2006/relationships/image" Target="../media/image38.emf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37.e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emf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35.e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Relationship Id="rId6" Type="http://schemas.openxmlformats.org/officeDocument/2006/relationships/image" Target="../media/image34.emf"/><Relationship Id="rId11" Type="http://schemas.openxmlformats.org/officeDocument/2006/relationships/image" Target="../media/image31.png"/><Relationship Id="rId5" Type="http://schemas.openxmlformats.org/officeDocument/2006/relationships/image" Target="../media/image33.emf"/><Relationship Id="rId10" Type="http://schemas.openxmlformats.org/officeDocument/2006/relationships/image" Target="../media/image38.emf"/><Relationship Id="rId4" Type="http://schemas.openxmlformats.org/officeDocument/2006/relationships/image" Target="../media/image32.jpeg"/><Relationship Id="rId9" Type="http://schemas.openxmlformats.org/officeDocument/2006/relationships/image" Target="../media/image37.em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42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tiff"/><Relationship Id="rId9" Type="http://schemas.openxmlformats.org/officeDocument/2006/relationships/image" Target="../media/image15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1.jpeg"/><Relationship Id="rId7" Type="http://schemas.openxmlformats.org/officeDocument/2006/relationships/image" Target="../media/image55.pn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emf"/><Relationship Id="rId4" Type="http://schemas.openxmlformats.org/officeDocument/2006/relationships/image" Target="../media/image5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9.xml"/><Relationship Id="rId1" Type="http://schemas.openxmlformats.org/officeDocument/2006/relationships/tags" Target="../tags/tag18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3.emf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0.jpg"/><Relationship Id="rId7" Type="http://schemas.openxmlformats.org/officeDocument/2006/relationships/image" Target="../media/image64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jpg"/><Relationship Id="rId9" Type="http://schemas.openxmlformats.org/officeDocument/2006/relationships/image" Target="../media/image1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jpeg"/><Relationship Id="rId4" Type="http://schemas.openxmlformats.org/officeDocument/2006/relationships/image" Target="../media/image4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jpeg"/><Relationship Id="rId4" Type="http://schemas.openxmlformats.org/officeDocument/2006/relationships/image" Target="../media/image4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jpeg"/><Relationship Id="rId4" Type="http://schemas.openxmlformats.org/officeDocument/2006/relationships/image" Target="../media/image4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7" Type="http://schemas.openxmlformats.org/officeDocument/2006/relationships/image" Target="../media/image21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tags" Target="../tags/tag6.xml"/><Relationship Id="rId7" Type="http://schemas.openxmlformats.org/officeDocument/2006/relationships/image" Target="../media/image23.png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image" Target="../media/image14.png"/><Relationship Id="rId5" Type="http://schemas.openxmlformats.org/officeDocument/2006/relationships/image" Target="../media/image22.png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tags" Target="../tags/tag9.xml"/><Relationship Id="rId7" Type="http://schemas.openxmlformats.org/officeDocument/2006/relationships/image" Target="../media/image14.png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image" Target="../media/image22.pn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0.xml"/><Relationship Id="rId9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3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6" Type="http://schemas.openxmlformats.org/officeDocument/2006/relationships/image" Target="../media/image29.jpe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85100" y="1267890"/>
            <a:ext cx="5283362" cy="830997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2400" spc="360" dirty="0" smtClean="0">
                <a:solidFill>
                  <a:srgbClr val="3A6F8F"/>
                </a:solidFill>
                <a:latin typeface="Arial"/>
                <a:cs typeface="Arial"/>
              </a:rPr>
              <a:t>The Two Golden Rules</a:t>
            </a:r>
          </a:p>
          <a:p>
            <a:pPr algn="r"/>
            <a:r>
              <a:rPr lang="en-US" sz="2400" spc="360" dirty="0">
                <a:solidFill>
                  <a:srgbClr val="3A6F8F"/>
                </a:solidFill>
                <a:latin typeface="Arial"/>
                <a:cs typeface="Arial"/>
              </a:rPr>
              <a:t>o</a:t>
            </a:r>
            <a:r>
              <a:rPr lang="en-US" sz="2400" spc="360" dirty="0" smtClean="0">
                <a:solidFill>
                  <a:srgbClr val="3A6F8F"/>
                </a:solidFill>
                <a:latin typeface="Arial"/>
                <a:cs typeface="Arial"/>
              </a:rPr>
              <a:t>f Quantum Mechanics</a:t>
            </a:r>
            <a:endParaRPr lang="en-US" spc="360" dirty="0">
              <a:solidFill>
                <a:srgbClr val="3A6F8F"/>
              </a:solidFill>
              <a:latin typeface="Arial"/>
              <a:cs typeface="Arial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9495" y="5979093"/>
            <a:ext cx="3504855" cy="64310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70643"/>
            <a:ext cx="4663739" cy="893202"/>
          </a:xfrm>
          <a:prstGeom prst="rect">
            <a:avLst/>
          </a:prstGeom>
          <a:effectLst>
            <a:outerShdw blurRad="206375" dist="330200" dir="2700000" algn="tl" rotWithShape="0">
              <a:srgbClr val="000000">
                <a:alpha val="80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5633103" y="6474777"/>
            <a:ext cx="351089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CA" sz="1100" dirty="0" smtClean="0">
                <a:latin typeface="Gotham Book" charset="0"/>
                <a:ea typeface="Gotham Book" charset="0"/>
                <a:cs typeface="Gotham Book" charset="0"/>
              </a:rPr>
              <a:t>Dr. John Donohue, Scientific Outreach Manager</a:t>
            </a:r>
          </a:p>
          <a:p>
            <a:pPr algn="r"/>
            <a:r>
              <a:rPr lang="en-CA" sz="1100" dirty="0" smtClean="0">
                <a:latin typeface="Gotham Book" charset="0"/>
                <a:ea typeface="Gotham Book" charset="0"/>
                <a:cs typeface="Gotham Book" charset="0"/>
              </a:rPr>
              <a:t>Adaptation of materials by Martin Laforest</a:t>
            </a:r>
          </a:p>
        </p:txBody>
      </p:sp>
    </p:spTree>
    <p:extLst>
      <p:ext uri="{BB962C8B-B14F-4D97-AF65-F5344CB8AC3E}">
        <p14:creationId xmlns:p14="http://schemas.microsoft.com/office/powerpoint/2010/main" val="1692211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CA" sz="2300" dirty="0" smtClean="0"/>
              <a:t>Light polarization: Photon picture</a:t>
            </a:r>
            <a:endParaRPr lang="en-CA" sz="2300" dirty="0"/>
          </a:p>
        </p:txBody>
      </p:sp>
      <p:grpSp>
        <p:nvGrpSpPr>
          <p:cNvPr id="41" name="Group 40"/>
          <p:cNvGrpSpPr/>
          <p:nvPr/>
        </p:nvGrpSpPr>
        <p:grpSpPr>
          <a:xfrm rot="5400000">
            <a:off x="1889058" y="2372163"/>
            <a:ext cx="1476778" cy="1288406"/>
            <a:chOff x="0" y="0"/>
            <a:chExt cx="791845" cy="690245"/>
          </a:xfrm>
        </p:grpSpPr>
        <p:sp>
          <p:nvSpPr>
            <p:cNvPr id="43" name="Rounded Rectangle 42"/>
            <p:cNvSpPr>
              <a:spLocks noChangeAspect="1"/>
            </p:cNvSpPr>
            <p:nvPr/>
          </p:nvSpPr>
          <p:spPr>
            <a:xfrm>
              <a:off x="0" y="0"/>
              <a:ext cx="791845" cy="690245"/>
            </a:xfrm>
            <a:prstGeom prst="round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CA"/>
            </a:p>
          </p:txBody>
        </p:sp>
        <p:sp>
          <p:nvSpPr>
            <p:cNvPr id="44" name="Rounded Rectangle 43"/>
            <p:cNvSpPr/>
            <p:nvPr/>
          </p:nvSpPr>
          <p:spPr>
            <a:xfrm>
              <a:off x="153909" y="190123"/>
              <a:ext cx="486410" cy="313055"/>
            </a:xfrm>
            <a:prstGeom prst="round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CA"/>
            </a:p>
          </p:txBody>
        </p:sp>
        <p:cxnSp>
          <p:nvCxnSpPr>
            <p:cNvPr id="45" name="Straight Arrow Connector 44"/>
            <p:cNvCxnSpPr/>
            <p:nvPr/>
          </p:nvCxnSpPr>
          <p:spPr>
            <a:xfrm>
              <a:off x="63375" y="90535"/>
              <a:ext cx="0" cy="517525"/>
            </a:xfrm>
            <a:prstGeom prst="straightConnector1">
              <a:avLst/>
            </a:prstGeom>
            <a:ln w="22225">
              <a:solidFill>
                <a:srgbClr val="FF0000"/>
              </a:solidFill>
              <a:headEnd type="triangl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TextBox 20"/>
          <p:cNvSpPr txBox="1"/>
          <p:nvPr/>
        </p:nvSpPr>
        <p:spPr>
          <a:xfrm>
            <a:off x="1790542" y="1503540"/>
            <a:ext cx="593723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42882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000" dirty="0" smtClean="0">
                <a:solidFill>
                  <a:prstClr val="black"/>
                </a:solidFill>
                <a:latin typeface="Gotham Book" charset="0"/>
                <a:ea typeface="Gotham Book" charset="0"/>
                <a:cs typeface="Gotham Book" charset="0"/>
                <a:sym typeface="Gill Sans" charset="0"/>
              </a:rPr>
              <a:t>The polarizer asks the photon a question:</a:t>
            </a:r>
          </a:p>
        </p:txBody>
      </p:sp>
      <p:grpSp>
        <p:nvGrpSpPr>
          <p:cNvPr id="22" name="Group 21"/>
          <p:cNvGrpSpPr/>
          <p:nvPr/>
        </p:nvGrpSpPr>
        <p:grpSpPr>
          <a:xfrm rot="10800000">
            <a:off x="624659" y="2603062"/>
            <a:ext cx="1476778" cy="1288406"/>
            <a:chOff x="0" y="0"/>
            <a:chExt cx="791845" cy="690245"/>
          </a:xfrm>
        </p:grpSpPr>
        <p:sp>
          <p:nvSpPr>
            <p:cNvPr id="23" name="Rounded Rectangle 22"/>
            <p:cNvSpPr>
              <a:spLocks noChangeAspect="1"/>
            </p:cNvSpPr>
            <p:nvPr/>
          </p:nvSpPr>
          <p:spPr>
            <a:xfrm>
              <a:off x="0" y="0"/>
              <a:ext cx="791845" cy="690245"/>
            </a:xfrm>
            <a:prstGeom prst="round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CA"/>
            </a:p>
          </p:txBody>
        </p:sp>
        <p:sp>
          <p:nvSpPr>
            <p:cNvPr id="24" name="Rounded Rectangle 23"/>
            <p:cNvSpPr/>
            <p:nvPr/>
          </p:nvSpPr>
          <p:spPr>
            <a:xfrm>
              <a:off x="153909" y="190123"/>
              <a:ext cx="486410" cy="313055"/>
            </a:xfrm>
            <a:prstGeom prst="round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CA"/>
            </a:p>
          </p:txBody>
        </p:sp>
        <p:cxnSp>
          <p:nvCxnSpPr>
            <p:cNvPr id="25" name="Straight Arrow Connector 24"/>
            <p:cNvCxnSpPr/>
            <p:nvPr/>
          </p:nvCxnSpPr>
          <p:spPr>
            <a:xfrm>
              <a:off x="63375" y="90535"/>
              <a:ext cx="0" cy="517525"/>
            </a:xfrm>
            <a:prstGeom prst="straightConnector1">
              <a:avLst/>
            </a:prstGeom>
            <a:ln w="22225">
              <a:solidFill>
                <a:srgbClr val="FF0000"/>
              </a:solidFill>
              <a:headEnd type="triangl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TextBox 25"/>
          <p:cNvSpPr txBox="1"/>
          <p:nvPr/>
        </p:nvSpPr>
        <p:spPr>
          <a:xfrm>
            <a:off x="907253" y="3768043"/>
            <a:ext cx="219635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42882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000" dirty="0" smtClean="0">
                <a:solidFill>
                  <a:prstClr val="black"/>
                </a:solidFill>
                <a:latin typeface="Gotham Book" charset="0"/>
                <a:ea typeface="Gotham Book" charset="0"/>
                <a:cs typeface="Gotham Book" charset="0"/>
                <a:sym typeface="Gill Sans" charset="0"/>
              </a:rPr>
              <a:t>Are you</a:t>
            </a:r>
            <a:br>
              <a:rPr lang="en-US" sz="2000" dirty="0" smtClean="0">
                <a:solidFill>
                  <a:prstClr val="black"/>
                </a:solidFill>
                <a:latin typeface="Gotham Book" charset="0"/>
                <a:ea typeface="Gotham Book" charset="0"/>
                <a:cs typeface="Gotham Book" charset="0"/>
                <a:sym typeface="Gill Sans" charset="0"/>
              </a:rPr>
            </a:br>
            <a:r>
              <a:rPr lang="en-US" sz="2000" dirty="0" smtClean="0">
                <a:solidFill>
                  <a:prstClr val="black"/>
                </a:solidFill>
                <a:latin typeface="Gotham Book" charset="0"/>
                <a:ea typeface="Gotham Book" charset="0"/>
                <a:cs typeface="Gotham Book" charset="0"/>
                <a:sym typeface="Gill Sans" charset="0"/>
              </a:rPr>
              <a:t>horizontally</a:t>
            </a:r>
            <a:br>
              <a:rPr lang="en-US" sz="2000" dirty="0" smtClean="0">
                <a:solidFill>
                  <a:prstClr val="black"/>
                </a:solidFill>
                <a:latin typeface="Gotham Book" charset="0"/>
                <a:ea typeface="Gotham Book" charset="0"/>
                <a:cs typeface="Gotham Book" charset="0"/>
                <a:sym typeface="Gill Sans" charset="0"/>
              </a:rPr>
            </a:br>
            <a:r>
              <a:rPr lang="en-US" sz="2000" dirty="0" smtClean="0">
                <a:solidFill>
                  <a:prstClr val="black"/>
                </a:solidFill>
                <a:latin typeface="Gotham Book" charset="0"/>
                <a:ea typeface="Gotham Book" charset="0"/>
                <a:cs typeface="Gotham Book" charset="0"/>
                <a:sym typeface="Gill Sans" charset="0"/>
              </a:rPr>
              <a:t>or vertically</a:t>
            </a:r>
            <a:br>
              <a:rPr lang="en-US" sz="2000" dirty="0" smtClean="0">
                <a:solidFill>
                  <a:prstClr val="black"/>
                </a:solidFill>
                <a:latin typeface="Gotham Book" charset="0"/>
                <a:ea typeface="Gotham Book" charset="0"/>
                <a:cs typeface="Gotham Book" charset="0"/>
                <a:sym typeface="Gill Sans" charset="0"/>
              </a:rPr>
            </a:br>
            <a:r>
              <a:rPr lang="en-US" sz="2000" dirty="0" smtClean="0">
                <a:solidFill>
                  <a:prstClr val="black"/>
                </a:solidFill>
                <a:latin typeface="Gotham Book" charset="0"/>
                <a:ea typeface="Gotham Book" charset="0"/>
                <a:cs typeface="Gotham Book" charset="0"/>
                <a:sym typeface="Gill Sans" charset="0"/>
              </a:rPr>
              <a:t>polarized?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5781062" y="2297209"/>
            <a:ext cx="3034877" cy="3382895"/>
            <a:chOff x="5781062" y="2297209"/>
            <a:chExt cx="3034877" cy="3382895"/>
          </a:xfrm>
        </p:grpSpPr>
        <p:grpSp>
          <p:nvGrpSpPr>
            <p:cNvPr id="35" name="Group 34"/>
            <p:cNvGrpSpPr/>
            <p:nvPr/>
          </p:nvGrpSpPr>
          <p:grpSpPr>
            <a:xfrm rot="8102123">
              <a:off x="7337959" y="2391298"/>
              <a:ext cx="1477980" cy="1288818"/>
              <a:chOff x="0" y="0"/>
              <a:chExt cx="791845" cy="690245"/>
            </a:xfrm>
          </p:grpSpPr>
          <p:sp>
            <p:nvSpPr>
              <p:cNvPr id="37" name="Rounded Rectangle 36"/>
              <p:cNvSpPr>
                <a:spLocks noChangeAspect="1"/>
              </p:cNvSpPr>
              <p:nvPr/>
            </p:nvSpPr>
            <p:spPr>
              <a:xfrm>
                <a:off x="0" y="0"/>
                <a:ext cx="791845" cy="690245"/>
              </a:xfrm>
              <a:prstGeom prst="round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CA"/>
              </a:p>
            </p:txBody>
          </p:sp>
          <p:sp>
            <p:nvSpPr>
              <p:cNvPr id="38" name="Rounded Rectangle 37"/>
              <p:cNvSpPr/>
              <p:nvPr/>
            </p:nvSpPr>
            <p:spPr>
              <a:xfrm>
                <a:off x="153909" y="190123"/>
                <a:ext cx="486410" cy="313055"/>
              </a:xfrm>
              <a:prstGeom prst="round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CA"/>
              </a:p>
            </p:txBody>
          </p:sp>
          <p:cxnSp>
            <p:nvCxnSpPr>
              <p:cNvPr id="39" name="Straight Arrow Connector 38"/>
              <p:cNvCxnSpPr/>
              <p:nvPr/>
            </p:nvCxnSpPr>
            <p:spPr>
              <a:xfrm>
                <a:off x="63375" y="90535"/>
                <a:ext cx="0" cy="517525"/>
              </a:xfrm>
              <a:prstGeom prst="straightConnector1">
                <a:avLst/>
              </a:prstGeom>
              <a:ln w="22225">
                <a:solidFill>
                  <a:srgbClr val="0070C0"/>
                </a:solidFill>
                <a:headEnd type="triangle"/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7" name="Group 46"/>
            <p:cNvGrpSpPr/>
            <p:nvPr/>
          </p:nvGrpSpPr>
          <p:grpSpPr>
            <a:xfrm rot="2700000">
              <a:off x="5687469" y="2390802"/>
              <a:ext cx="1476778" cy="1289592"/>
              <a:chOff x="0" y="0"/>
              <a:chExt cx="791845" cy="690245"/>
            </a:xfrm>
          </p:grpSpPr>
          <p:sp>
            <p:nvSpPr>
              <p:cNvPr id="50" name="Rounded Rectangle 49"/>
              <p:cNvSpPr>
                <a:spLocks noChangeAspect="1"/>
              </p:cNvSpPr>
              <p:nvPr/>
            </p:nvSpPr>
            <p:spPr>
              <a:xfrm>
                <a:off x="0" y="0"/>
                <a:ext cx="791845" cy="690245"/>
              </a:xfrm>
              <a:prstGeom prst="round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CA"/>
              </a:p>
            </p:txBody>
          </p:sp>
          <p:sp>
            <p:nvSpPr>
              <p:cNvPr id="51" name="Rounded Rectangle 50"/>
              <p:cNvSpPr/>
              <p:nvPr/>
            </p:nvSpPr>
            <p:spPr>
              <a:xfrm>
                <a:off x="153909" y="190123"/>
                <a:ext cx="486410" cy="313055"/>
              </a:xfrm>
              <a:prstGeom prst="round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CA"/>
              </a:p>
            </p:txBody>
          </p:sp>
          <p:cxnSp>
            <p:nvCxnSpPr>
              <p:cNvPr id="52" name="Straight Arrow Connector 51"/>
              <p:cNvCxnSpPr/>
              <p:nvPr/>
            </p:nvCxnSpPr>
            <p:spPr>
              <a:xfrm>
                <a:off x="63375" y="90535"/>
                <a:ext cx="0" cy="517525"/>
              </a:xfrm>
              <a:prstGeom prst="straightConnector1">
                <a:avLst/>
              </a:prstGeom>
              <a:ln w="22225">
                <a:solidFill>
                  <a:srgbClr val="0070C0"/>
                </a:solidFill>
                <a:headEnd type="triangle"/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7" name="TextBox 26"/>
            <p:cNvSpPr txBox="1"/>
            <p:nvPr/>
          </p:nvSpPr>
          <p:spPr>
            <a:xfrm>
              <a:off x="6096525" y="3794973"/>
              <a:ext cx="2196356" cy="18851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42882" fontAlgn="base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2000" dirty="0" smtClean="0">
                  <a:solidFill>
                    <a:prstClr val="black"/>
                  </a:solidFill>
                  <a:latin typeface="Gotham Book" charset="0"/>
                  <a:ea typeface="Gotham Book" charset="0"/>
                  <a:cs typeface="Gotham Book" charset="0"/>
                  <a:sym typeface="Gill Sans" charset="0"/>
                </a:rPr>
                <a:t>Are you</a:t>
              </a:r>
              <a:br>
                <a:rPr lang="en-US" sz="2000" dirty="0" smtClean="0">
                  <a:solidFill>
                    <a:prstClr val="black"/>
                  </a:solidFill>
                  <a:latin typeface="Gotham Book" charset="0"/>
                  <a:ea typeface="Gotham Book" charset="0"/>
                  <a:cs typeface="Gotham Book" charset="0"/>
                  <a:sym typeface="Gill Sans" charset="0"/>
                </a:rPr>
              </a:br>
              <a:r>
                <a:rPr lang="en-US" sz="2000" dirty="0" smtClean="0">
                  <a:solidFill>
                    <a:prstClr val="black"/>
                  </a:solidFill>
                  <a:latin typeface="Gotham Book" charset="0"/>
                  <a:ea typeface="Gotham Book" charset="0"/>
                  <a:cs typeface="Gotham Book" charset="0"/>
                  <a:sym typeface="Gill Sans" charset="0"/>
                </a:rPr>
                <a:t>diagonally or</a:t>
              </a:r>
              <a:br>
                <a:rPr lang="en-US" sz="2000" dirty="0" smtClean="0">
                  <a:solidFill>
                    <a:prstClr val="black"/>
                  </a:solidFill>
                  <a:latin typeface="Gotham Book" charset="0"/>
                  <a:ea typeface="Gotham Book" charset="0"/>
                  <a:cs typeface="Gotham Book" charset="0"/>
                  <a:sym typeface="Gill Sans" charset="0"/>
                </a:rPr>
              </a:br>
              <a:r>
                <a:rPr lang="en-US" sz="2000" dirty="0" smtClean="0">
                  <a:solidFill>
                    <a:prstClr val="black"/>
                  </a:solidFill>
                  <a:latin typeface="Gotham Book" charset="0"/>
                  <a:ea typeface="Gotham Book" charset="0"/>
                  <a:cs typeface="Gotham Book" charset="0"/>
                  <a:sym typeface="Gill Sans" charset="0"/>
                </a:rPr>
                <a:t>anti-diagonally</a:t>
              </a:r>
              <a:br>
                <a:rPr lang="en-US" sz="2000" dirty="0" smtClean="0">
                  <a:solidFill>
                    <a:prstClr val="black"/>
                  </a:solidFill>
                  <a:latin typeface="Gotham Book" charset="0"/>
                  <a:ea typeface="Gotham Book" charset="0"/>
                  <a:cs typeface="Gotham Book" charset="0"/>
                  <a:sym typeface="Gill Sans" charset="0"/>
                </a:rPr>
              </a:br>
              <a:r>
                <a:rPr lang="en-US" sz="2000" dirty="0" smtClean="0">
                  <a:solidFill>
                    <a:prstClr val="black"/>
                  </a:solidFill>
                  <a:latin typeface="Gotham Book" charset="0"/>
                  <a:ea typeface="Gotham Book" charset="0"/>
                  <a:cs typeface="Gotham Book" charset="0"/>
                  <a:sym typeface="Gill Sans" charset="0"/>
                </a:rPr>
                <a:t>polarized?</a:t>
              </a:r>
            </a:p>
          </p:txBody>
        </p:sp>
      </p:grpSp>
      <p:sp>
        <p:nvSpPr>
          <p:cNvPr id="29" name="TextBox 28"/>
          <p:cNvSpPr txBox="1"/>
          <p:nvPr/>
        </p:nvSpPr>
        <p:spPr>
          <a:xfrm>
            <a:off x="3501889" y="3598160"/>
            <a:ext cx="219635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42882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000" dirty="0" smtClean="0">
                <a:solidFill>
                  <a:prstClr val="black"/>
                </a:solidFill>
                <a:latin typeface="Gotham Book" charset="0"/>
                <a:ea typeface="Gotham Book" charset="0"/>
                <a:cs typeface="Gotham Book" charset="0"/>
                <a:sym typeface="Gill Sans" charset="0"/>
              </a:rPr>
              <a:t>What happens</a:t>
            </a:r>
            <a:br>
              <a:rPr lang="en-US" sz="2000" dirty="0" smtClean="0">
                <a:solidFill>
                  <a:prstClr val="black"/>
                </a:solidFill>
                <a:latin typeface="Gotham Book" charset="0"/>
                <a:ea typeface="Gotham Book" charset="0"/>
                <a:cs typeface="Gotham Book" charset="0"/>
                <a:sym typeface="Gill Sans" charset="0"/>
              </a:rPr>
            </a:br>
            <a:r>
              <a:rPr lang="en-US" sz="2000" dirty="0" smtClean="0">
                <a:solidFill>
                  <a:prstClr val="black"/>
                </a:solidFill>
                <a:latin typeface="Gotham Book" charset="0"/>
                <a:ea typeface="Gotham Book" charset="0"/>
                <a:cs typeface="Gotham Book" charset="0"/>
                <a:sym typeface="Gill Sans" charset="0"/>
              </a:rPr>
              <a:t>if I ask the</a:t>
            </a:r>
            <a:br>
              <a:rPr lang="en-US" sz="2000" dirty="0" smtClean="0">
                <a:solidFill>
                  <a:prstClr val="black"/>
                </a:solidFill>
                <a:latin typeface="Gotham Book" charset="0"/>
                <a:ea typeface="Gotham Book" charset="0"/>
                <a:cs typeface="Gotham Book" charset="0"/>
                <a:sym typeface="Gill Sans" charset="0"/>
              </a:rPr>
            </a:br>
            <a:r>
              <a:rPr lang="en-US" sz="2000" dirty="0" smtClean="0">
                <a:solidFill>
                  <a:prstClr val="black"/>
                </a:solidFill>
                <a:latin typeface="Gotham Book" charset="0"/>
                <a:ea typeface="Gotham Book" charset="0"/>
                <a:cs typeface="Gotham Book" charset="0"/>
                <a:sym typeface="Gill Sans" charset="0"/>
              </a:rPr>
              <a:t>“wrong” question?</a:t>
            </a:r>
          </a:p>
        </p:txBody>
      </p:sp>
    </p:spTree>
    <p:extLst>
      <p:ext uri="{BB962C8B-B14F-4D97-AF65-F5344CB8AC3E}">
        <p14:creationId xmlns:p14="http://schemas.microsoft.com/office/powerpoint/2010/main" val="1551991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CA" sz="2300" dirty="0" smtClean="0"/>
              <a:t>Light polarization: Photon picture</a:t>
            </a:r>
            <a:endParaRPr lang="en-CA" sz="2300" dirty="0"/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615"/>
          <a:stretch/>
        </p:blipFill>
        <p:spPr>
          <a:xfrm>
            <a:off x="1025979" y="2041836"/>
            <a:ext cx="4230012" cy="125401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727" y="3962651"/>
            <a:ext cx="3272228" cy="641828"/>
          </a:xfrm>
          <a:prstGeom prst="rect">
            <a:avLst/>
          </a:prstGeom>
        </p:spPr>
      </p:pic>
      <p:grpSp>
        <p:nvGrpSpPr>
          <p:cNvPr id="113" name="Group 112"/>
          <p:cNvGrpSpPr/>
          <p:nvPr/>
        </p:nvGrpSpPr>
        <p:grpSpPr>
          <a:xfrm>
            <a:off x="2100724" y="4484071"/>
            <a:ext cx="3238880" cy="1066874"/>
            <a:chOff x="1641772" y="4491303"/>
            <a:chExt cx="3238880" cy="1066874"/>
          </a:xfrm>
        </p:grpSpPr>
        <p:sp>
          <p:nvSpPr>
            <p:cNvPr id="10" name="TextBox 9"/>
            <p:cNvSpPr txBox="1"/>
            <p:nvPr/>
          </p:nvSpPr>
          <p:spPr>
            <a:xfrm>
              <a:off x="1641772" y="4911845"/>
              <a:ext cx="1544718" cy="646331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pPr algn="ctr"/>
              <a:r>
                <a:rPr lang="en-CA" dirty="0" smtClean="0">
                  <a:latin typeface="Gotham Book" pitchFamily="50" charset="0"/>
                  <a:cs typeface="Gotham Book" pitchFamily="50" charset="0"/>
                </a:rPr>
                <a:t>50%</a:t>
              </a:r>
            </a:p>
            <a:p>
              <a:pPr algn="ctr"/>
              <a:r>
                <a:rPr lang="en-CA" dirty="0" smtClean="0">
                  <a:latin typeface="Gotham Book" pitchFamily="50" charset="0"/>
                  <a:cs typeface="Gotham Book" pitchFamily="50" charset="0"/>
                </a:rPr>
                <a:t>Transmitted</a:t>
              </a:r>
              <a:endParaRPr lang="en-CA" dirty="0">
                <a:latin typeface="Gotham Book" pitchFamily="50" charset="0"/>
                <a:cs typeface="Gotham Book" pitchFamily="50" charset="0"/>
              </a:endParaRP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3557854" y="4911846"/>
              <a:ext cx="1322798" cy="646331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pPr algn="ctr"/>
              <a:r>
                <a:rPr lang="en-CA" dirty="0" smtClean="0">
                  <a:latin typeface="Gotham Book" pitchFamily="50" charset="0"/>
                  <a:cs typeface="Gotham Book" pitchFamily="50" charset="0"/>
                </a:rPr>
                <a:t>50%</a:t>
              </a:r>
            </a:p>
            <a:p>
              <a:pPr algn="ctr"/>
              <a:r>
                <a:rPr lang="en-CA" dirty="0" smtClean="0">
                  <a:latin typeface="Gotham Book" pitchFamily="50" charset="0"/>
                  <a:cs typeface="Gotham Book" pitchFamily="50" charset="0"/>
                </a:rPr>
                <a:t>Absorbed</a:t>
              </a:r>
              <a:endParaRPr lang="en-CA" dirty="0">
                <a:latin typeface="Gotham Book" pitchFamily="50" charset="0"/>
                <a:cs typeface="Gotham Book" pitchFamily="50" charset="0"/>
              </a:endParaRPr>
            </a:p>
          </p:txBody>
        </p:sp>
        <p:cxnSp>
          <p:nvCxnSpPr>
            <p:cNvPr id="83" name="Straight Connector 82"/>
            <p:cNvCxnSpPr>
              <a:stCxn id="10" idx="0"/>
            </p:cNvCxnSpPr>
            <p:nvPr/>
          </p:nvCxnSpPr>
          <p:spPr>
            <a:xfrm flipV="1">
              <a:off x="2414131" y="4491303"/>
              <a:ext cx="200859" cy="420542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>
              <a:stCxn id="82" idx="0"/>
            </p:cNvCxnSpPr>
            <p:nvPr/>
          </p:nvCxnSpPr>
          <p:spPr>
            <a:xfrm flipH="1" flipV="1">
              <a:off x="3923296" y="4551507"/>
              <a:ext cx="295957" cy="360339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87" name="Group 86"/>
          <p:cNvGrpSpPr/>
          <p:nvPr/>
        </p:nvGrpSpPr>
        <p:grpSpPr>
          <a:xfrm>
            <a:off x="6120898" y="2323905"/>
            <a:ext cx="2385703" cy="2385446"/>
            <a:chOff x="3613163" y="1564432"/>
            <a:chExt cx="6129598" cy="6128938"/>
          </a:xfrm>
        </p:grpSpPr>
        <p:grpSp>
          <p:nvGrpSpPr>
            <p:cNvPr id="98" name="Group 97"/>
            <p:cNvGrpSpPr/>
            <p:nvPr/>
          </p:nvGrpSpPr>
          <p:grpSpPr>
            <a:xfrm rot="18900000">
              <a:off x="3613163" y="2797485"/>
              <a:ext cx="4824536" cy="4824536"/>
              <a:chOff x="3622080" y="2788568"/>
              <a:chExt cx="4824536" cy="4824536"/>
            </a:xfrm>
          </p:grpSpPr>
          <p:cxnSp>
            <p:nvCxnSpPr>
              <p:cNvPr id="111" name="Straight Connector 110"/>
              <p:cNvCxnSpPr/>
              <p:nvPr/>
            </p:nvCxnSpPr>
            <p:spPr bwMode="auto">
              <a:xfrm flipH="1">
                <a:off x="3622080" y="2788568"/>
                <a:ext cx="4824536" cy="4824536"/>
              </a:xfrm>
              <a:prstGeom prst="line">
                <a:avLst/>
              </a:prstGeom>
              <a:blipFill dpi="0" rotWithShape="0"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tile tx="0" ty="0" sx="100000" sy="100000" flip="none" algn="tl"/>
              </a:blipFill>
              <a:ln w="25400" cap="flat" cmpd="sng" algn="ctr">
                <a:solidFill>
                  <a:srgbClr val="000000">
                    <a:alpha val="50000"/>
                  </a:srgbClr>
                </a:solidFill>
                <a:prstDash val="solid"/>
                <a:round/>
                <a:headEnd type="arrow" w="lg" len="lg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12" name="Straight Connector 111"/>
              <p:cNvCxnSpPr/>
              <p:nvPr/>
            </p:nvCxnSpPr>
            <p:spPr bwMode="auto">
              <a:xfrm>
                <a:off x="3622080" y="2788568"/>
                <a:ext cx="4824536" cy="4824536"/>
              </a:xfrm>
              <a:prstGeom prst="line">
                <a:avLst/>
              </a:prstGeom>
              <a:blipFill dpi="0" rotWithShape="0"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tile tx="0" ty="0" sx="100000" sy="100000" flip="none" algn="tl"/>
              </a:blipFill>
              <a:ln w="25400" cap="flat" cmpd="sng" algn="ctr">
                <a:solidFill>
                  <a:srgbClr val="000000">
                    <a:alpha val="50000"/>
                  </a:srgbClr>
                </a:solidFill>
                <a:prstDash val="solid"/>
                <a:round/>
                <a:headEnd type="none" w="med" len="med"/>
                <a:tailEnd type="arrow" w="lg" len="lg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</p:grpSp>
        <p:grpSp>
          <p:nvGrpSpPr>
            <p:cNvPr id="99" name="Group 98"/>
            <p:cNvGrpSpPr/>
            <p:nvPr/>
          </p:nvGrpSpPr>
          <p:grpSpPr>
            <a:xfrm>
              <a:off x="3622080" y="2788568"/>
              <a:ext cx="4824536" cy="4824536"/>
              <a:chOff x="3622080" y="2788568"/>
              <a:chExt cx="4824536" cy="4824536"/>
            </a:xfrm>
          </p:grpSpPr>
          <p:cxnSp>
            <p:nvCxnSpPr>
              <p:cNvPr id="109" name="Straight Connector 108"/>
              <p:cNvCxnSpPr/>
              <p:nvPr/>
            </p:nvCxnSpPr>
            <p:spPr bwMode="auto">
              <a:xfrm flipH="1">
                <a:off x="3622080" y="2788568"/>
                <a:ext cx="4824536" cy="4824536"/>
              </a:xfrm>
              <a:prstGeom prst="line">
                <a:avLst/>
              </a:prstGeom>
              <a:blipFill dpi="0" rotWithShape="0"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tile tx="0" ty="0" sx="100000" sy="100000" flip="none" algn="tl"/>
              </a:blipFill>
              <a:ln w="25400" cap="flat" cmpd="sng" algn="ctr">
                <a:solidFill>
                  <a:srgbClr val="0000FF">
                    <a:alpha val="50000"/>
                  </a:srgbClr>
                </a:solidFill>
                <a:prstDash val="solid"/>
                <a:round/>
                <a:headEnd type="arrow" w="lg" len="lg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10" name="Straight Connector 109"/>
              <p:cNvCxnSpPr/>
              <p:nvPr/>
            </p:nvCxnSpPr>
            <p:spPr bwMode="auto">
              <a:xfrm>
                <a:off x="3622080" y="2788568"/>
                <a:ext cx="4824536" cy="4824536"/>
              </a:xfrm>
              <a:prstGeom prst="line">
                <a:avLst/>
              </a:prstGeom>
              <a:blipFill dpi="0" rotWithShape="0">
                <a:blip r:embed="rId6">
                  <a:alphaModFix amt="7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tile tx="0" ty="0" sx="100000" sy="100000" flip="none" algn="tl"/>
              </a:blipFill>
              <a:ln w="25400" cap="flat" cmpd="sng" algn="ctr">
                <a:solidFill>
                  <a:srgbClr val="0000FF">
                    <a:alpha val="50000"/>
                  </a:srgbClr>
                </a:solidFill>
                <a:prstDash val="solid"/>
                <a:round/>
                <a:headEnd type="none" w="med" len="med"/>
                <a:tailEnd type="arrow" w="lg" len="lg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00" name="Straight Arrow Connector 99"/>
            <p:cNvCxnSpPr/>
            <p:nvPr/>
          </p:nvCxnSpPr>
          <p:spPr>
            <a:xfrm>
              <a:off x="6026100" y="3004592"/>
              <a:ext cx="0" cy="2160240"/>
            </a:xfrm>
            <a:prstGeom prst="straightConnector1">
              <a:avLst/>
            </a:prstGeom>
            <a:ln w="57150" cap="flat" cmpd="sng" algn="ctr">
              <a:solidFill>
                <a:srgbClr val="800000"/>
              </a:solidFill>
              <a:prstDash val="solid"/>
              <a:round/>
              <a:headEnd type="stealth" w="med" len="lg"/>
              <a:tailEnd type="none" w="med" len="lg"/>
            </a:ln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/>
            <p:cNvCxnSpPr/>
            <p:nvPr/>
          </p:nvCxnSpPr>
          <p:spPr bwMode="auto">
            <a:xfrm>
              <a:off x="6040680" y="3004592"/>
              <a:ext cx="1071609" cy="1081018"/>
            </a:xfrm>
            <a:prstGeom prst="line">
              <a:avLst/>
            </a:prstGeom>
            <a:blipFill dpi="0" rotWithShape="0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tile tx="0" ty="0" sx="100000" sy="100000" flip="none" algn="tl"/>
            </a:blipFill>
            <a:ln w="25400" cap="flat" cmpd="sng" algn="ctr">
              <a:solidFill>
                <a:srgbClr val="000000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02" name="Straight Connector 101"/>
            <p:cNvCxnSpPr/>
            <p:nvPr/>
          </p:nvCxnSpPr>
          <p:spPr bwMode="auto">
            <a:xfrm flipH="1">
              <a:off x="4955957" y="3055431"/>
              <a:ext cx="1021213" cy="1030179"/>
            </a:xfrm>
            <a:prstGeom prst="line">
              <a:avLst/>
            </a:prstGeom>
            <a:blipFill dpi="0" rotWithShape="0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tile tx="0" ty="0" sx="100000" sy="100000" flip="none" algn="tl"/>
            </a:blipFill>
            <a:ln w="25400" cap="flat" cmpd="sng" algn="ctr">
              <a:solidFill>
                <a:srgbClr val="000000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pic>
          <p:nvPicPr>
            <p:cNvPr id="103" name="Picture 102" descr="latex-image-1.pdf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74607" y="2500535"/>
              <a:ext cx="706143" cy="288031"/>
            </a:xfrm>
            <a:prstGeom prst="rect">
              <a:avLst/>
            </a:prstGeom>
          </p:spPr>
        </p:pic>
        <p:pic>
          <p:nvPicPr>
            <p:cNvPr id="104" name="Picture 103" descr="latex-image-1.pdf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90631" y="7423921"/>
              <a:ext cx="687559" cy="269449"/>
            </a:xfrm>
            <a:prstGeom prst="rect">
              <a:avLst/>
            </a:prstGeom>
          </p:spPr>
        </p:pic>
        <p:pic>
          <p:nvPicPr>
            <p:cNvPr id="105" name="Picture 104" descr="latex-image-1.pdf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94488" y="4012703"/>
              <a:ext cx="348381" cy="590114"/>
            </a:xfrm>
            <a:prstGeom prst="rect">
              <a:avLst/>
            </a:prstGeom>
          </p:spPr>
        </p:pic>
        <p:pic>
          <p:nvPicPr>
            <p:cNvPr id="106" name="Picture 105" descr="latex-image-1.pdf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70152" y="4084712"/>
              <a:ext cx="554565" cy="590114"/>
            </a:xfrm>
            <a:prstGeom prst="rect">
              <a:avLst/>
            </a:prstGeom>
          </p:spPr>
        </p:pic>
        <p:pic>
          <p:nvPicPr>
            <p:cNvPr id="107" name="Picture 106" descr="latex-image-1.pdf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54729" y="5092824"/>
              <a:ext cx="288032" cy="232283"/>
            </a:xfrm>
            <a:prstGeom prst="rect">
              <a:avLst/>
            </a:prstGeom>
          </p:spPr>
        </p:pic>
        <p:pic>
          <p:nvPicPr>
            <p:cNvPr id="108" name="Picture 107" descr="latex-image-1.pdf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26336" y="1564432"/>
              <a:ext cx="250867" cy="25086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31442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CA" sz="2300" dirty="0" smtClean="0"/>
              <a:t>Light polarization beyond </a:t>
            </a:r>
            <a:r>
              <a:rPr lang="en-CA" sz="2300" dirty="0" err="1" smtClean="0"/>
              <a:t>Malus</a:t>
            </a:r>
            <a:r>
              <a:rPr lang="en-CA" sz="2300" dirty="0" smtClean="0"/>
              <a:t>’ law</a:t>
            </a:r>
            <a:endParaRPr lang="en-CA" sz="2300" dirty="0"/>
          </a:p>
        </p:txBody>
      </p:sp>
      <p:grpSp>
        <p:nvGrpSpPr>
          <p:cNvPr id="34" name="Group 33"/>
          <p:cNvGrpSpPr/>
          <p:nvPr/>
        </p:nvGrpSpPr>
        <p:grpSpPr>
          <a:xfrm>
            <a:off x="4509269" y="2635915"/>
            <a:ext cx="2246752" cy="2758686"/>
            <a:chOff x="4786723" y="4381948"/>
            <a:chExt cx="790902" cy="971114"/>
          </a:xfrm>
        </p:grpSpPr>
        <p:grpSp>
          <p:nvGrpSpPr>
            <p:cNvPr id="35" name="Group 34"/>
            <p:cNvGrpSpPr/>
            <p:nvPr/>
          </p:nvGrpSpPr>
          <p:grpSpPr>
            <a:xfrm rot="8102123">
              <a:off x="4786723" y="4381948"/>
              <a:ext cx="790902" cy="689677"/>
              <a:chOff x="0" y="0"/>
              <a:chExt cx="791845" cy="690245"/>
            </a:xfrm>
            <a:scene3d>
              <a:camera prst="perspectiveContrastingLeftFacing"/>
              <a:lightRig rig="threePt" dir="t"/>
            </a:scene3d>
          </p:grpSpPr>
          <p:sp>
            <p:nvSpPr>
              <p:cNvPr id="37" name="Rounded Rectangle 36"/>
              <p:cNvSpPr>
                <a:spLocks noChangeAspect="1"/>
              </p:cNvSpPr>
              <p:nvPr/>
            </p:nvSpPr>
            <p:spPr>
              <a:xfrm>
                <a:off x="0" y="0"/>
                <a:ext cx="791845" cy="690245"/>
              </a:xfrm>
              <a:prstGeom prst="round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CA"/>
              </a:p>
            </p:txBody>
          </p:sp>
          <p:sp>
            <p:nvSpPr>
              <p:cNvPr id="38" name="Rounded Rectangle 37"/>
              <p:cNvSpPr/>
              <p:nvPr/>
            </p:nvSpPr>
            <p:spPr>
              <a:xfrm>
                <a:off x="153909" y="190123"/>
                <a:ext cx="486410" cy="313055"/>
              </a:xfrm>
              <a:prstGeom prst="round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CA"/>
              </a:p>
            </p:txBody>
          </p:sp>
          <p:cxnSp>
            <p:nvCxnSpPr>
              <p:cNvPr id="39" name="Straight Arrow Connector 38"/>
              <p:cNvCxnSpPr/>
              <p:nvPr/>
            </p:nvCxnSpPr>
            <p:spPr>
              <a:xfrm>
                <a:off x="63375" y="90535"/>
                <a:ext cx="0" cy="517525"/>
              </a:xfrm>
              <a:prstGeom prst="straightConnector1">
                <a:avLst/>
              </a:prstGeom>
              <a:ln w="22225">
                <a:solidFill>
                  <a:schemeClr val="tx1"/>
                </a:solidFill>
                <a:headEnd type="triangle"/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6" name="TextBox 35"/>
            <p:cNvSpPr txBox="1"/>
            <p:nvPr/>
          </p:nvSpPr>
          <p:spPr>
            <a:xfrm>
              <a:off x="5030660" y="5168878"/>
              <a:ext cx="299187" cy="18418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CA" sz="2800" dirty="0" smtClean="0"/>
                <a:t>-45°</a:t>
              </a:r>
              <a:endParaRPr lang="en-CA" sz="2800" dirty="0"/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3191390" y="2619788"/>
            <a:ext cx="2244924" cy="2778908"/>
            <a:chOff x="3191390" y="2619788"/>
            <a:chExt cx="2244924" cy="2778908"/>
          </a:xfrm>
        </p:grpSpPr>
        <p:grpSp>
          <p:nvGrpSpPr>
            <p:cNvPr id="41" name="Group 40"/>
            <p:cNvGrpSpPr/>
            <p:nvPr/>
          </p:nvGrpSpPr>
          <p:grpSpPr>
            <a:xfrm rot="10800000">
              <a:off x="3191390" y="2619788"/>
              <a:ext cx="2244924" cy="1958570"/>
              <a:chOff x="0" y="0"/>
              <a:chExt cx="791845" cy="690245"/>
            </a:xfrm>
            <a:scene3d>
              <a:camera prst="perspectiveContrastingLeftFacing">
                <a:rot lat="72227" lon="20348833" rev="20945065"/>
              </a:camera>
              <a:lightRig rig="threePt" dir="t"/>
            </a:scene3d>
          </p:grpSpPr>
          <p:sp>
            <p:nvSpPr>
              <p:cNvPr id="43" name="Rounded Rectangle 42"/>
              <p:cNvSpPr>
                <a:spLocks noChangeAspect="1"/>
              </p:cNvSpPr>
              <p:nvPr/>
            </p:nvSpPr>
            <p:spPr>
              <a:xfrm>
                <a:off x="0" y="0"/>
                <a:ext cx="791845" cy="690245"/>
              </a:xfrm>
              <a:prstGeom prst="round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CA"/>
              </a:p>
            </p:txBody>
          </p:sp>
          <p:sp>
            <p:nvSpPr>
              <p:cNvPr id="44" name="Rounded Rectangle 43"/>
              <p:cNvSpPr/>
              <p:nvPr/>
            </p:nvSpPr>
            <p:spPr>
              <a:xfrm>
                <a:off x="153909" y="190123"/>
                <a:ext cx="486410" cy="313055"/>
              </a:xfrm>
              <a:prstGeom prst="round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CA"/>
              </a:p>
            </p:txBody>
          </p:sp>
          <p:cxnSp>
            <p:nvCxnSpPr>
              <p:cNvPr id="45" name="Straight Arrow Connector 44"/>
              <p:cNvCxnSpPr/>
              <p:nvPr/>
            </p:nvCxnSpPr>
            <p:spPr>
              <a:xfrm>
                <a:off x="63375" y="90535"/>
                <a:ext cx="0" cy="517525"/>
              </a:xfrm>
              <a:prstGeom prst="straightConnector1">
                <a:avLst/>
              </a:prstGeom>
              <a:ln w="22225">
                <a:solidFill>
                  <a:schemeClr val="tx1"/>
                </a:solidFill>
                <a:headEnd type="triangle"/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2" name="TextBox 41"/>
            <p:cNvSpPr txBox="1"/>
            <p:nvPr/>
          </p:nvSpPr>
          <p:spPr>
            <a:xfrm>
              <a:off x="3955084" y="4875476"/>
              <a:ext cx="72968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CA" sz="2800" dirty="0" smtClean="0"/>
                <a:t>90</a:t>
              </a:r>
              <a:r>
                <a:rPr lang="en-CA" sz="2800" dirty="0"/>
                <a:t>°</a:t>
              </a: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1938352" y="2481105"/>
            <a:ext cx="1960374" cy="2913493"/>
            <a:chOff x="3668814" y="4331687"/>
            <a:chExt cx="690091" cy="1025608"/>
          </a:xfrm>
        </p:grpSpPr>
        <p:grpSp>
          <p:nvGrpSpPr>
            <p:cNvPr id="47" name="Group 46"/>
            <p:cNvGrpSpPr/>
            <p:nvPr/>
          </p:nvGrpSpPr>
          <p:grpSpPr>
            <a:xfrm rot="2700000">
              <a:off x="3618730" y="4381771"/>
              <a:ext cx="790259" cy="690091"/>
              <a:chOff x="0" y="0"/>
              <a:chExt cx="791845" cy="690245"/>
            </a:xfrm>
            <a:scene3d>
              <a:camera prst="perspectiveContrastingLeftFacing"/>
              <a:lightRig rig="threePt" dir="t"/>
            </a:scene3d>
          </p:grpSpPr>
          <p:sp>
            <p:nvSpPr>
              <p:cNvPr id="50" name="Rounded Rectangle 49"/>
              <p:cNvSpPr>
                <a:spLocks noChangeAspect="1"/>
              </p:cNvSpPr>
              <p:nvPr/>
            </p:nvSpPr>
            <p:spPr>
              <a:xfrm>
                <a:off x="0" y="0"/>
                <a:ext cx="791845" cy="690245"/>
              </a:xfrm>
              <a:prstGeom prst="round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CA"/>
              </a:p>
            </p:txBody>
          </p:sp>
          <p:sp>
            <p:nvSpPr>
              <p:cNvPr id="51" name="Rounded Rectangle 50"/>
              <p:cNvSpPr/>
              <p:nvPr/>
            </p:nvSpPr>
            <p:spPr>
              <a:xfrm>
                <a:off x="153909" y="190123"/>
                <a:ext cx="486410" cy="313055"/>
              </a:xfrm>
              <a:prstGeom prst="round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CA"/>
              </a:p>
            </p:txBody>
          </p:sp>
          <p:cxnSp>
            <p:nvCxnSpPr>
              <p:cNvPr id="52" name="Straight Arrow Connector 51"/>
              <p:cNvCxnSpPr/>
              <p:nvPr/>
            </p:nvCxnSpPr>
            <p:spPr>
              <a:xfrm>
                <a:off x="63375" y="90535"/>
                <a:ext cx="0" cy="517525"/>
              </a:xfrm>
              <a:prstGeom prst="straightConnector1">
                <a:avLst/>
              </a:prstGeom>
              <a:ln w="22225">
                <a:solidFill>
                  <a:schemeClr val="tx1"/>
                </a:solidFill>
                <a:headEnd type="triangle"/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9" name="TextBox 48"/>
            <p:cNvSpPr txBox="1"/>
            <p:nvPr/>
          </p:nvSpPr>
          <p:spPr>
            <a:xfrm>
              <a:off x="3848227" y="5173111"/>
              <a:ext cx="330787" cy="18418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CA" sz="2800" dirty="0" smtClean="0"/>
                <a:t>+45°</a:t>
              </a:r>
              <a:endParaRPr lang="en-CA" sz="2800" dirty="0"/>
            </a:p>
          </p:txBody>
        </p:sp>
      </p:grpSp>
    </p:spTree>
    <p:extLst>
      <p:ext uri="{BB962C8B-B14F-4D97-AF65-F5344CB8AC3E}">
        <p14:creationId xmlns:p14="http://schemas.microsoft.com/office/powerpoint/2010/main" val="1009532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1" name="Straight Arrow Connector 30"/>
          <p:cNvCxnSpPr/>
          <p:nvPr/>
        </p:nvCxnSpPr>
        <p:spPr>
          <a:xfrm rot="16200000">
            <a:off x="6445370" y="1420326"/>
            <a:ext cx="1" cy="1749858"/>
          </a:xfrm>
          <a:prstGeom prst="straightConnector1">
            <a:avLst/>
          </a:prstGeom>
          <a:ln w="57150" cap="flat" cmpd="sng" algn="ctr">
            <a:solidFill>
              <a:srgbClr val="008000"/>
            </a:solidFill>
            <a:prstDash val="solid"/>
            <a:round/>
            <a:headEnd type="stealth" w="med" len="lg"/>
            <a:tailEnd type="stealth" w="med" len="lg"/>
          </a:ln>
          <a:scene3d>
            <a:camera prst="orthographicFront">
              <a:rot lat="0" lon="0" rev="18900000"/>
            </a:camera>
            <a:lightRig rig="threePt" dir="t"/>
          </a:scene3d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2863611" y="1433859"/>
            <a:ext cx="1" cy="1749858"/>
          </a:xfrm>
          <a:prstGeom prst="straightConnector1">
            <a:avLst/>
          </a:prstGeom>
          <a:ln w="57150" cap="flat" cmpd="sng" algn="ctr">
            <a:solidFill>
              <a:srgbClr val="008000"/>
            </a:solidFill>
            <a:prstDash val="solid"/>
            <a:round/>
            <a:headEnd type="stealth" w="med" len="lg"/>
            <a:tailEnd type="stealth" w="med" len="lg"/>
          </a:ln>
          <a:scene3d>
            <a:camera prst="orthographicFront">
              <a:rot lat="0" lon="0" rev="18900000"/>
            </a:camera>
            <a:lightRig rig="threePt" dir="t"/>
          </a:scene3d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itle 1"/>
          <p:cNvSpPr>
            <a:spLocks noGrp="1"/>
          </p:cNvSpPr>
          <p:nvPr>
            <p:ph type="title"/>
          </p:nvPr>
        </p:nvSpPr>
        <p:spPr>
          <a:xfrm>
            <a:off x="1790542" y="864085"/>
            <a:ext cx="6896257" cy="385194"/>
          </a:xfrm>
        </p:spPr>
        <p:txBody>
          <a:bodyPr anchor="t" anchorCtr="0">
            <a:noAutofit/>
          </a:bodyPr>
          <a:lstStyle/>
          <a:p>
            <a:r>
              <a:rPr lang="en-CA" sz="2400" dirty="0" smtClean="0">
                <a:latin typeface="Gotham Book" pitchFamily="50" charset="0"/>
                <a:cs typeface="Gotham Book" pitchFamily="50" charset="0"/>
              </a:rPr>
              <a:t>Superposition and Measurement</a:t>
            </a:r>
            <a:endParaRPr lang="en-CA" sz="2400" dirty="0">
              <a:latin typeface="Gotham Book" pitchFamily="50" charset="0"/>
              <a:cs typeface="Gotham Book" pitchFamily="50" charset="0"/>
            </a:endParaRPr>
          </a:p>
        </p:txBody>
      </p:sp>
      <p:cxnSp>
        <p:nvCxnSpPr>
          <p:cNvPr id="20" name="Straight Arrow Connector 19"/>
          <p:cNvCxnSpPr/>
          <p:nvPr/>
        </p:nvCxnSpPr>
        <p:spPr>
          <a:xfrm rot="5400000">
            <a:off x="2528497" y="2311040"/>
            <a:ext cx="1015875" cy="1347"/>
          </a:xfrm>
          <a:prstGeom prst="straightConnector1">
            <a:avLst/>
          </a:prstGeom>
          <a:ln w="57150" cap="flat" cmpd="sng" algn="ctr">
            <a:solidFill>
              <a:srgbClr val="245087"/>
            </a:solidFill>
            <a:prstDash val="solid"/>
            <a:round/>
            <a:headEnd type="stealth" w="med" len="lg"/>
            <a:tailEnd type="none" w="med" len="lg"/>
          </a:ln>
          <a:scene3d>
            <a:camera prst="orthographicFront">
              <a:rot lat="0" lon="0" rev="18900000"/>
            </a:camera>
            <a:lightRig rig="threePt" dir="t"/>
          </a:scene3d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1" name="Group 27"/>
          <p:cNvGrpSpPr/>
          <p:nvPr/>
        </p:nvGrpSpPr>
        <p:grpSpPr>
          <a:xfrm>
            <a:off x="932937" y="1802189"/>
            <a:ext cx="1015875" cy="1017462"/>
            <a:chOff x="1291101" y="1681393"/>
            <a:chExt cx="1015875" cy="1017462"/>
          </a:xfrm>
        </p:grpSpPr>
        <p:cxnSp>
          <p:nvCxnSpPr>
            <p:cNvPr id="23" name="Straight Arrow Connector 22"/>
            <p:cNvCxnSpPr/>
            <p:nvPr/>
          </p:nvCxnSpPr>
          <p:spPr>
            <a:xfrm>
              <a:off x="1291101" y="2174460"/>
              <a:ext cx="1015875" cy="1347"/>
            </a:xfrm>
            <a:prstGeom prst="straightConnector1">
              <a:avLst/>
            </a:prstGeom>
            <a:ln w="57150" cap="flat" cmpd="sng" algn="ctr">
              <a:solidFill>
                <a:schemeClr val="tx2"/>
              </a:solidFill>
              <a:prstDash val="solid"/>
              <a:round/>
              <a:headEnd type="stealth" w="med" len="lg"/>
              <a:tailEnd type="stealth" w="med" len="lg"/>
            </a:ln>
            <a:scene3d>
              <a:camera prst="orthographicFront">
                <a:rot lat="0" lon="0" rev="2700000"/>
              </a:camera>
              <a:lightRig rig="threePt" dir="t"/>
            </a:scene3d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/>
            <p:nvPr/>
          </p:nvCxnSpPr>
          <p:spPr>
            <a:xfrm rot="5400000">
              <a:off x="1290428" y="2190244"/>
              <a:ext cx="1015875" cy="1347"/>
            </a:xfrm>
            <a:prstGeom prst="straightConnector1">
              <a:avLst/>
            </a:prstGeom>
            <a:ln w="57150" cap="flat" cmpd="sng" algn="ctr">
              <a:solidFill>
                <a:srgbClr val="800000"/>
              </a:solidFill>
              <a:prstDash val="solid"/>
              <a:round/>
              <a:headEnd type="stealth" w="med" len="lg"/>
              <a:tailEnd type="stealth" w="med" len="lg"/>
            </a:ln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/>
            <p:cNvCxnSpPr/>
            <p:nvPr/>
          </p:nvCxnSpPr>
          <p:spPr>
            <a:xfrm rot="5400000">
              <a:off x="1291775" y="2188657"/>
              <a:ext cx="1015875" cy="1347"/>
            </a:xfrm>
            <a:prstGeom prst="straightConnector1">
              <a:avLst/>
            </a:prstGeom>
            <a:ln w="57150" cap="flat" cmpd="sng" algn="ctr">
              <a:solidFill>
                <a:srgbClr val="800000"/>
              </a:solidFill>
              <a:prstDash val="solid"/>
              <a:round/>
              <a:headEnd type="stealth" w="med" len="lg"/>
              <a:tailEnd type="stealth" w="med" len="lg"/>
            </a:ln>
            <a:scene3d>
              <a:camera prst="orthographicFront">
                <a:rot lat="0" lon="0" rev="5400000"/>
              </a:camera>
              <a:lightRig rig="threePt" dir="t"/>
            </a:scene3d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/>
            <p:nvPr/>
          </p:nvCxnSpPr>
          <p:spPr>
            <a:xfrm rot="16200000">
              <a:off x="1289081" y="2188657"/>
              <a:ext cx="1015875" cy="1347"/>
            </a:xfrm>
            <a:prstGeom prst="straightConnector1">
              <a:avLst/>
            </a:prstGeom>
            <a:ln w="57150" cap="flat" cmpd="sng" algn="ctr">
              <a:solidFill>
                <a:schemeClr val="tx2"/>
              </a:solidFill>
              <a:prstDash val="solid"/>
              <a:round/>
              <a:headEnd type="stealth" w="med" len="lg"/>
              <a:tailEnd type="stealth" w="med" len="lg"/>
            </a:ln>
            <a:scene3d>
              <a:camera prst="orthographicFront">
                <a:rot lat="0" lon="0" rev="2700000"/>
              </a:camera>
              <a:lightRig rig="threePt" dir="t"/>
            </a:scene3d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0" name="Straight Arrow Connector 29"/>
          <p:cNvCxnSpPr/>
          <p:nvPr/>
        </p:nvCxnSpPr>
        <p:spPr>
          <a:xfrm>
            <a:off x="4391374" y="1433859"/>
            <a:ext cx="0" cy="1749858"/>
          </a:xfrm>
          <a:prstGeom prst="straightConnector1">
            <a:avLst/>
          </a:prstGeom>
          <a:ln w="57150" cap="flat" cmpd="sng" algn="ctr">
            <a:solidFill>
              <a:srgbClr val="008000"/>
            </a:solidFill>
            <a:prstDash val="solid"/>
            <a:round/>
            <a:headEnd type="stealth" w="med" len="lg"/>
            <a:tailEnd type="stealth" w="med" len="lg"/>
          </a:ln>
          <a:scene3d>
            <a:camera prst="orthographicFront">
              <a:rot lat="0" lon="0" rev="0"/>
            </a:camera>
            <a:lightRig rig="threePt" dir="t"/>
          </a:scene3d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6" name="Group 5"/>
          <p:cNvGrpSpPr/>
          <p:nvPr/>
        </p:nvGrpSpPr>
        <p:grpSpPr>
          <a:xfrm>
            <a:off x="2540506" y="2815626"/>
            <a:ext cx="5947900" cy="2385446"/>
            <a:chOff x="2540506" y="2815626"/>
            <a:chExt cx="5947900" cy="2385446"/>
          </a:xfrm>
        </p:grpSpPr>
        <p:grpSp>
          <p:nvGrpSpPr>
            <p:cNvPr id="71" name="Group 70"/>
            <p:cNvGrpSpPr/>
            <p:nvPr/>
          </p:nvGrpSpPr>
          <p:grpSpPr>
            <a:xfrm>
              <a:off x="2540506" y="2815626"/>
              <a:ext cx="2385702" cy="2385446"/>
              <a:chOff x="3613163" y="4300736"/>
              <a:chExt cx="3392999" cy="3392635"/>
            </a:xfrm>
          </p:grpSpPr>
          <p:grpSp>
            <p:nvGrpSpPr>
              <p:cNvPr id="72" name="Group 71"/>
              <p:cNvGrpSpPr/>
              <p:nvPr/>
            </p:nvGrpSpPr>
            <p:grpSpPr>
              <a:xfrm rot="18900000">
                <a:off x="3613163" y="4983285"/>
                <a:ext cx="2670591" cy="2670591"/>
                <a:chOff x="3622080" y="2788568"/>
                <a:chExt cx="4824536" cy="4824536"/>
              </a:xfrm>
            </p:grpSpPr>
            <p:cxnSp>
              <p:nvCxnSpPr>
                <p:cNvPr id="86" name="Straight Connector 85"/>
                <p:cNvCxnSpPr/>
                <p:nvPr/>
              </p:nvCxnSpPr>
              <p:spPr bwMode="auto">
                <a:xfrm flipH="1">
                  <a:off x="3622080" y="2788568"/>
                  <a:ext cx="4824536" cy="4824536"/>
                </a:xfrm>
                <a:prstGeom prst="line">
                  <a:avLst/>
                </a:prstGeom>
                <a:blipFill dpi="0" rotWithShape="0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tile tx="0" ty="0" sx="100000" sy="100000" flip="none" algn="tl"/>
                </a:blipFill>
                <a:ln w="25400" cap="flat" cmpd="sng" algn="ctr">
                  <a:solidFill>
                    <a:srgbClr val="000000">
                      <a:alpha val="50000"/>
                    </a:srgbClr>
                  </a:solidFill>
                  <a:prstDash val="solid"/>
                  <a:round/>
                  <a:headEnd type="arrow" w="lg" len="lg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87" name="Straight Connector 86"/>
                <p:cNvCxnSpPr/>
                <p:nvPr/>
              </p:nvCxnSpPr>
              <p:spPr bwMode="auto">
                <a:xfrm>
                  <a:off x="3622080" y="2788568"/>
                  <a:ext cx="4824536" cy="4824536"/>
                </a:xfrm>
                <a:prstGeom prst="line">
                  <a:avLst/>
                </a:prstGeom>
                <a:blipFill dpi="0" rotWithShape="0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tile tx="0" ty="0" sx="100000" sy="100000" flip="none" algn="tl"/>
                </a:blipFill>
                <a:ln w="25400" cap="flat" cmpd="sng" algn="ctr">
                  <a:solidFill>
                    <a:srgbClr val="000000">
                      <a:alpha val="50000"/>
                    </a:srgbClr>
                  </a:solidFill>
                  <a:prstDash val="solid"/>
                  <a:round/>
                  <a:headEnd type="none" w="med" len="med"/>
                  <a:tailEnd type="arrow" w="lg" len="lg"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</p:cxnSp>
          </p:grpSp>
          <p:grpSp>
            <p:nvGrpSpPr>
              <p:cNvPr id="73" name="Group 72"/>
              <p:cNvGrpSpPr/>
              <p:nvPr/>
            </p:nvGrpSpPr>
            <p:grpSpPr>
              <a:xfrm>
                <a:off x="3618099" y="4978349"/>
                <a:ext cx="2670591" cy="2670591"/>
                <a:chOff x="3622080" y="2788568"/>
                <a:chExt cx="4824536" cy="4824536"/>
              </a:xfrm>
            </p:grpSpPr>
            <p:cxnSp>
              <p:nvCxnSpPr>
                <p:cNvPr id="84" name="Straight Connector 83"/>
                <p:cNvCxnSpPr/>
                <p:nvPr/>
              </p:nvCxnSpPr>
              <p:spPr bwMode="auto">
                <a:xfrm flipH="1">
                  <a:off x="3622080" y="2788568"/>
                  <a:ext cx="4824536" cy="4824536"/>
                </a:xfrm>
                <a:prstGeom prst="line">
                  <a:avLst/>
                </a:prstGeom>
                <a:blipFill dpi="0" rotWithShape="0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tile tx="0" ty="0" sx="100000" sy="100000" flip="none" algn="tl"/>
                </a:blipFill>
                <a:ln w="25400" cap="flat" cmpd="sng" algn="ctr">
                  <a:solidFill>
                    <a:srgbClr val="0000FF">
                      <a:alpha val="50000"/>
                    </a:srgbClr>
                  </a:solidFill>
                  <a:prstDash val="solid"/>
                  <a:round/>
                  <a:headEnd type="arrow" w="lg" len="lg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85" name="Straight Connector 84"/>
                <p:cNvCxnSpPr/>
                <p:nvPr/>
              </p:nvCxnSpPr>
              <p:spPr bwMode="auto">
                <a:xfrm>
                  <a:off x="3622080" y="2788568"/>
                  <a:ext cx="4824536" cy="4824536"/>
                </a:xfrm>
                <a:prstGeom prst="line">
                  <a:avLst/>
                </a:prstGeom>
                <a:blipFill dpi="0" rotWithShape="0">
                  <a:blip r:embed="rId4">
                    <a:alphaModFix amt="7000"/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tile tx="0" ty="0" sx="100000" sy="100000" flip="none" algn="tl"/>
                </a:blipFill>
                <a:ln w="25400" cap="flat" cmpd="sng" algn="ctr">
                  <a:solidFill>
                    <a:srgbClr val="0000FF">
                      <a:alpha val="50000"/>
                    </a:srgbClr>
                  </a:solidFill>
                  <a:prstDash val="solid"/>
                  <a:round/>
                  <a:headEnd type="none" w="med" len="med"/>
                  <a:tailEnd type="arrow" w="lg" len="lg"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</p:cxnSp>
          </p:grpSp>
          <p:grpSp>
            <p:nvGrpSpPr>
              <p:cNvPr id="74" name="Group 73"/>
              <p:cNvGrpSpPr/>
              <p:nvPr/>
            </p:nvGrpSpPr>
            <p:grpSpPr>
              <a:xfrm rot="2700000">
                <a:off x="4954986" y="5427201"/>
                <a:ext cx="1193623" cy="598391"/>
                <a:chOff x="4356458" y="5097927"/>
                <a:chExt cx="1193623" cy="598391"/>
              </a:xfrm>
            </p:grpSpPr>
            <p:cxnSp>
              <p:nvCxnSpPr>
                <p:cNvPr id="82" name="Straight Connector 81"/>
                <p:cNvCxnSpPr/>
                <p:nvPr/>
              </p:nvCxnSpPr>
              <p:spPr bwMode="auto">
                <a:xfrm>
                  <a:off x="4956899" y="5097927"/>
                  <a:ext cx="593182" cy="598391"/>
                </a:xfrm>
                <a:prstGeom prst="line">
                  <a:avLst/>
                </a:prstGeom>
                <a:blipFill dpi="0" rotWithShape="0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tile tx="0" ty="0" sx="100000" sy="100000" flip="none" algn="tl"/>
                </a:blipFill>
                <a:ln w="25400" cap="flat" cmpd="sng" algn="ctr">
                  <a:solidFill>
                    <a:srgbClr val="000000"/>
                  </a:solidFill>
                  <a:prstDash val="dash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83" name="Straight Connector 82"/>
                <p:cNvCxnSpPr/>
                <p:nvPr/>
              </p:nvCxnSpPr>
              <p:spPr bwMode="auto">
                <a:xfrm flipH="1">
                  <a:off x="4356458" y="5126069"/>
                  <a:ext cx="565286" cy="570249"/>
                </a:xfrm>
                <a:prstGeom prst="line">
                  <a:avLst/>
                </a:prstGeom>
                <a:blipFill dpi="0" rotWithShape="0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tile tx="0" ty="0" sx="100000" sy="100000" flip="none" algn="tl"/>
                </a:blipFill>
                <a:ln w="25400" cap="flat" cmpd="sng" algn="ctr">
                  <a:solidFill>
                    <a:srgbClr val="000000"/>
                  </a:solidFill>
                  <a:prstDash val="dash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</p:cxnSp>
          </p:grpSp>
          <p:pic>
            <p:nvPicPr>
              <p:cNvPr id="75" name="Picture 74" descr="latex-image-1.pdf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48830" y="4818910"/>
                <a:ext cx="390881" cy="159438"/>
              </a:xfrm>
              <a:prstGeom prst="rect">
                <a:avLst/>
              </a:prstGeom>
            </p:spPr>
          </p:pic>
          <p:pic>
            <p:nvPicPr>
              <p:cNvPr id="76" name="Picture 75" descr="latex-image-1.pdf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368409" y="7544219"/>
                <a:ext cx="380594" cy="149152"/>
              </a:xfrm>
              <a:prstGeom prst="rect">
                <a:avLst/>
              </a:prstGeom>
            </p:spPr>
          </p:pic>
          <p:pic>
            <p:nvPicPr>
              <p:cNvPr id="77" name="Picture 76" descr="latex-image-1.pdf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50937" y="6422354"/>
                <a:ext cx="192844" cy="326654"/>
              </a:xfrm>
              <a:prstGeom prst="rect">
                <a:avLst/>
              </a:prstGeom>
            </p:spPr>
          </p:pic>
          <p:pic>
            <p:nvPicPr>
              <p:cNvPr id="78" name="Picture 77" descr="latex-image-1.pdf"/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46724" y="6253855"/>
                <a:ext cx="159438" cy="128579"/>
              </a:xfrm>
              <a:prstGeom prst="rect">
                <a:avLst/>
              </a:prstGeom>
            </p:spPr>
          </p:pic>
          <p:pic>
            <p:nvPicPr>
              <p:cNvPr id="79" name="Picture 78" descr="latex-image-1.pdf"/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893605" y="4300736"/>
                <a:ext cx="138866" cy="138866"/>
              </a:xfrm>
              <a:prstGeom prst="rect">
                <a:avLst/>
              </a:prstGeom>
            </p:spPr>
          </p:pic>
          <p:pic>
            <p:nvPicPr>
              <p:cNvPr id="80" name="Picture 79" descr="latex-image-1.pdf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30192" y="5380856"/>
                <a:ext cx="192844" cy="326654"/>
              </a:xfrm>
              <a:prstGeom prst="rect">
                <a:avLst/>
              </a:prstGeom>
            </p:spPr>
          </p:pic>
          <p:cxnSp>
            <p:nvCxnSpPr>
              <p:cNvPr id="81" name="Straight Arrow Connector 80"/>
              <p:cNvCxnSpPr/>
              <p:nvPr/>
            </p:nvCxnSpPr>
            <p:spPr>
              <a:xfrm>
                <a:off x="5534426" y="5377334"/>
                <a:ext cx="0" cy="1195788"/>
              </a:xfrm>
              <a:prstGeom prst="straightConnector1">
                <a:avLst/>
              </a:prstGeom>
              <a:ln w="57150" cap="flat" cmpd="sng" algn="ctr">
                <a:solidFill>
                  <a:schemeClr val="tx1"/>
                </a:solidFill>
                <a:prstDash val="solid"/>
                <a:round/>
                <a:headEnd type="stealth" w="med" len="lg"/>
                <a:tailEnd type="none" w="med" len="lg"/>
              </a:ln>
              <a:scene3d>
                <a:camera prst="orthographicFront">
                  <a:rot lat="0" lon="0" rev="18900000"/>
                </a:camera>
                <a:lightRig rig="threePt" dir="t"/>
              </a:scene3d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5" name="Picture 4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35378" y="3867999"/>
              <a:ext cx="3253028" cy="64182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05267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44732E-6 9.9491E-7 L 0.16785 0.00116 " pathEditMode="relative" ptsTypes="AA">
                                      <p:cBhvr>
                                        <p:cTn id="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2.96296E-6 L 0.05712 0.00023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4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" name="Group 90"/>
          <p:cNvGrpSpPr/>
          <p:nvPr/>
        </p:nvGrpSpPr>
        <p:grpSpPr>
          <a:xfrm>
            <a:off x="2540506" y="2815626"/>
            <a:ext cx="5947900" cy="2385446"/>
            <a:chOff x="2540506" y="2815626"/>
            <a:chExt cx="5947900" cy="2385446"/>
          </a:xfrm>
        </p:grpSpPr>
        <p:grpSp>
          <p:nvGrpSpPr>
            <p:cNvPr id="92" name="Group 91"/>
            <p:cNvGrpSpPr/>
            <p:nvPr/>
          </p:nvGrpSpPr>
          <p:grpSpPr>
            <a:xfrm>
              <a:off x="2540506" y="2815626"/>
              <a:ext cx="2385702" cy="2385446"/>
              <a:chOff x="3613163" y="4300736"/>
              <a:chExt cx="3392999" cy="3392635"/>
            </a:xfrm>
          </p:grpSpPr>
          <p:grpSp>
            <p:nvGrpSpPr>
              <p:cNvPr id="94" name="Group 93"/>
              <p:cNvGrpSpPr/>
              <p:nvPr/>
            </p:nvGrpSpPr>
            <p:grpSpPr>
              <a:xfrm rot="18900000">
                <a:off x="3613163" y="4983285"/>
                <a:ext cx="2670591" cy="2670591"/>
                <a:chOff x="3622080" y="2788568"/>
                <a:chExt cx="4824536" cy="4824536"/>
              </a:xfrm>
            </p:grpSpPr>
            <p:cxnSp>
              <p:nvCxnSpPr>
                <p:cNvPr id="108" name="Straight Connector 107"/>
                <p:cNvCxnSpPr/>
                <p:nvPr/>
              </p:nvCxnSpPr>
              <p:spPr bwMode="auto">
                <a:xfrm flipH="1">
                  <a:off x="3622080" y="2788568"/>
                  <a:ext cx="4824536" cy="4824536"/>
                </a:xfrm>
                <a:prstGeom prst="line">
                  <a:avLst/>
                </a:prstGeom>
                <a:blipFill dpi="0" rotWithShape="0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tile tx="0" ty="0" sx="100000" sy="100000" flip="none" algn="tl"/>
                </a:blipFill>
                <a:ln w="25400" cap="flat" cmpd="sng" algn="ctr">
                  <a:solidFill>
                    <a:srgbClr val="000000">
                      <a:alpha val="50000"/>
                    </a:srgbClr>
                  </a:solidFill>
                  <a:prstDash val="solid"/>
                  <a:round/>
                  <a:headEnd type="arrow" w="lg" len="lg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109" name="Straight Connector 108"/>
                <p:cNvCxnSpPr/>
                <p:nvPr/>
              </p:nvCxnSpPr>
              <p:spPr bwMode="auto">
                <a:xfrm>
                  <a:off x="3622080" y="2788568"/>
                  <a:ext cx="4824536" cy="4824536"/>
                </a:xfrm>
                <a:prstGeom prst="line">
                  <a:avLst/>
                </a:prstGeom>
                <a:blipFill dpi="0" rotWithShape="0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tile tx="0" ty="0" sx="100000" sy="100000" flip="none" algn="tl"/>
                </a:blipFill>
                <a:ln w="25400" cap="flat" cmpd="sng" algn="ctr">
                  <a:solidFill>
                    <a:srgbClr val="000000">
                      <a:alpha val="50000"/>
                    </a:srgbClr>
                  </a:solidFill>
                  <a:prstDash val="solid"/>
                  <a:round/>
                  <a:headEnd type="none" w="med" len="med"/>
                  <a:tailEnd type="arrow" w="lg" len="lg"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</p:cxnSp>
          </p:grpSp>
          <p:grpSp>
            <p:nvGrpSpPr>
              <p:cNvPr id="95" name="Group 94"/>
              <p:cNvGrpSpPr/>
              <p:nvPr/>
            </p:nvGrpSpPr>
            <p:grpSpPr>
              <a:xfrm>
                <a:off x="3618099" y="4978349"/>
                <a:ext cx="2670591" cy="2670591"/>
                <a:chOff x="3622080" y="2788568"/>
                <a:chExt cx="4824536" cy="4824536"/>
              </a:xfrm>
            </p:grpSpPr>
            <p:cxnSp>
              <p:nvCxnSpPr>
                <p:cNvPr id="106" name="Straight Connector 105"/>
                <p:cNvCxnSpPr/>
                <p:nvPr/>
              </p:nvCxnSpPr>
              <p:spPr bwMode="auto">
                <a:xfrm flipH="1">
                  <a:off x="3622080" y="2788568"/>
                  <a:ext cx="4824536" cy="4824536"/>
                </a:xfrm>
                <a:prstGeom prst="line">
                  <a:avLst/>
                </a:prstGeom>
                <a:blipFill dpi="0" rotWithShape="0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tile tx="0" ty="0" sx="100000" sy="100000" flip="none" algn="tl"/>
                </a:blipFill>
                <a:ln w="25400" cap="flat" cmpd="sng" algn="ctr">
                  <a:solidFill>
                    <a:srgbClr val="0000FF">
                      <a:alpha val="50000"/>
                    </a:srgbClr>
                  </a:solidFill>
                  <a:prstDash val="solid"/>
                  <a:round/>
                  <a:headEnd type="arrow" w="lg" len="lg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107" name="Straight Connector 106"/>
                <p:cNvCxnSpPr/>
                <p:nvPr/>
              </p:nvCxnSpPr>
              <p:spPr bwMode="auto">
                <a:xfrm>
                  <a:off x="3622080" y="2788568"/>
                  <a:ext cx="4824536" cy="4824536"/>
                </a:xfrm>
                <a:prstGeom prst="line">
                  <a:avLst/>
                </a:prstGeom>
                <a:blipFill dpi="0" rotWithShape="0">
                  <a:blip r:embed="rId5">
                    <a:alphaModFix amt="7000"/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tile tx="0" ty="0" sx="100000" sy="100000" flip="none" algn="tl"/>
                </a:blipFill>
                <a:ln w="25400" cap="flat" cmpd="sng" algn="ctr">
                  <a:solidFill>
                    <a:srgbClr val="0000FF">
                      <a:alpha val="50000"/>
                    </a:srgbClr>
                  </a:solidFill>
                  <a:prstDash val="solid"/>
                  <a:round/>
                  <a:headEnd type="none" w="med" len="med"/>
                  <a:tailEnd type="arrow" w="lg" len="lg"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</p:cxnSp>
          </p:grpSp>
          <p:grpSp>
            <p:nvGrpSpPr>
              <p:cNvPr id="96" name="Group 95"/>
              <p:cNvGrpSpPr/>
              <p:nvPr/>
            </p:nvGrpSpPr>
            <p:grpSpPr>
              <a:xfrm rot="2700000">
                <a:off x="4954986" y="5427201"/>
                <a:ext cx="1193623" cy="598391"/>
                <a:chOff x="4356458" y="5097927"/>
                <a:chExt cx="1193623" cy="598391"/>
              </a:xfrm>
            </p:grpSpPr>
            <p:cxnSp>
              <p:nvCxnSpPr>
                <p:cNvPr id="104" name="Straight Connector 103"/>
                <p:cNvCxnSpPr/>
                <p:nvPr/>
              </p:nvCxnSpPr>
              <p:spPr bwMode="auto">
                <a:xfrm>
                  <a:off x="4956899" y="5097927"/>
                  <a:ext cx="593182" cy="598391"/>
                </a:xfrm>
                <a:prstGeom prst="line">
                  <a:avLst/>
                </a:prstGeom>
                <a:blipFill dpi="0" rotWithShape="0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tile tx="0" ty="0" sx="100000" sy="100000" flip="none" algn="tl"/>
                </a:blipFill>
                <a:ln w="25400" cap="flat" cmpd="sng" algn="ctr">
                  <a:solidFill>
                    <a:srgbClr val="000000"/>
                  </a:solidFill>
                  <a:prstDash val="dash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105" name="Straight Connector 104"/>
                <p:cNvCxnSpPr/>
                <p:nvPr/>
              </p:nvCxnSpPr>
              <p:spPr bwMode="auto">
                <a:xfrm flipH="1">
                  <a:off x="4356458" y="5126069"/>
                  <a:ext cx="565286" cy="570249"/>
                </a:xfrm>
                <a:prstGeom prst="line">
                  <a:avLst/>
                </a:prstGeom>
                <a:blipFill dpi="0" rotWithShape="0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tile tx="0" ty="0" sx="100000" sy="100000" flip="none" algn="tl"/>
                </a:blipFill>
                <a:ln w="25400" cap="flat" cmpd="sng" algn="ctr">
                  <a:solidFill>
                    <a:srgbClr val="000000"/>
                  </a:solidFill>
                  <a:prstDash val="dash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</p:cxnSp>
          </p:grpSp>
          <p:pic>
            <p:nvPicPr>
              <p:cNvPr id="97" name="Picture 96" descr="latex-image-1.pdf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48830" y="4818910"/>
                <a:ext cx="390881" cy="159438"/>
              </a:xfrm>
              <a:prstGeom prst="rect">
                <a:avLst/>
              </a:prstGeom>
            </p:spPr>
          </p:pic>
          <p:pic>
            <p:nvPicPr>
              <p:cNvPr id="98" name="Picture 97" descr="latex-image-1.pdf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368409" y="7544219"/>
                <a:ext cx="380594" cy="149152"/>
              </a:xfrm>
              <a:prstGeom prst="rect">
                <a:avLst/>
              </a:prstGeom>
            </p:spPr>
          </p:pic>
          <p:pic>
            <p:nvPicPr>
              <p:cNvPr id="99" name="Picture 98" descr="latex-image-1.pdf"/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50937" y="6422354"/>
                <a:ext cx="192844" cy="326654"/>
              </a:xfrm>
              <a:prstGeom prst="rect">
                <a:avLst/>
              </a:prstGeom>
            </p:spPr>
          </p:pic>
          <p:pic>
            <p:nvPicPr>
              <p:cNvPr id="100" name="Picture 99" descr="latex-image-1.pdf"/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46724" y="6253855"/>
                <a:ext cx="159438" cy="128579"/>
              </a:xfrm>
              <a:prstGeom prst="rect">
                <a:avLst/>
              </a:prstGeom>
            </p:spPr>
          </p:pic>
          <p:pic>
            <p:nvPicPr>
              <p:cNvPr id="101" name="Picture 100" descr="latex-image-1.pdf"/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893605" y="4300736"/>
                <a:ext cx="138866" cy="138866"/>
              </a:xfrm>
              <a:prstGeom prst="rect">
                <a:avLst/>
              </a:prstGeom>
            </p:spPr>
          </p:pic>
          <p:pic>
            <p:nvPicPr>
              <p:cNvPr id="102" name="Picture 101" descr="latex-image-1.pdf"/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30192" y="5380856"/>
                <a:ext cx="192844" cy="326654"/>
              </a:xfrm>
              <a:prstGeom prst="rect">
                <a:avLst/>
              </a:prstGeom>
            </p:spPr>
          </p:pic>
          <p:cxnSp>
            <p:nvCxnSpPr>
              <p:cNvPr id="103" name="Straight Arrow Connector 102"/>
              <p:cNvCxnSpPr/>
              <p:nvPr/>
            </p:nvCxnSpPr>
            <p:spPr>
              <a:xfrm>
                <a:off x="5534426" y="5377334"/>
                <a:ext cx="0" cy="1195788"/>
              </a:xfrm>
              <a:prstGeom prst="straightConnector1">
                <a:avLst/>
              </a:prstGeom>
              <a:ln w="57150" cap="flat" cmpd="sng" algn="ctr">
                <a:solidFill>
                  <a:schemeClr val="tx1"/>
                </a:solidFill>
                <a:prstDash val="solid"/>
                <a:round/>
                <a:headEnd type="stealth" w="med" len="lg"/>
                <a:tailEnd type="none" w="med" len="lg"/>
              </a:ln>
              <a:scene3d>
                <a:camera prst="orthographicFront">
                  <a:rot lat="0" lon="0" rev="18900000"/>
                </a:camera>
                <a:lightRig rig="threePt" dir="t"/>
              </a:scene3d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93" name="Picture 92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35378" y="3867999"/>
              <a:ext cx="3253028" cy="641828"/>
            </a:xfrm>
            <a:prstGeom prst="rect">
              <a:avLst/>
            </a:prstGeom>
          </p:spPr>
        </p:pic>
      </p:grpSp>
      <p:cxnSp>
        <p:nvCxnSpPr>
          <p:cNvPr id="31" name="Straight Arrow Connector 30"/>
          <p:cNvCxnSpPr/>
          <p:nvPr/>
        </p:nvCxnSpPr>
        <p:spPr>
          <a:xfrm rot="16200000">
            <a:off x="6416794" y="1364744"/>
            <a:ext cx="1" cy="1749858"/>
          </a:xfrm>
          <a:prstGeom prst="straightConnector1">
            <a:avLst/>
          </a:prstGeom>
          <a:ln w="57150" cap="flat" cmpd="sng" algn="ctr">
            <a:solidFill>
              <a:srgbClr val="008000"/>
            </a:solidFill>
            <a:prstDash val="solid"/>
            <a:round/>
            <a:headEnd type="stealth" w="med" len="lg"/>
            <a:tailEnd type="stealth" w="med" len="lg"/>
          </a:ln>
          <a:scene3d>
            <a:camera prst="orthographicFront">
              <a:rot lat="0" lon="0" rev="18900000"/>
            </a:camera>
            <a:lightRig rig="threePt" dir="t"/>
          </a:scene3d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2863611" y="1433859"/>
            <a:ext cx="1" cy="1749858"/>
          </a:xfrm>
          <a:prstGeom prst="straightConnector1">
            <a:avLst/>
          </a:prstGeom>
          <a:ln w="57150" cap="flat" cmpd="sng" algn="ctr">
            <a:solidFill>
              <a:srgbClr val="008000"/>
            </a:solidFill>
            <a:prstDash val="solid"/>
            <a:round/>
            <a:headEnd type="stealth" w="med" len="lg"/>
            <a:tailEnd type="stealth" w="med" len="lg"/>
          </a:ln>
          <a:scene3d>
            <a:camera prst="orthographicFront">
              <a:rot lat="0" lon="0" rev="18900000"/>
            </a:camera>
            <a:lightRig rig="threePt" dir="t"/>
          </a:scene3d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itle 1"/>
          <p:cNvSpPr>
            <a:spLocks noGrp="1"/>
          </p:cNvSpPr>
          <p:nvPr>
            <p:ph type="title"/>
          </p:nvPr>
        </p:nvSpPr>
        <p:spPr>
          <a:xfrm>
            <a:off x="1790542" y="864085"/>
            <a:ext cx="6896257" cy="385194"/>
          </a:xfrm>
        </p:spPr>
        <p:txBody>
          <a:bodyPr anchor="t" anchorCtr="0">
            <a:noAutofit/>
          </a:bodyPr>
          <a:lstStyle/>
          <a:p>
            <a:r>
              <a:rPr lang="en-CA" sz="2400" dirty="0" smtClean="0">
                <a:latin typeface="Gotham Book" pitchFamily="50" charset="0"/>
                <a:cs typeface="Gotham Book" pitchFamily="50" charset="0"/>
              </a:rPr>
              <a:t>Superposition and Measurement</a:t>
            </a:r>
            <a:endParaRPr lang="en-CA" sz="2400" dirty="0">
              <a:latin typeface="Gotham Book" pitchFamily="50" charset="0"/>
              <a:cs typeface="Gotham Book" pitchFamily="50" charset="0"/>
            </a:endParaRPr>
          </a:p>
        </p:txBody>
      </p:sp>
      <p:cxnSp>
        <p:nvCxnSpPr>
          <p:cNvPr id="20" name="Straight Arrow Connector 19"/>
          <p:cNvCxnSpPr/>
          <p:nvPr/>
        </p:nvCxnSpPr>
        <p:spPr>
          <a:xfrm rot="5400000">
            <a:off x="3099741" y="2309592"/>
            <a:ext cx="1015875" cy="1347"/>
          </a:xfrm>
          <a:prstGeom prst="straightConnector1">
            <a:avLst/>
          </a:prstGeom>
          <a:ln w="57150" cap="flat" cmpd="sng" algn="ctr">
            <a:solidFill>
              <a:srgbClr val="245087"/>
            </a:solidFill>
            <a:prstDash val="solid"/>
            <a:round/>
            <a:headEnd type="stealth" w="med" len="lg"/>
            <a:tailEnd type="none" w="med" len="lg"/>
          </a:ln>
          <a:scene3d>
            <a:camera prst="orthographicFront">
              <a:rot lat="0" lon="0" rev="18900000"/>
            </a:camera>
            <a:lightRig rig="threePt" dir="t"/>
          </a:scene3d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rot="5400000">
            <a:off x="4871881" y="2357644"/>
            <a:ext cx="1015875" cy="1347"/>
          </a:xfrm>
          <a:prstGeom prst="straightConnector1">
            <a:avLst/>
          </a:prstGeom>
          <a:ln w="57150" cap="flat" cmpd="sng" algn="ctr">
            <a:solidFill>
              <a:srgbClr val="6D001A"/>
            </a:solidFill>
            <a:prstDash val="solid"/>
            <a:round/>
            <a:headEnd type="stealth" w="med" len="lg"/>
            <a:tailEnd type="none" w="med" len="lg"/>
          </a:ln>
          <a:scene3d>
            <a:camera prst="orthographicFront">
              <a:rot lat="0" lon="0" rev="0"/>
            </a:camera>
            <a:lightRig rig="threePt" dir="t"/>
          </a:scene3d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>
            <a:off x="4391374" y="1433859"/>
            <a:ext cx="0" cy="1749858"/>
          </a:xfrm>
          <a:prstGeom prst="straightConnector1">
            <a:avLst/>
          </a:prstGeom>
          <a:ln w="57150" cap="flat" cmpd="sng" algn="ctr">
            <a:solidFill>
              <a:srgbClr val="008000"/>
            </a:solidFill>
            <a:prstDash val="solid"/>
            <a:round/>
            <a:headEnd type="stealth" w="med" len="lg"/>
            <a:tailEnd type="stealth" w="med" len="lg"/>
          </a:ln>
          <a:scene3d>
            <a:camera prst="orthographicFront">
              <a:rot lat="0" lon="0" rev="0"/>
            </a:camera>
            <a:lightRig rig="threePt" dir="t"/>
          </a:scene3d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8" name="Group 7"/>
          <p:cNvGrpSpPr/>
          <p:nvPr/>
        </p:nvGrpSpPr>
        <p:grpSpPr>
          <a:xfrm>
            <a:off x="1716316" y="2615288"/>
            <a:ext cx="6330965" cy="2385446"/>
            <a:chOff x="1716316" y="2615288"/>
            <a:chExt cx="6330965" cy="2385446"/>
          </a:xfrm>
        </p:grpSpPr>
        <p:grpSp>
          <p:nvGrpSpPr>
            <p:cNvPr id="46" name="Group 45"/>
            <p:cNvGrpSpPr/>
            <p:nvPr/>
          </p:nvGrpSpPr>
          <p:grpSpPr>
            <a:xfrm>
              <a:off x="5661578" y="2615288"/>
              <a:ext cx="2385703" cy="2385446"/>
              <a:chOff x="3613163" y="1564432"/>
              <a:chExt cx="6129598" cy="6128938"/>
            </a:xfrm>
          </p:grpSpPr>
          <p:grpSp>
            <p:nvGrpSpPr>
              <p:cNvPr id="47" name="Group 46"/>
              <p:cNvGrpSpPr/>
              <p:nvPr/>
            </p:nvGrpSpPr>
            <p:grpSpPr>
              <a:xfrm rot="18900000">
                <a:off x="3613163" y="2797485"/>
                <a:ext cx="4824536" cy="4824536"/>
                <a:chOff x="3622080" y="2788568"/>
                <a:chExt cx="4824536" cy="4824536"/>
              </a:xfrm>
            </p:grpSpPr>
            <p:cxnSp>
              <p:nvCxnSpPr>
                <p:cNvPr id="69" name="Straight Connector 68"/>
                <p:cNvCxnSpPr/>
                <p:nvPr/>
              </p:nvCxnSpPr>
              <p:spPr bwMode="auto">
                <a:xfrm flipH="1">
                  <a:off x="3622080" y="2788568"/>
                  <a:ext cx="4824536" cy="4824536"/>
                </a:xfrm>
                <a:prstGeom prst="line">
                  <a:avLst/>
                </a:prstGeom>
                <a:blipFill dpi="0" rotWithShape="0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tile tx="0" ty="0" sx="100000" sy="100000" flip="none" algn="tl"/>
                </a:blipFill>
                <a:ln w="25400" cap="flat" cmpd="sng" algn="ctr">
                  <a:solidFill>
                    <a:srgbClr val="000000">
                      <a:alpha val="50000"/>
                    </a:srgbClr>
                  </a:solidFill>
                  <a:prstDash val="solid"/>
                  <a:round/>
                  <a:headEnd type="arrow" w="lg" len="lg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70" name="Straight Connector 69"/>
                <p:cNvCxnSpPr/>
                <p:nvPr/>
              </p:nvCxnSpPr>
              <p:spPr bwMode="auto">
                <a:xfrm>
                  <a:off x="3622080" y="2788568"/>
                  <a:ext cx="4824536" cy="4824536"/>
                </a:xfrm>
                <a:prstGeom prst="line">
                  <a:avLst/>
                </a:prstGeom>
                <a:blipFill dpi="0" rotWithShape="0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tile tx="0" ty="0" sx="100000" sy="100000" flip="none" algn="tl"/>
                </a:blipFill>
                <a:ln w="25400" cap="flat" cmpd="sng" algn="ctr">
                  <a:solidFill>
                    <a:srgbClr val="000000">
                      <a:alpha val="50000"/>
                    </a:srgbClr>
                  </a:solidFill>
                  <a:prstDash val="solid"/>
                  <a:round/>
                  <a:headEnd type="none" w="med" len="med"/>
                  <a:tailEnd type="arrow" w="lg" len="lg"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</p:cxnSp>
          </p:grpSp>
          <p:grpSp>
            <p:nvGrpSpPr>
              <p:cNvPr id="57" name="Group 56"/>
              <p:cNvGrpSpPr/>
              <p:nvPr/>
            </p:nvGrpSpPr>
            <p:grpSpPr>
              <a:xfrm>
                <a:off x="3622080" y="2788568"/>
                <a:ext cx="4824536" cy="4824536"/>
                <a:chOff x="3622080" y="2788568"/>
                <a:chExt cx="4824536" cy="4824536"/>
              </a:xfrm>
            </p:grpSpPr>
            <p:cxnSp>
              <p:nvCxnSpPr>
                <p:cNvPr id="67" name="Straight Connector 66"/>
                <p:cNvCxnSpPr/>
                <p:nvPr/>
              </p:nvCxnSpPr>
              <p:spPr bwMode="auto">
                <a:xfrm flipH="1">
                  <a:off x="3622080" y="2788568"/>
                  <a:ext cx="4824536" cy="4824536"/>
                </a:xfrm>
                <a:prstGeom prst="line">
                  <a:avLst/>
                </a:prstGeom>
                <a:blipFill dpi="0" rotWithShape="0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tile tx="0" ty="0" sx="100000" sy="100000" flip="none" algn="tl"/>
                </a:blipFill>
                <a:ln w="25400" cap="flat" cmpd="sng" algn="ctr">
                  <a:solidFill>
                    <a:srgbClr val="0000FF">
                      <a:alpha val="50000"/>
                    </a:srgbClr>
                  </a:solidFill>
                  <a:prstDash val="solid"/>
                  <a:round/>
                  <a:headEnd type="arrow" w="lg" len="lg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68" name="Straight Connector 67"/>
                <p:cNvCxnSpPr/>
                <p:nvPr/>
              </p:nvCxnSpPr>
              <p:spPr bwMode="auto">
                <a:xfrm>
                  <a:off x="3622080" y="2788568"/>
                  <a:ext cx="4824536" cy="4824536"/>
                </a:xfrm>
                <a:prstGeom prst="line">
                  <a:avLst/>
                </a:prstGeom>
                <a:blipFill dpi="0" rotWithShape="0">
                  <a:blip r:embed="rId5">
                    <a:alphaModFix amt="7000"/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tile tx="0" ty="0" sx="100000" sy="100000" flip="none" algn="tl"/>
                </a:blipFill>
                <a:ln w="25400" cap="flat" cmpd="sng" algn="ctr">
                  <a:solidFill>
                    <a:srgbClr val="0000FF">
                      <a:alpha val="50000"/>
                    </a:srgbClr>
                  </a:solidFill>
                  <a:prstDash val="solid"/>
                  <a:round/>
                  <a:headEnd type="none" w="med" len="med"/>
                  <a:tailEnd type="arrow" w="lg" len="lg"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</p:cxnSp>
          </p:grpSp>
          <p:cxnSp>
            <p:nvCxnSpPr>
              <p:cNvPr id="58" name="Straight Arrow Connector 57"/>
              <p:cNvCxnSpPr/>
              <p:nvPr/>
            </p:nvCxnSpPr>
            <p:spPr>
              <a:xfrm>
                <a:off x="6026100" y="3004592"/>
                <a:ext cx="0" cy="2160240"/>
              </a:xfrm>
              <a:prstGeom prst="straightConnector1">
                <a:avLst/>
              </a:prstGeom>
              <a:ln w="57150" cap="flat" cmpd="sng" algn="ctr">
                <a:solidFill>
                  <a:srgbClr val="800000"/>
                </a:solidFill>
                <a:prstDash val="solid"/>
                <a:round/>
                <a:headEnd type="stealth" w="med" len="lg"/>
                <a:tailEnd type="none" w="med" len="lg"/>
              </a:ln>
              <a:scene3d>
                <a:camera prst="orthographicFront">
                  <a:rot lat="0" lon="0" rev="0"/>
                </a:camera>
                <a:lightRig rig="threePt" dir="t"/>
              </a:scene3d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/>
              <p:cNvCxnSpPr/>
              <p:nvPr/>
            </p:nvCxnSpPr>
            <p:spPr bwMode="auto">
              <a:xfrm>
                <a:off x="6040680" y="3004592"/>
                <a:ext cx="1071609" cy="1081018"/>
              </a:xfrm>
              <a:prstGeom prst="line">
                <a:avLst/>
              </a:prstGeom>
              <a:blipFill dpi="0" rotWithShape="0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tile tx="0" ty="0" sx="100000" sy="100000" flip="none" algn="tl"/>
              </a:blipFill>
              <a:ln w="25400" cap="flat" cmpd="sng" algn="ctr">
                <a:solidFill>
                  <a:srgbClr val="000000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60" name="Straight Connector 59"/>
              <p:cNvCxnSpPr/>
              <p:nvPr/>
            </p:nvCxnSpPr>
            <p:spPr bwMode="auto">
              <a:xfrm flipH="1">
                <a:off x="4955957" y="3055431"/>
                <a:ext cx="1021213" cy="1030179"/>
              </a:xfrm>
              <a:prstGeom prst="line">
                <a:avLst/>
              </a:prstGeom>
              <a:blipFill dpi="0" rotWithShape="0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tile tx="0" ty="0" sx="100000" sy="100000" flip="none" algn="tl"/>
              </a:blipFill>
              <a:ln w="25400" cap="flat" cmpd="sng" algn="ctr">
                <a:solidFill>
                  <a:srgbClr val="000000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pic>
            <p:nvPicPr>
              <p:cNvPr id="61" name="Picture 60" descr="latex-image-1.pdf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374607" y="2500535"/>
                <a:ext cx="706143" cy="288031"/>
              </a:xfrm>
              <a:prstGeom prst="rect">
                <a:avLst/>
              </a:prstGeom>
            </p:spPr>
          </p:pic>
          <p:pic>
            <p:nvPicPr>
              <p:cNvPr id="62" name="Picture 61" descr="latex-image-1.pdf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590631" y="7423921"/>
                <a:ext cx="687559" cy="269449"/>
              </a:xfrm>
              <a:prstGeom prst="rect">
                <a:avLst/>
              </a:prstGeom>
            </p:spPr>
          </p:pic>
          <p:pic>
            <p:nvPicPr>
              <p:cNvPr id="63" name="Picture 62" descr="latex-image-1.pdf"/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294488" y="4012703"/>
                <a:ext cx="348381" cy="590114"/>
              </a:xfrm>
              <a:prstGeom prst="rect">
                <a:avLst/>
              </a:prstGeom>
            </p:spPr>
          </p:pic>
          <p:pic>
            <p:nvPicPr>
              <p:cNvPr id="64" name="Picture 63" descr="latex-image-1.pdf"/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270152" y="4084712"/>
                <a:ext cx="554565" cy="590114"/>
              </a:xfrm>
              <a:prstGeom prst="rect">
                <a:avLst/>
              </a:prstGeom>
            </p:spPr>
          </p:pic>
          <p:pic>
            <p:nvPicPr>
              <p:cNvPr id="65" name="Picture 64" descr="latex-image-1.pdf"/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454729" y="5092824"/>
                <a:ext cx="288032" cy="232283"/>
              </a:xfrm>
              <a:prstGeom prst="rect">
                <a:avLst/>
              </a:prstGeom>
            </p:spPr>
          </p:pic>
          <p:pic>
            <p:nvPicPr>
              <p:cNvPr id="66" name="Picture 65" descr="latex-image-1.pdf"/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926336" y="1564432"/>
                <a:ext cx="250867" cy="250867"/>
              </a:xfrm>
              <a:prstGeom prst="rect">
                <a:avLst/>
              </a:prstGeom>
            </p:spPr>
          </p:pic>
        </p:grpSp>
        <p:pic>
          <p:nvPicPr>
            <p:cNvPr id="88" name="Picture 87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6316" y="3727415"/>
              <a:ext cx="3272228" cy="64182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10538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4.44444E-6 L 0.08906 -0.00047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44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1007 -0.00417 L -0.00521 -0.00139 " pathEditMode="relative" rAng="0" ptsTypes="AA">
                                      <p:cBhvr>
                                        <p:cTn id="1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43" y="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1" name="Straight Arrow Connector 30"/>
          <p:cNvCxnSpPr/>
          <p:nvPr/>
        </p:nvCxnSpPr>
        <p:spPr>
          <a:xfrm rot="16200000">
            <a:off x="6416794" y="1364744"/>
            <a:ext cx="1" cy="1749858"/>
          </a:xfrm>
          <a:prstGeom prst="straightConnector1">
            <a:avLst/>
          </a:prstGeom>
          <a:ln w="57150" cap="flat" cmpd="sng" algn="ctr">
            <a:solidFill>
              <a:srgbClr val="008000"/>
            </a:solidFill>
            <a:prstDash val="solid"/>
            <a:round/>
            <a:headEnd type="stealth" w="med" len="lg"/>
            <a:tailEnd type="stealth" w="med" len="lg"/>
          </a:ln>
          <a:scene3d>
            <a:camera prst="orthographicFront">
              <a:rot lat="0" lon="0" rev="18900000"/>
            </a:camera>
            <a:lightRig rig="threePt" dir="t"/>
          </a:scene3d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2863611" y="1433859"/>
            <a:ext cx="1" cy="1749858"/>
          </a:xfrm>
          <a:prstGeom prst="straightConnector1">
            <a:avLst/>
          </a:prstGeom>
          <a:ln w="57150" cap="flat" cmpd="sng" algn="ctr">
            <a:solidFill>
              <a:srgbClr val="008000"/>
            </a:solidFill>
            <a:prstDash val="solid"/>
            <a:round/>
            <a:headEnd type="stealth" w="med" len="lg"/>
            <a:tailEnd type="stealth" w="med" len="lg"/>
          </a:ln>
          <a:scene3d>
            <a:camera prst="orthographicFront">
              <a:rot lat="0" lon="0" rev="18900000"/>
            </a:camera>
            <a:lightRig rig="threePt" dir="t"/>
          </a:scene3d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itle 1"/>
          <p:cNvSpPr>
            <a:spLocks noGrp="1"/>
          </p:cNvSpPr>
          <p:nvPr>
            <p:ph type="title"/>
          </p:nvPr>
        </p:nvSpPr>
        <p:spPr>
          <a:xfrm>
            <a:off x="1790542" y="864085"/>
            <a:ext cx="6896257" cy="385194"/>
          </a:xfrm>
        </p:spPr>
        <p:txBody>
          <a:bodyPr anchor="t" anchorCtr="0">
            <a:noAutofit/>
          </a:bodyPr>
          <a:lstStyle/>
          <a:p>
            <a:r>
              <a:rPr lang="en-CA" sz="2400" dirty="0" smtClean="0">
                <a:latin typeface="Gotham Book" pitchFamily="50" charset="0"/>
                <a:cs typeface="Gotham Book" pitchFamily="50" charset="0"/>
              </a:rPr>
              <a:t>Superposition and Measurement</a:t>
            </a:r>
            <a:endParaRPr lang="en-CA" sz="2400" dirty="0">
              <a:latin typeface="Gotham Book" pitchFamily="50" charset="0"/>
              <a:cs typeface="Gotham Book" pitchFamily="50" charset="0"/>
            </a:endParaRPr>
          </a:p>
        </p:txBody>
      </p:sp>
      <p:cxnSp>
        <p:nvCxnSpPr>
          <p:cNvPr id="27" name="Straight Arrow Connector 26"/>
          <p:cNvCxnSpPr/>
          <p:nvPr/>
        </p:nvCxnSpPr>
        <p:spPr>
          <a:xfrm rot="5400000">
            <a:off x="4871881" y="2357644"/>
            <a:ext cx="1015875" cy="1347"/>
          </a:xfrm>
          <a:prstGeom prst="straightConnector1">
            <a:avLst/>
          </a:prstGeom>
          <a:ln w="57150" cap="flat" cmpd="sng" algn="ctr">
            <a:solidFill>
              <a:srgbClr val="6D001A"/>
            </a:solidFill>
            <a:prstDash val="solid"/>
            <a:round/>
            <a:headEnd type="stealth" w="med" len="lg"/>
            <a:tailEnd type="none" w="med" len="lg"/>
          </a:ln>
          <a:scene3d>
            <a:camera prst="orthographicFront">
              <a:rot lat="0" lon="0" rev="0"/>
            </a:camera>
            <a:lightRig rig="threePt" dir="t"/>
          </a:scene3d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>
            <a:off x="4391374" y="1433859"/>
            <a:ext cx="0" cy="1749858"/>
          </a:xfrm>
          <a:prstGeom prst="straightConnector1">
            <a:avLst/>
          </a:prstGeom>
          <a:ln w="57150" cap="flat" cmpd="sng" algn="ctr">
            <a:solidFill>
              <a:srgbClr val="008000"/>
            </a:solidFill>
            <a:prstDash val="solid"/>
            <a:round/>
            <a:headEnd type="stealth" w="med" len="lg"/>
            <a:tailEnd type="stealth" w="med" len="lg"/>
          </a:ln>
          <a:scene3d>
            <a:camera prst="orthographicFront">
              <a:rot lat="0" lon="0" rev="0"/>
            </a:camera>
            <a:lightRig rig="threePt" dir="t"/>
          </a:scene3d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8" name="Straight Arrow Connector 87"/>
          <p:cNvCxnSpPr/>
          <p:nvPr/>
        </p:nvCxnSpPr>
        <p:spPr>
          <a:xfrm rot="16200000">
            <a:off x="6107674" y="2348518"/>
            <a:ext cx="1015875" cy="1347"/>
          </a:xfrm>
          <a:prstGeom prst="straightConnector1">
            <a:avLst/>
          </a:prstGeom>
          <a:ln w="57150" cap="flat" cmpd="sng" algn="ctr">
            <a:solidFill>
              <a:srgbClr val="245087"/>
            </a:solidFill>
            <a:prstDash val="solid"/>
            <a:round/>
            <a:headEnd type="stealth" w="med" len="lg"/>
            <a:tailEnd type="none" w="med" len="lg"/>
          </a:ln>
          <a:scene3d>
            <a:camera prst="orthographicFront">
              <a:rot lat="0" lon="0" rev="2700000"/>
            </a:camera>
            <a:lightRig rig="threePt" dir="t"/>
          </a:scene3d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0" name="Group 39"/>
          <p:cNvGrpSpPr/>
          <p:nvPr/>
        </p:nvGrpSpPr>
        <p:grpSpPr>
          <a:xfrm>
            <a:off x="1716316" y="2615288"/>
            <a:ext cx="6330965" cy="2385446"/>
            <a:chOff x="1716316" y="2615288"/>
            <a:chExt cx="6330965" cy="2385446"/>
          </a:xfrm>
        </p:grpSpPr>
        <p:grpSp>
          <p:nvGrpSpPr>
            <p:cNvPr id="41" name="Group 40"/>
            <p:cNvGrpSpPr/>
            <p:nvPr/>
          </p:nvGrpSpPr>
          <p:grpSpPr>
            <a:xfrm>
              <a:off x="5661578" y="2615288"/>
              <a:ext cx="2385703" cy="2385446"/>
              <a:chOff x="3613163" y="1564432"/>
              <a:chExt cx="6129598" cy="6128938"/>
            </a:xfrm>
          </p:grpSpPr>
          <p:grpSp>
            <p:nvGrpSpPr>
              <p:cNvPr id="43" name="Group 42"/>
              <p:cNvGrpSpPr/>
              <p:nvPr/>
            </p:nvGrpSpPr>
            <p:grpSpPr>
              <a:xfrm rot="18900000">
                <a:off x="3613163" y="2797485"/>
                <a:ext cx="4824536" cy="4824536"/>
                <a:chOff x="3622080" y="2788568"/>
                <a:chExt cx="4824536" cy="4824536"/>
              </a:xfrm>
            </p:grpSpPr>
            <p:cxnSp>
              <p:nvCxnSpPr>
                <p:cNvPr id="74" name="Straight Connector 73"/>
                <p:cNvCxnSpPr/>
                <p:nvPr/>
              </p:nvCxnSpPr>
              <p:spPr bwMode="auto">
                <a:xfrm flipH="1">
                  <a:off x="3622080" y="2788568"/>
                  <a:ext cx="4824536" cy="4824536"/>
                </a:xfrm>
                <a:prstGeom prst="line">
                  <a:avLst/>
                </a:prstGeom>
                <a:blipFill dpi="0" rotWithShape="0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tile tx="0" ty="0" sx="100000" sy="100000" flip="none" algn="tl"/>
                </a:blipFill>
                <a:ln w="25400" cap="flat" cmpd="sng" algn="ctr">
                  <a:solidFill>
                    <a:srgbClr val="000000">
                      <a:alpha val="50000"/>
                    </a:srgbClr>
                  </a:solidFill>
                  <a:prstDash val="solid"/>
                  <a:round/>
                  <a:headEnd type="arrow" w="lg" len="lg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75" name="Straight Connector 74"/>
                <p:cNvCxnSpPr/>
                <p:nvPr/>
              </p:nvCxnSpPr>
              <p:spPr bwMode="auto">
                <a:xfrm>
                  <a:off x="3622080" y="2788568"/>
                  <a:ext cx="4824536" cy="4824536"/>
                </a:xfrm>
                <a:prstGeom prst="line">
                  <a:avLst/>
                </a:prstGeom>
                <a:blipFill dpi="0" rotWithShape="0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tile tx="0" ty="0" sx="100000" sy="100000" flip="none" algn="tl"/>
                </a:blipFill>
                <a:ln w="25400" cap="flat" cmpd="sng" algn="ctr">
                  <a:solidFill>
                    <a:srgbClr val="000000">
                      <a:alpha val="50000"/>
                    </a:srgbClr>
                  </a:solidFill>
                  <a:prstDash val="solid"/>
                  <a:round/>
                  <a:headEnd type="none" w="med" len="med"/>
                  <a:tailEnd type="arrow" w="lg" len="lg"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</p:cxnSp>
          </p:grpSp>
          <p:grpSp>
            <p:nvGrpSpPr>
              <p:cNvPr id="48" name="Group 47"/>
              <p:cNvGrpSpPr/>
              <p:nvPr/>
            </p:nvGrpSpPr>
            <p:grpSpPr>
              <a:xfrm>
                <a:off x="3622080" y="2788568"/>
                <a:ext cx="4824536" cy="4824536"/>
                <a:chOff x="3622080" y="2788568"/>
                <a:chExt cx="4824536" cy="4824536"/>
              </a:xfrm>
            </p:grpSpPr>
            <p:cxnSp>
              <p:nvCxnSpPr>
                <p:cNvPr id="72" name="Straight Connector 71"/>
                <p:cNvCxnSpPr/>
                <p:nvPr/>
              </p:nvCxnSpPr>
              <p:spPr bwMode="auto">
                <a:xfrm flipH="1">
                  <a:off x="3622080" y="2788568"/>
                  <a:ext cx="4824536" cy="4824536"/>
                </a:xfrm>
                <a:prstGeom prst="line">
                  <a:avLst/>
                </a:prstGeom>
                <a:blipFill dpi="0" rotWithShape="0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tile tx="0" ty="0" sx="100000" sy="100000" flip="none" algn="tl"/>
                </a:blipFill>
                <a:ln w="25400" cap="flat" cmpd="sng" algn="ctr">
                  <a:solidFill>
                    <a:srgbClr val="0000FF">
                      <a:alpha val="50000"/>
                    </a:srgbClr>
                  </a:solidFill>
                  <a:prstDash val="solid"/>
                  <a:round/>
                  <a:headEnd type="arrow" w="lg" len="lg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73" name="Straight Connector 72"/>
                <p:cNvCxnSpPr/>
                <p:nvPr/>
              </p:nvCxnSpPr>
              <p:spPr bwMode="auto">
                <a:xfrm>
                  <a:off x="3622080" y="2788568"/>
                  <a:ext cx="4824536" cy="4824536"/>
                </a:xfrm>
                <a:prstGeom prst="line">
                  <a:avLst/>
                </a:prstGeom>
                <a:blipFill dpi="0" rotWithShape="0">
                  <a:blip r:embed="rId4">
                    <a:alphaModFix amt="7000"/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tile tx="0" ty="0" sx="100000" sy="100000" flip="none" algn="tl"/>
                </a:blipFill>
                <a:ln w="25400" cap="flat" cmpd="sng" algn="ctr">
                  <a:solidFill>
                    <a:srgbClr val="0000FF">
                      <a:alpha val="50000"/>
                    </a:srgbClr>
                  </a:solidFill>
                  <a:prstDash val="solid"/>
                  <a:round/>
                  <a:headEnd type="none" w="med" len="med"/>
                  <a:tailEnd type="arrow" w="lg" len="lg"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</p:cxnSp>
          </p:grpSp>
          <p:cxnSp>
            <p:nvCxnSpPr>
              <p:cNvPr id="49" name="Straight Arrow Connector 48"/>
              <p:cNvCxnSpPr/>
              <p:nvPr/>
            </p:nvCxnSpPr>
            <p:spPr>
              <a:xfrm>
                <a:off x="6026100" y="3004592"/>
                <a:ext cx="0" cy="2160240"/>
              </a:xfrm>
              <a:prstGeom prst="straightConnector1">
                <a:avLst/>
              </a:prstGeom>
              <a:ln w="57150" cap="flat" cmpd="sng" algn="ctr">
                <a:solidFill>
                  <a:srgbClr val="800000"/>
                </a:solidFill>
                <a:prstDash val="solid"/>
                <a:round/>
                <a:headEnd type="stealth" w="med" len="lg"/>
                <a:tailEnd type="none" w="med" len="lg"/>
              </a:ln>
              <a:scene3d>
                <a:camera prst="orthographicFront">
                  <a:rot lat="0" lon="0" rev="0"/>
                </a:camera>
                <a:lightRig rig="threePt" dir="t"/>
              </a:scene3d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/>
              <p:cNvCxnSpPr/>
              <p:nvPr/>
            </p:nvCxnSpPr>
            <p:spPr bwMode="auto">
              <a:xfrm>
                <a:off x="6040680" y="3004592"/>
                <a:ext cx="1071609" cy="1081018"/>
              </a:xfrm>
              <a:prstGeom prst="line">
                <a:avLst/>
              </a:prstGeom>
              <a:blipFill dpi="0" rotWithShape="0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tile tx="0" ty="0" sx="100000" sy="100000" flip="none" algn="tl"/>
              </a:blipFill>
              <a:ln w="25400" cap="flat" cmpd="sng" algn="ctr">
                <a:solidFill>
                  <a:srgbClr val="000000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51" name="Straight Connector 50"/>
              <p:cNvCxnSpPr/>
              <p:nvPr/>
            </p:nvCxnSpPr>
            <p:spPr bwMode="auto">
              <a:xfrm flipH="1">
                <a:off x="4955957" y="3055431"/>
                <a:ext cx="1021213" cy="1030179"/>
              </a:xfrm>
              <a:prstGeom prst="line">
                <a:avLst/>
              </a:prstGeom>
              <a:blipFill dpi="0" rotWithShape="0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tile tx="0" ty="0" sx="100000" sy="100000" flip="none" algn="tl"/>
              </a:blipFill>
              <a:ln w="25400" cap="flat" cmpd="sng" algn="ctr">
                <a:solidFill>
                  <a:srgbClr val="000000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pic>
            <p:nvPicPr>
              <p:cNvPr id="52" name="Picture 51" descr="latex-image-1.pdf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374607" y="2500535"/>
                <a:ext cx="706143" cy="288031"/>
              </a:xfrm>
              <a:prstGeom prst="rect">
                <a:avLst/>
              </a:prstGeom>
            </p:spPr>
          </p:pic>
          <p:pic>
            <p:nvPicPr>
              <p:cNvPr id="53" name="Picture 52" descr="latex-image-1.pdf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590631" y="7423921"/>
                <a:ext cx="687559" cy="269449"/>
              </a:xfrm>
              <a:prstGeom prst="rect">
                <a:avLst/>
              </a:prstGeom>
            </p:spPr>
          </p:pic>
          <p:pic>
            <p:nvPicPr>
              <p:cNvPr id="54" name="Picture 53" descr="latex-image-1.pdf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294488" y="4012703"/>
                <a:ext cx="348381" cy="590114"/>
              </a:xfrm>
              <a:prstGeom prst="rect">
                <a:avLst/>
              </a:prstGeom>
            </p:spPr>
          </p:pic>
          <p:pic>
            <p:nvPicPr>
              <p:cNvPr id="55" name="Picture 54" descr="latex-image-1.pdf"/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270152" y="4084712"/>
                <a:ext cx="554565" cy="590114"/>
              </a:xfrm>
              <a:prstGeom prst="rect">
                <a:avLst/>
              </a:prstGeom>
            </p:spPr>
          </p:pic>
          <p:pic>
            <p:nvPicPr>
              <p:cNvPr id="56" name="Picture 55" descr="latex-image-1.pdf"/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454729" y="5092824"/>
                <a:ext cx="288032" cy="232283"/>
              </a:xfrm>
              <a:prstGeom prst="rect">
                <a:avLst/>
              </a:prstGeom>
            </p:spPr>
          </p:pic>
          <p:pic>
            <p:nvPicPr>
              <p:cNvPr id="71" name="Picture 70" descr="latex-image-1.pdf"/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926336" y="1564432"/>
                <a:ext cx="250867" cy="250867"/>
              </a:xfrm>
              <a:prstGeom prst="rect">
                <a:avLst/>
              </a:prstGeom>
            </p:spPr>
          </p:pic>
        </p:grpSp>
        <p:pic>
          <p:nvPicPr>
            <p:cNvPr id="42" name="Picture 41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6316" y="3727415"/>
              <a:ext cx="3272228" cy="64182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69313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04 -0.00278 L 0.11233 -0.00417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68" y="-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0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059 -0.00278 L 0.04653 -0.00255 " pathEditMode="relative" rAng="0" ptsTypes="AA">
                                      <p:cBhvr>
                                        <p:cTn id="14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4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dirty="0" smtClean="0"/>
              <a:t>Superposition and Measurement</a:t>
            </a:r>
            <a:endParaRPr lang="en-CA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150" y="1381912"/>
            <a:ext cx="5254240" cy="4463554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5537610" y="1951695"/>
            <a:ext cx="3606390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42882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000" dirty="0" smtClean="0">
                <a:solidFill>
                  <a:prstClr val="black"/>
                </a:solidFill>
                <a:latin typeface="Gotham Book" charset="0"/>
                <a:ea typeface="Gotham Book" charset="0"/>
                <a:cs typeface="Gotham Book" charset="0"/>
                <a:sym typeface="Gill Sans" charset="0"/>
              </a:rPr>
              <a:t>Whether a measurement disturbs a quantum state depends on the question.</a:t>
            </a:r>
          </a:p>
          <a:p>
            <a:pPr algn="ctr" defTabSz="642882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endParaRPr lang="en-US" sz="2000" dirty="0">
              <a:solidFill>
                <a:prstClr val="black"/>
              </a:solidFill>
              <a:latin typeface="Gotham Book" charset="0"/>
              <a:ea typeface="Gotham Book" charset="0"/>
              <a:cs typeface="Gotham Book" charset="0"/>
              <a:sym typeface="Gill Sans" charset="0"/>
            </a:endParaRPr>
          </a:p>
          <a:p>
            <a:pPr algn="ctr" defTabSz="642882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CA" sz="2000" dirty="0" smtClean="0">
                <a:solidFill>
                  <a:prstClr val="black"/>
                </a:solidFill>
                <a:latin typeface="Gotham Book" charset="0"/>
                <a:ea typeface="Gotham Book" charset="0"/>
                <a:cs typeface="Gotham Book" charset="0"/>
                <a:sym typeface="Gill Sans" charset="0"/>
              </a:rPr>
              <a:t>“Superposition” is relative to the measurement </a:t>
            </a:r>
            <a:br>
              <a:rPr lang="en-CA" sz="2000" dirty="0" smtClean="0">
                <a:solidFill>
                  <a:prstClr val="black"/>
                </a:solidFill>
                <a:latin typeface="Gotham Book" charset="0"/>
                <a:ea typeface="Gotham Book" charset="0"/>
                <a:cs typeface="Gotham Book" charset="0"/>
                <a:sym typeface="Gill Sans" charset="0"/>
              </a:rPr>
            </a:br>
            <a:r>
              <a:rPr lang="en-CA" sz="2000" dirty="0" smtClean="0">
                <a:solidFill>
                  <a:prstClr val="black"/>
                </a:solidFill>
                <a:latin typeface="Gotham Book" charset="0"/>
                <a:ea typeface="Gotham Book" charset="0"/>
                <a:cs typeface="Gotham Book" charset="0"/>
                <a:sym typeface="Gill Sans" charset="0"/>
              </a:rPr>
              <a:t>being performed.</a:t>
            </a:r>
            <a:endParaRPr lang="en-US" sz="2000" dirty="0" smtClean="0">
              <a:solidFill>
                <a:prstClr val="black"/>
              </a:solidFill>
              <a:latin typeface="Gotham Book" charset="0"/>
              <a:ea typeface="Gotham Book" charset="0"/>
              <a:cs typeface="Gotham Book" charset="0"/>
              <a:sym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1442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dirty="0" smtClean="0"/>
              <a:t>Quantum Cryptography</a:t>
            </a:r>
            <a:endParaRPr lang="en-CA" dirty="0"/>
          </a:p>
        </p:txBody>
      </p:sp>
      <p:grpSp>
        <p:nvGrpSpPr>
          <p:cNvPr id="22" name="Group 21"/>
          <p:cNvGrpSpPr/>
          <p:nvPr/>
        </p:nvGrpSpPr>
        <p:grpSpPr>
          <a:xfrm>
            <a:off x="884617" y="1929560"/>
            <a:ext cx="3418514" cy="1592950"/>
            <a:chOff x="1938352" y="2481105"/>
            <a:chExt cx="4817669" cy="2244926"/>
          </a:xfrm>
        </p:grpSpPr>
        <p:grpSp>
          <p:nvGrpSpPr>
            <p:cNvPr id="5" name="Group 4"/>
            <p:cNvGrpSpPr/>
            <p:nvPr/>
          </p:nvGrpSpPr>
          <p:grpSpPr>
            <a:xfrm rot="8102123">
              <a:off x="4509269" y="2635917"/>
              <a:ext cx="2246752" cy="1959196"/>
              <a:chOff x="0" y="0"/>
              <a:chExt cx="791845" cy="690245"/>
            </a:xfrm>
            <a:scene3d>
              <a:camera prst="perspectiveContrastingLeftFacing"/>
              <a:lightRig rig="threePt" dir="t"/>
            </a:scene3d>
          </p:grpSpPr>
          <p:sp>
            <p:nvSpPr>
              <p:cNvPr id="7" name="Rounded Rectangle 6"/>
              <p:cNvSpPr>
                <a:spLocks noChangeAspect="1"/>
              </p:cNvSpPr>
              <p:nvPr/>
            </p:nvSpPr>
            <p:spPr>
              <a:xfrm>
                <a:off x="0" y="0"/>
                <a:ext cx="791845" cy="690245"/>
              </a:xfrm>
              <a:prstGeom prst="round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CA"/>
              </a:p>
            </p:txBody>
          </p:sp>
          <p:sp>
            <p:nvSpPr>
              <p:cNvPr id="8" name="Rounded Rectangle 7"/>
              <p:cNvSpPr/>
              <p:nvPr/>
            </p:nvSpPr>
            <p:spPr>
              <a:xfrm>
                <a:off x="153909" y="190123"/>
                <a:ext cx="486410" cy="313055"/>
              </a:xfrm>
              <a:prstGeom prst="round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CA"/>
              </a:p>
            </p:txBody>
          </p:sp>
          <p:cxnSp>
            <p:nvCxnSpPr>
              <p:cNvPr id="9" name="Straight Arrow Connector 8"/>
              <p:cNvCxnSpPr/>
              <p:nvPr/>
            </p:nvCxnSpPr>
            <p:spPr>
              <a:xfrm>
                <a:off x="63375" y="90535"/>
                <a:ext cx="0" cy="517525"/>
              </a:xfrm>
              <a:prstGeom prst="straightConnector1">
                <a:avLst/>
              </a:prstGeom>
              <a:ln w="22225">
                <a:solidFill>
                  <a:schemeClr val="tx1"/>
                </a:solidFill>
                <a:headEnd type="triangle"/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" name="Group 10"/>
            <p:cNvGrpSpPr/>
            <p:nvPr/>
          </p:nvGrpSpPr>
          <p:grpSpPr>
            <a:xfrm rot="10800000">
              <a:off x="3191390" y="2619788"/>
              <a:ext cx="2244924" cy="1958570"/>
              <a:chOff x="0" y="0"/>
              <a:chExt cx="791845" cy="690245"/>
            </a:xfrm>
            <a:scene3d>
              <a:camera prst="perspectiveContrastingLeftFacing">
                <a:rot lat="72227" lon="20348833" rev="20945065"/>
              </a:camera>
              <a:lightRig rig="threePt" dir="t"/>
            </a:scene3d>
          </p:grpSpPr>
          <p:sp>
            <p:nvSpPr>
              <p:cNvPr id="13" name="Rounded Rectangle 12"/>
              <p:cNvSpPr>
                <a:spLocks noChangeAspect="1"/>
              </p:cNvSpPr>
              <p:nvPr/>
            </p:nvSpPr>
            <p:spPr>
              <a:xfrm>
                <a:off x="0" y="0"/>
                <a:ext cx="791845" cy="690245"/>
              </a:xfrm>
              <a:prstGeom prst="round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CA"/>
              </a:p>
            </p:txBody>
          </p:sp>
          <p:sp>
            <p:nvSpPr>
              <p:cNvPr id="14" name="Rounded Rectangle 13"/>
              <p:cNvSpPr/>
              <p:nvPr/>
            </p:nvSpPr>
            <p:spPr>
              <a:xfrm>
                <a:off x="153909" y="190123"/>
                <a:ext cx="486410" cy="313055"/>
              </a:xfrm>
              <a:prstGeom prst="round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CA"/>
              </a:p>
            </p:txBody>
          </p:sp>
          <p:cxnSp>
            <p:nvCxnSpPr>
              <p:cNvPr id="15" name="Straight Arrow Connector 14"/>
              <p:cNvCxnSpPr/>
              <p:nvPr/>
            </p:nvCxnSpPr>
            <p:spPr>
              <a:xfrm>
                <a:off x="63375" y="90535"/>
                <a:ext cx="0" cy="517525"/>
              </a:xfrm>
              <a:prstGeom prst="straightConnector1">
                <a:avLst/>
              </a:prstGeom>
              <a:ln w="22225">
                <a:solidFill>
                  <a:schemeClr val="tx1"/>
                </a:solidFill>
                <a:headEnd type="triangle"/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7" name="Group 16"/>
            <p:cNvGrpSpPr/>
            <p:nvPr/>
          </p:nvGrpSpPr>
          <p:grpSpPr>
            <a:xfrm rot="2700000">
              <a:off x="1796076" y="2623381"/>
              <a:ext cx="2244926" cy="1960374"/>
              <a:chOff x="0" y="0"/>
              <a:chExt cx="791845" cy="690245"/>
            </a:xfrm>
            <a:scene3d>
              <a:camera prst="perspectiveContrastingLeftFacing"/>
              <a:lightRig rig="threePt" dir="t"/>
            </a:scene3d>
          </p:grpSpPr>
          <p:sp>
            <p:nvSpPr>
              <p:cNvPr id="19" name="Rounded Rectangle 18"/>
              <p:cNvSpPr>
                <a:spLocks noChangeAspect="1"/>
              </p:cNvSpPr>
              <p:nvPr/>
            </p:nvSpPr>
            <p:spPr>
              <a:xfrm>
                <a:off x="0" y="0"/>
                <a:ext cx="791845" cy="690245"/>
              </a:xfrm>
              <a:prstGeom prst="round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CA"/>
              </a:p>
            </p:txBody>
          </p:sp>
          <p:sp>
            <p:nvSpPr>
              <p:cNvPr id="20" name="Rounded Rectangle 19"/>
              <p:cNvSpPr/>
              <p:nvPr/>
            </p:nvSpPr>
            <p:spPr>
              <a:xfrm>
                <a:off x="153909" y="190123"/>
                <a:ext cx="486410" cy="313055"/>
              </a:xfrm>
              <a:prstGeom prst="round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CA"/>
              </a:p>
            </p:txBody>
          </p:sp>
          <p:cxnSp>
            <p:nvCxnSpPr>
              <p:cNvPr id="21" name="Straight Arrow Connector 20"/>
              <p:cNvCxnSpPr/>
              <p:nvPr/>
            </p:nvCxnSpPr>
            <p:spPr>
              <a:xfrm>
                <a:off x="63375" y="90535"/>
                <a:ext cx="0" cy="517525"/>
              </a:xfrm>
              <a:prstGeom prst="straightConnector1">
                <a:avLst/>
              </a:prstGeom>
              <a:ln w="22225">
                <a:solidFill>
                  <a:schemeClr val="tx1"/>
                </a:solidFill>
                <a:headEnd type="triangle"/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3" name="TextBox 22"/>
          <p:cNvSpPr txBox="1"/>
          <p:nvPr/>
        </p:nvSpPr>
        <p:spPr>
          <a:xfrm>
            <a:off x="5235536" y="1706582"/>
            <a:ext cx="3606390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42882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CA" sz="2000" dirty="0" smtClean="0">
                <a:solidFill>
                  <a:prstClr val="black"/>
                </a:solidFill>
                <a:latin typeface="Gotham Book" charset="0"/>
                <a:ea typeface="Gotham Book" charset="0"/>
                <a:cs typeface="Gotham Book" charset="0"/>
                <a:sym typeface="Gill Sans" charset="0"/>
              </a:rPr>
              <a:t>If the “wrong” measurement is made,</a:t>
            </a:r>
            <a:br>
              <a:rPr lang="en-CA" sz="2000" dirty="0" smtClean="0">
                <a:solidFill>
                  <a:prstClr val="black"/>
                </a:solidFill>
                <a:latin typeface="Gotham Book" charset="0"/>
                <a:ea typeface="Gotham Book" charset="0"/>
                <a:cs typeface="Gotham Book" charset="0"/>
                <a:sym typeface="Gill Sans" charset="0"/>
              </a:rPr>
            </a:br>
            <a:r>
              <a:rPr lang="en-CA" sz="2000" dirty="0" smtClean="0">
                <a:solidFill>
                  <a:prstClr val="black"/>
                </a:solidFill>
                <a:latin typeface="Gotham Book" charset="0"/>
                <a:ea typeface="Gotham Book" charset="0"/>
                <a:cs typeface="Gotham Book" charset="0"/>
                <a:sym typeface="Gill Sans" charset="0"/>
              </a:rPr>
              <a:t>the quantum state is disturbed.</a:t>
            </a:r>
            <a:br>
              <a:rPr lang="en-CA" sz="2000" dirty="0" smtClean="0">
                <a:solidFill>
                  <a:prstClr val="black"/>
                </a:solidFill>
                <a:latin typeface="Gotham Book" charset="0"/>
                <a:ea typeface="Gotham Book" charset="0"/>
                <a:cs typeface="Gotham Book" charset="0"/>
                <a:sym typeface="Gill Sans" charset="0"/>
              </a:rPr>
            </a:br>
            <a:r>
              <a:rPr lang="en-CA" sz="2000" dirty="0" smtClean="0">
                <a:solidFill>
                  <a:prstClr val="black"/>
                </a:solidFill>
                <a:latin typeface="Gotham Book" charset="0"/>
                <a:ea typeface="Gotham Book" charset="0"/>
                <a:cs typeface="Gotham Book" charset="0"/>
                <a:sym typeface="Gill Sans" charset="0"/>
              </a:rPr>
              <a:t/>
            </a:r>
            <a:br>
              <a:rPr lang="en-CA" sz="2000" dirty="0" smtClean="0">
                <a:solidFill>
                  <a:prstClr val="black"/>
                </a:solidFill>
                <a:latin typeface="Gotham Book" charset="0"/>
                <a:ea typeface="Gotham Book" charset="0"/>
                <a:cs typeface="Gotham Book" charset="0"/>
                <a:sym typeface="Gill Sans" charset="0"/>
              </a:rPr>
            </a:br>
            <a:r>
              <a:rPr lang="en-CA" sz="2000" dirty="0" smtClean="0">
                <a:solidFill>
                  <a:prstClr val="black"/>
                </a:solidFill>
                <a:latin typeface="Gotham Book" charset="0"/>
                <a:ea typeface="Gotham Book" charset="0"/>
                <a:cs typeface="Gotham Book" charset="0"/>
                <a:sym typeface="Gill Sans" charset="0"/>
              </a:rPr>
              <a:t>Can we use this to detect an intrusive presence?</a:t>
            </a:r>
            <a:endParaRPr lang="en-US" sz="2000" dirty="0" smtClean="0">
              <a:solidFill>
                <a:prstClr val="black"/>
              </a:solidFill>
              <a:latin typeface="Gotham Book" charset="0"/>
              <a:ea typeface="Gotham Book" charset="0"/>
              <a:cs typeface="Gotham Book" charset="0"/>
              <a:sym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0132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CA" sz="2400" dirty="0" smtClean="0"/>
              <a:t>Quantum Cryptography: The Punchline</a:t>
            </a:r>
            <a:endParaRPr lang="en-CA" sz="2400" dirty="0"/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1147912" y="4300376"/>
            <a:ext cx="1314450" cy="5318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>
            <a:prstTxWarp prst="textNoShape">
              <a:avLst/>
            </a:prstTxWarp>
          </a:bodyPr>
          <a:lstStyle/>
          <a:p>
            <a:pPr>
              <a:tabLst>
                <a:tab pos="723900" algn="l"/>
              </a:tabLst>
            </a:pPr>
            <a:r>
              <a:rPr lang="en-CA" sz="2800" dirty="0">
                <a:solidFill>
                  <a:srgbClr val="000000"/>
                </a:solidFill>
                <a:ea typeface="DejaVu Sans" charset="0"/>
                <a:cs typeface="DejaVu Sans" charset="0"/>
              </a:rPr>
              <a:t>Alice</a:t>
            </a: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6715441" y="4300377"/>
            <a:ext cx="917575" cy="53181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>
            <a:prstTxWarp prst="textNoShape">
              <a:avLst/>
            </a:prstTxWarp>
          </a:bodyPr>
          <a:lstStyle/>
          <a:p>
            <a:pPr>
              <a:tabLst>
                <a:tab pos="723900" algn="l"/>
              </a:tabLst>
            </a:pPr>
            <a:r>
              <a:rPr lang="en-CA" sz="2800" dirty="0">
                <a:solidFill>
                  <a:srgbClr val="000000"/>
                </a:solidFill>
                <a:ea typeface="DejaVu Sans" charset="0"/>
                <a:cs typeface="DejaVu Sans" charset="0"/>
              </a:rPr>
              <a:t>Bob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 rot="5400000">
            <a:off x="2076509" y="2084434"/>
            <a:ext cx="806582" cy="1069"/>
          </a:xfrm>
          <a:prstGeom prst="straightConnector1">
            <a:avLst/>
          </a:prstGeom>
          <a:ln w="57150" cap="flat" cmpd="sng" algn="ctr">
            <a:solidFill>
              <a:schemeClr val="tx2"/>
            </a:solidFill>
            <a:prstDash val="solid"/>
            <a:round/>
            <a:headEnd type="stealth" w="med" len="lg"/>
            <a:tailEnd type="none" w="med" len="lg"/>
          </a:ln>
          <a:scene3d>
            <a:camera prst="orthographicFront">
              <a:rot lat="0" lon="0" rev="18900000"/>
            </a:camera>
            <a:lightRig rig="threePt" dir="t"/>
          </a:scene3d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>
            <a:off x="1958700" y="2182213"/>
            <a:ext cx="806583" cy="1069"/>
          </a:xfrm>
          <a:prstGeom prst="straightConnector1">
            <a:avLst/>
          </a:prstGeom>
          <a:ln w="57150" cap="flat" cmpd="sng" algn="ctr">
            <a:solidFill>
              <a:schemeClr val="tx2"/>
            </a:solidFill>
            <a:prstDash val="solid"/>
            <a:round/>
            <a:headEnd type="stealth" w="med" len="lg"/>
            <a:tailEnd type="none" w="med" len="lg"/>
          </a:ln>
          <a:scene3d>
            <a:camera prst="orthographicFront">
              <a:rot lat="0" lon="0" rev="18900000"/>
            </a:camera>
            <a:lightRig rig="threePt" dir="t"/>
          </a:scene3d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rot="5400000">
            <a:off x="1958166" y="2083365"/>
            <a:ext cx="806582" cy="1069"/>
          </a:xfrm>
          <a:prstGeom prst="straightConnector1">
            <a:avLst/>
          </a:prstGeom>
          <a:ln w="57150" cap="flat" cmpd="sng" algn="ctr">
            <a:solidFill>
              <a:srgbClr val="800000"/>
            </a:solidFill>
            <a:prstDash val="solid"/>
            <a:round/>
            <a:headEnd type="stealth" w="med" len="lg"/>
            <a:tailEnd type="none" w="med" len="lg"/>
          </a:ln>
          <a:scene3d>
            <a:camera prst="orthographicFront">
              <a:rot lat="0" lon="0" rev="0"/>
            </a:camera>
            <a:lightRig rig="threePt" dir="t"/>
          </a:scene3d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rot="10800000">
            <a:off x="2059070" y="2083899"/>
            <a:ext cx="806583" cy="1069"/>
          </a:xfrm>
          <a:prstGeom prst="straightConnector1">
            <a:avLst/>
          </a:prstGeom>
          <a:ln w="57150" cap="flat" cmpd="sng" algn="ctr">
            <a:solidFill>
              <a:srgbClr val="800000"/>
            </a:solidFill>
            <a:prstDash val="solid"/>
            <a:round/>
            <a:headEnd type="stealth" w="med" len="lg"/>
            <a:tailEnd type="none" w="med" len="lg"/>
          </a:ln>
          <a:scene3d>
            <a:camera prst="orthographicFront">
              <a:rot lat="0" lon="0" rev="0"/>
            </a:camera>
            <a:lightRig rig="threePt" dir="t"/>
          </a:scene3d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" name="Picture 6" descr="Image result for codenames agent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8" r="5684"/>
          <a:stretch/>
        </p:blipFill>
        <p:spPr bwMode="auto">
          <a:xfrm>
            <a:off x="714524" y="2704207"/>
            <a:ext cx="2181225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82008" y="2704207"/>
            <a:ext cx="2184440" cy="142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262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0.00695 L 0.11719 0.03819 C 0.14201 0.04837 0.17882 0.05393 0.21701 0.05393 C 0.26094 0.05393 0.29583 0.04837 0.32066 0.03819 L 0.4382 -0.00695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910" y="303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4.07407E-6 L 0.1 0.04351 C 0.12083 0.05347 0.15208 0.05879 0.1849 0.05879 C 0.22205 0.05879 0.25226 0.05347 0.27292 0.04351 L 0.37344 4.07407E-6 " pathEditMode="relative" rAng="0" ptsTypes="AAAAA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663" y="294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0.00024 L 0.09062 0.03264 C 0.10972 0.03982 0.13837 0.04422 0.16806 0.04422 C 0.20208 0.04422 0.22934 0.03982 0.24844 0.03264 L 0.33958 0.00024 " pathEditMode="relative" rAng="0" ptsTypes="AAAAA">
                                      <p:cBhvr>
                                        <p:cTn id="1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979" y="2199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4.81481E-6 L 0.10868 0.01087 C 0.13142 0.01319 0.16563 0.01458 0.20122 0.01458 C 0.24201 0.01458 0.27431 0.01319 0.29705 0.01087 L 0.40625 4.81481E-6 " pathEditMode="relative" rAng="0" ptsTypes="AAAAA">
                                      <p:cBhvr>
                                        <p:cTn id="1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313" y="7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CA" sz="2400" dirty="0" smtClean="0"/>
              <a:t>Quantum Cryptography: The Punchline</a:t>
            </a:r>
            <a:endParaRPr lang="en-CA" sz="2400" dirty="0"/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1147912" y="4300376"/>
            <a:ext cx="1314450" cy="5318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>
            <a:prstTxWarp prst="textNoShape">
              <a:avLst/>
            </a:prstTxWarp>
          </a:bodyPr>
          <a:lstStyle/>
          <a:p>
            <a:pPr>
              <a:tabLst>
                <a:tab pos="723900" algn="l"/>
              </a:tabLst>
            </a:pPr>
            <a:r>
              <a:rPr lang="en-CA" sz="2800" dirty="0">
                <a:solidFill>
                  <a:srgbClr val="000000"/>
                </a:solidFill>
                <a:ea typeface="DejaVu Sans" charset="0"/>
                <a:cs typeface="DejaVu Sans" charset="0"/>
              </a:rPr>
              <a:t>Alice</a:t>
            </a: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6715441" y="4300377"/>
            <a:ext cx="917575" cy="53181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>
            <a:prstTxWarp prst="textNoShape">
              <a:avLst/>
            </a:prstTxWarp>
          </a:bodyPr>
          <a:lstStyle/>
          <a:p>
            <a:pPr>
              <a:tabLst>
                <a:tab pos="723900" algn="l"/>
              </a:tabLst>
            </a:pPr>
            <a:r>
              <a:rPr lang="en-CA" sz="2800" dirty="0">
                <a:solidFill>
                  <a:srgbClr val="000000"/>
                </a:solidFill>
                <a:ea typeface="DejaVu Sans" charset="0"/>
                <a:cs typeface="DejaVu Sans" charset="0"/>
              </a:rPr>
              <a:t>Bob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3635621" y="4300377"/>
            <a:ext cx="1380280" cy="1108092"/>
            <a:chOff x="3686784" y="4445049"/>
            <a:chExt cx="1380280" cy="1108092"/>
          </a:xfrm>
        </p:grpSpPr>
        <p:pic>
          <p:nvPicPr>
            <p:cNvPr id="9" name="Picture 2" descr="Image result for codenames agent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86784" y="4445049"/>
              <a:ext cx="1380280" cy="9234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Box 9"/>
            <p:cNvSpPr txBox="1"/>
            <p:nvPr/>
          </p:nvSpPr>
          <p:spPr>
            <a:xfrm>
              <a:off x="4034416" y="5183809"/>
              <a:ext cx="646331" cy="369332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CA" dirty="0" smtClean="0">
                  <a:solidFill>
                    <a:schemeClr val="tx1"/>
                  </a:solidFill>
                </a:rPr>
                <a:t>EVE</a:t>
              </a:r>
              <a:endParaRPr lang="en-CA" dirty="0">
                <a:solidFill>
                  <a:schemeClr val="tx1"/>
                </a:solidFill>
              </a:endParaRPr>
            </a:p>
          </p:txBody>
        </p:sp>
      </p:grpSp>
      <p:cxnSp>
        <p:nvCxnSpPr>
          <p:cNvPr id="11" name="Straight Arrow Connector 10"/>
          <p:cNvCxnSpPr/>
          <p:nvPr/>
        </p:nvCxnSpPr>
        <p:spPr>
          <a:xfrm rot="5400000">
            <a:off x="2076509" y="2084434"/>
            <a:ext cx="806582" cy="1069"/>
          </a:xfrm>
          <a:prstGeom prst="straightConnector1">
            <a:avLst/>
          </a:prstGeom>
          <a:ln w="57150" cap="flat" cmpd="sng" algn="ctr">
            <a:solidFill>
              <a:schemeClr val="tx2"/>
            </a:solidFill>
            <a:prstDash val="solid"/>
            <a:round/>
            <a:headEnd type="stealth" w="med" len="lg"/>
            <a:tailEnd type="none" w="med" len="lg"/>
          </a:ln>
          <a:scene3d>
            <a:camera prst="orthographicFront">
              <a:rot lat="0" lon="0" rev="18900000"/>
            </a:camera>
            <a:lightRig rig="threePt" dir="t"/>
          </a:scene3d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>
            <a:off x="1957630" y="2181144"/>
            <a:ext cx="806583" cy="1069"/>
          </a:xfrm>
          <a:prstGeom prst="straightConnector1">
            <a:avLst/>
          </a:prstGeom>
          <a:ln w="57150" cap="flat" cmpd="sng" algn="ctr">
            <a:solidFill>
              <a:schemeClr val="tx2"/>
            </a:solidFill>
            <a:prstDash val="solid"/>
            <a:round/>
            <a:headEnd type="stealth" w="med" len="lg"/>
            <a:tailEnd type="none" w="med" len="lg"/>
          </a:ln>
          <a:scene3d>
            <a:camera prst="orthographicFront">
              <a:rot lat="0" lon="0" rev="18900000"/>
            </a:camera>
            <a:lightRig rig="threePt" dir="t"/>
          </a:scene3d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rot="5400000">
            <a:off x="1958166" y="2083365"/>
            <a:ext cx="806582" cy="1069"/>
          </a:xfrm>
          <a:prstGeom prst="straightConnector1">
            <a:avLst/>
          </a:prstGeom>
          <a:ln w="57150" cap="flat" cmpd="sng" algn="ctr">
            <a:solidFill>
              <a:srgbClr val="800000"/>
            </a:solidFill>
            <a:prstDash val="solid"/>
            <a:round/>
            <a:headEnd type="stealth" w="med" len="lg"/>
            <a:tailEnd type="none" w="med" len="lg"/>
          </a:ln>
          <a:scene3d>
            <a:camera prst="orthographicFront">
              <a:rot lat="0" lon="0" rev="0"/>
            </a:camera>
            <a:lightRig rig="threePt" dir="t"/>
          </a:scene3d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rot="10800000">
            <a:off x="2059070" y="2083899"/>
            <a:ext cx="806583" cy="1069"/>
          </a:xfrm>
          <a:prstGeom prst="straightConnector1">
            <a:avLst/>
          </a:prstGeom>
          <a:ln w="57150" cap="flat" cmpd="sng" algn="ctr">
            <a:solidFill>
              <a:srgbClr val="800000"/>
            </a:solidFill>
            <a:prstDash val="solid"/>
            <a:round/>
            <a:headEnd type="stealth" w="med" len="lg"/>
            <a:tailEnd type="none" w="med" len="lg"/>
          </a:ln>
          <a:scene3d>
            <a:camera prst="orthographicFront">
              <a:rot lat="0" lon="0" rev="0"/>
            </a:camera>
            <a:lightRig rig="threePt" dir="t"/>
          </a:scene3d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rot="5400000">
            <a:off x="3772677" y="2253715"/>
            <a:ext cx="806582" cy="1069"/>
          </a:xfrm>
          <a:prstGeom prst="straightConnector1">
            <a:avLst/>
          </a:prstGeom>
          <a:ln w="57150" cap="flat" cmpd="sng" algn="ctr">
            <a:solidFill>
              <a:srgbClr val="800000"/>
            </a:solidFill>
            <a:prstDash val="solid"/>
            <a:round/>
            <a:headEnd type="stealth" w="med" len="lg"/>
            <a:tailEnd type="none" w="med" len="lg"/>
          </a:ln>
          <a:scene3d>
            <a:camera prst="orthographicFront">
              <a:rot lat="0" lon="0" rev="0"/>
            </a:camera>
            <a:lightRig rig="threePt" dir="t"/>
          </a:scene3d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H="1" flipV="1">
            <a:off x="3898397" y="2312771"/>
            <a:ext cx="688067" cy="2"/>
          </a:xfrm>
          <a:prstGeom prst="straightConnector1">
            <a:avLst/>
          </a:prstGeom>
          <a:ln w="57150" cap="flat" cmpd="sng" algn="ctr">
            <a:solidFill>
              <a:srgbClr val="800000"/>
            </a:solidFill>
            <a:prstDash val="solid"/>
            <a:round/>
            <a:headEnd type="stealth" w="med" len="lg"/>
            <a:tailEnd type="none" w="med" len="lg"/>
          </a:ln>
          <a:scene3d>
            <a:camera prst="orthographicFront">
              <a:rot lat="0" lon="0" rev="0"/>
            </a:camera>
            <a:lightRig rig="threePt" dir="t"/>
          </a:scene3d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1" name="Group 40"/>
          <p:cNvGrpSpPr/>
          <p:nvPr/>
        </p:nvGrpSpPr>
        <p:grpSpPr>
          <a:xfrm rot="5400000">
            <a:off x="3440104" y="1668752"/>
            <a:ext cx="1476364" cy="1288043"/>
            <a:chOff x="0" y="0"/>
            <a:chExt cx="791845" cy="690245"/>
          </a:xfrm>
          <a:scene3d>
            <a:camera prst="perspectiveContrastingLeftFacing"/>
            <a:lightRig rig="threePt" dir="t"/>
          </a:scene3d>
        </p:grpSpPr>
        <p:sp>
          <p:nvSpPr>
            <p:cNvPr id="46" name="Rounded Rectangle 45"/>
            <p:cNvSpPr>
              <a:spLocks noChangeAspect="1"/>
            </p:cNvSpPr>
            <p:nvPr/>
          </p:nvSpPr>
          <p:spPr>
            <a:xfrm>
              <a:off x="0" y="0"/>
              <a:ext cx="791845" cy="690245"/>
            </a:xfrm>
            <a:prstGeom prst="round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CA"/>
            </a:p>
          </p:txBody>
        </p:sp>
        <p:sp>
          <p:nvSpPr>
            <p:cNvPr id="47" name="Rounded Rectangle 46"/>
            <p:cNvSpPr/>
            <p:nvPr/>
          </p:nvSpPr>
          <p:spPr>
            <a:xfrm>
              <a:off x="153909" y="190123"/>
              <a:ext cx="486410" cy="313055"/>
            </a:xfrm>
            <a:prstGeom prst="round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CA"/>
            </a:p>
          </p:txBody>
        </p:sp>
        <p:cxnSp>
          <p:nvCxnSpPr>
            <p:cNvPr id="48" name="Straight Arrow Connector 47"/>
            <p:cNvCxnSpPr/>
            <p:nvPr/>
          </p:nvCxnSpPr>
          <p:spPr>
            <a:xfrm>
              <a:off x="63375" y="90535"/>
              <a:ext cx="0" cy="517525"/>
            </a:xfrm>
            <a:prstGeom prst="straightConnector1">
              <a:avLst/>
            </a:prstGeom>
            <a:ln w="22225">
              <a:solidFill>
                <a:schemeClr val="tx1"/>
              </a:solidFill>
              <a:headEnd type="triangl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0" name="Picture 6" descr="Image result for codenames agent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8" r="5684"/>
          <a:stretch/>
        </p:blipFill>
        <p:spPr bwMode="auto">
          <a:xfrm>
            <a:off x="714524" y="2704207"/>
            <a:ext cx="2181225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82008" y="2704207"/>
            <a:ext cx="2184440" cy="142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5029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0.00024 L 0.11962 0.03264 C 0.14497 0.03982 0.18281 0.04422 0.22205 0.04422 C 0.26701 0.04422 0.30295 0.03982 0.3283 0.03264 L 0.44878 0.00024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431" y="21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4.81481E-6 L 0.10868 0.01087 C 0.13142 0.01319 0.16563 0.01458 0.20122 0.01458 C 0.24201 0.01458 0.27431 0.01319 0.29705 0.01087 L 0.40625 4.81481E-6 " pathEditMode="relative" rAng="0" ptsTypes="AAAAA">
                                      <p:cBhvr>
                                        <p:cTn id="1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313" y="7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4.81481E-6 L 0.1882 0.00949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410" y="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3.7037E-6 L 0.2283 -0.01041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406" y="-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4.44444E-6 L 0.19844 0.01064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931" y="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1.48148E-6 L 0.2283 -0.01042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406" y="-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0542" y="820821"/>
            <a:ext cx="6896257" cy="385194"/>
          </a:xfrm>
        </p:spPr>
        <p:txBody>
          <a:bodyPr>
            <a:normAutofit fontScale="90000"/>
          </a:bodyPr>
          <a:lstStyle/>
          <a:p>
            <a:r>
              <a:rPr lang="en-CA" dirty="0" smtClean="0"/>
              <a:t>Why bother teaching quantum?</a:t>
            </a:r>
            <a:endParaRPr lang="en-CA" dirty="0"/>
          </a:p>
        </p:txBody>
      </p:sp>
      <p:grpSp>
        <p:nvGrpSpPr>
          <p:cNvPr id="8" name="Group 7"/>
          <p:cNvGrpSpPr/>
          <p:nvPr/>
        </p:nvGrpSpPr>
        <p:grpSpPr>
          <a:xfrm>
            <a:off x="4572001" y="1578688"/>
            <a:ext cx="4317687" cy="4353994"/>
            <a:chOff x="4572001" y="1578688"/>
            <a:chExt cx="4317687" cy="4353994"/>
          </a:xfrm>
        </p:grpSpPr>
        <p:sp>
          <p:nvSpPr>
            <p:cNvPr id="9" name="TextBox 8"/>
            <p:cNvSpPr txBox="1"/>
            <p:nvPr/>
          </p:nvSpPr>
          <p:spPr>
            <a:xfrm>
              <a:off x="5342075" y="1578688"/>
              <a:ext cx="3334567" cy="40011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pPr algn="ctr"/>
              <a:r>
                <a:rPr lang="en-CA" sz="2000" dirty="0" smtClean="0"/>
                <a:t>Powerful future applications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4992163" y="3705183"/>
              <a:ext cx="207781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 smtClean="0">
                  <a:cs typeface="Calibri" panose="020F0502020204030204" pitchFamily="34" charset="0"/>
                </a:rPr>
                <a:t>Quantum Computing</a:t>
              </a:r>
              <a:endParaRPr lang="en-US" sz="1600" dirty="0">
                <a:cs typeface="Calibri" panose="020F0502020204030204" pitchFamily="34" charset="0"/>
              </a:endParaRPr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57476" y="2037737"/>
              <a:ext cx="1487011" cy="1577729"/>
            </a:xfrm>
            <a:prstGeom prst="rect">
              <a:avLst/>
            </a:prstGeom>
          </p:spPr>
        </p:pic>
        <p:pic>
          <p:nvPicPr>
            <p:cNvPr id="12" name="Picture 11" descr="sim copy.pn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72001" y="2301210"/>
              <a:ext cx="1944869" cy="1459777"/>
            </a:xfrm>
            <a:prstGeom prst="rect">
              <a:avLst/>
            </a:prstGeom>
          </p:spPr>
        </p:pic>
        <p:grpSp>
          <p:nvGrpSpPr>
            <p:cNvPr id="13" name="Group 12"/>
            <p:cNvGrpSpPr/>
            <p:nvPr/>
          </p:nvGrpSpPr>
          <p:grpSpPr>
            <a:xfrm>
              <a:off x="7325281" y="3198241"/>
              <a:ext cx="1564407" cy="1973220"/>
              <a:chOff x="7301635" y="3479906"/>
              <a:chExt cx="1564407" cy="1973220"/>
            </a:xfrm>
          </p:grpSpPr>
          <p:pic>
            <p:nvPicPr>
              <p:cNvPr id="17" name="Picture 16"/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301635" y="3479906"/>
                <a:ext cx="1564407" cy="1539903"/>
              </a:xfrm>
              <a:prstGeom prst="rect">
                <a:avLst/>
              </a:prstGeom>
            </p:spPr>
          </p:pic>
          <p:sp>
            <p:nvSpPr>
              <p:cNvPr id="18" name="TextBox 17"/>
              <p:cNvSpPr txBox="1"/>
              <p:nvPr/>
            </p:nvSpPr>
            <p:spPr>
              <a:xfrm>
                <a:off x="7569114" y="4868351"/>
                <a:ext cx="1029448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600" dirty="0" smtClean="0">
                    <a:cs typeface="Calibri" panose="020F0502020204030204" pitchFamily="34" charset="0"/>
                  </a:rPr>
                  <a:t>Quantum</a:t>
                </a:r>
                <a:br>
                  <a:rPr lang="en-US" sz="1600" dirty="0" smtClean="0">
                    <a:cs typeface="Calibri" panose="020F0502020204030204" pitchFamily="34" charset="0"/>
                  </a:rPr>
                </a:br>
                <a:r>
                  <a:rPr lang="en-US" sz="1600" dirty="0" smtClean="0">
                    <a:cs typeface="Calibri" panose="020F0502020204030204" pitchFamily="34" charset="0"/>
                  </a:rPr>
                  <a:t>Materials</a:t>
                </a:r>
                <a:endParaRPr lang="en-US" sz="1600" dirty="0"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4" name="Group 13"/>
            <p:cNvGrpSpPr/>
            <p:nvPr/>
          </p:nvGrpSpPr>
          <p:grpSpPr>
            <a:xfrm>
              <a:off x="5111586" y="4215629"/>
              <a:ext cx="1855905" cy="1717053"/>
              <a:chOff x="5111586" y="4176180"/>
              <a:chExt cx="1855905" cy="1717053"/>
            </a:xfrm>
          </p:grpSpPr>
          <p:pic>
            <p:nvPicPr>
              <p:cNvPr id="15" name="Picture 14" descr="MRFM.tif"/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121525" y="4176180"/>
                <a:ext cx="1845966" cy="1384475"/>
              </a:xfrm>
              <a:prstGeom prst="rect">
                <a:avLst/>
              </a:prstGeom>
            </p:spPr>
          </p:pic>
          <p:sp>
            <p:nvSpPr>
              <p:cNvPr id="16" name="TextBox 15"/>
              <p:cNvSpPr txBox="1"/>
              <p:nvPr/>
            </p:nvSpPr>
            <p:spPr>
              <a:xfrm>
                <a:off x="5111586" y="5554679"/>
                <a:ext cx="1838965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600" dirty="0" smtClean="0">
                    <a:cs typeface="Calibri" panose="020F0502020204030204" pitchFamily="34" charset="0"/>
                  </a:rPr>
                  <a:t>Quantum Sensors</a:t>
                </a:r>
                <a:endParaRPr lang="en-US" sz="1600" dirty="0">
                  <a:cs typeface="Calibri" panose="020F0502020204030204" pitchFamily="34" charset="0"/>
                </a:endParaRPr>
              </a:p>
            </p:txBody>
          </p:sp>
        </p:grpSp>
      </p:grpSp>
      <p:grpSp>
        <p:nvGrpSpPr>
          <p:cNvPr id="26" name="Group 25"/>
          <p:cNvGrpSpPr/>
          <p:nvPr/>
        </p:nvGrpSpPr>
        <p:grpSpPr>
          <a:xfrm>
            <a:off x="23698" y="1583757"/>
            <a:ext cx="4299743" cy="4078410"/>
            <a:chOff x="23698" y="1583757"/>
            <a:chExt cx="4299743" cy="4078410"/>
          </a:xfrm>
        </p:grpSpPr>
        <p:sp>
          <p:nvSpPr>
            <p:cNvPr id="4" name="TextBox 3"/>
            <p:cNvSpPr txBox="1"/>
            <p:nvPr/>
          </p:nvSpPr>
          <p:spPr>
            <a:xfrm>
              <a:off x="837523" y="1583757"/>
              <a:ext cx="2610009" cy="40011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pPr algn="ctr"/>
              <a:r>
                <a:rPr lang="en-CA" sz="2000" dirty="0" smtClean="0"/>
                <a:t>Conceptually exciting</a:t>
              </a:r>
            </a:p>
          </p:txBody>
        </p:sp>
        <p:grpSp>
          <p:nvGrpSpPr>
            <p:cNvPr id="5" name="Group 4"/>
            <p:cNvGrpSpPr/>
            <p:nvPr/>
          </p:nvGrpSpPr>
          <p:grpSpPr>
            <a:xfrm>
              <a:off x="1842366" y="3960291"/>
              <a:ext cx="2480088" cy="1701876"/>
              <a:chOff x="1464591" y="3885863"/>
              <a:chExt cx="2480088" cy="1701876"/>
            </a:xfrm>
          </p:grpSpPr>
          <p:pic>
            <p:nvPicPr>
              <p:cNvPr id="6" name="Picture 2" descr="Image result for entanglement iqc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1464591" y="3885863"/>
                <a:ext cx="2480088" cy="137722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7" name="TextBox 6"/>
              <p:cNvSpPr txBox="1"/>
              <p:nvPr/>
            </p:nvSpPr>
            <p:spPr>
              <a:xfrm>
                <a:off x="1979920" y="5249185"/>
                <a:ext cx="1449436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600" dirty="0" smtClean="0">
                    <a:cs typeface="Calibri" panose="020F0502020204030204" pitchFamily="34" charset="0"/>
                  </a:rPr>
                  <a:t>Entanglement</a:t>
                </a:r>
                <a:endParaRPr lang="en-US" sz="1600" dirty="0"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9" name="Group 18"/>
            <p:cNvGrpSpPr/>
            <p:nvPr/>
          </p:nvGrpSpPr>
          <p:grpSpPr>
            <a:xfrm>
              <a:off x="23698" y="2670216"/>
              <a:ext cx="1666386" cy="1835839"/>
              <a:chOff x="101408" y="2106240"/>
              <a:chExt cx="1666386" cy="1835839"/>
            </a:xfrm>
          </p:grpSpPr>
          <p:grpSp>
            <p:nvGrpSpPr>
              <p:cNvPr id="20" name="Group 19"/>
              <p:cNvGrpSpPr/>
              <p:nvPr/>
            </p:nvGrpSpPr>
            <p:grpSpPr>
              <a:xfrm>
                <a:off x="101408" y="2106240"/>
                <a:ext cx="1666386" cy="1517700"/>
                <a:chOff x="101408" y="2106240"/>
                <a:chExt cx="1666386" cy="1517700"/>
              </a:xfrm>
            </p:grpSpPr>
            <p:pic>
              <p:nvPicPr>
                <p:cNvPr id="22" name="Picture 21" descr="Screen Shot 2017-02-23 at 11.33.06 AM.png"/>
                <p:cNvPicPr>
                  <a:picLocks noChangeAspect="1"/>
                </p:cNvPicPr>
                <p:nvPr/>
              </p:nvPicPr>
              <p:blipFill>
                <a:blip r:embed="rId7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41024" y="2106240"/>
                  <a:ext cx="926770" cy="901026"/>
                </a:xfrm>
                <a:prstGeom prst="rect">
                  <a:avLst/>
                </a:prstGeom>
              </p:spPr>
            </p:pic>
            <p:pic>
              <p:nvPicPr>
                <p:cNvPr id="23" name="Grafik 13" descr="classy.png"/>
                <p:cNvPicPr>
                  <a:picLocks noChangeAspect="1"/>
                </p:cNvPicPr>
                <p:nvPr/>
              </p:nvPicPr>
              <p:blipFill>
                <a:blip r:embed="rId8" cstate="screen"/>
                <a:stretch>
                  <a:fillRect/>
                </a:stretch>
              </p:blipFill>
              <p:spPr>
                <a:xfrm>
                  <a:off x="101408" y="2512692"/>
                  <a:ext cx="1416840" cy="1111248"/>
                </a:xfrm>
                <a:prstGeom prst="rect">
                  <a:avLst/>
                </a:prstGeom>
              </p:spPr>
            </p:pic>
          </p:grpSp>
          <p:sp>
            <p:nvSpPr>
              <p:cNvPr id="21" name="TextBox 20"/>
              <p:cNvSpPr txBox="1"/>
              <p:nvPr/>
            </p:nvSpPr>
            <p:spPr>
              <a:xfrm>
                <a:off x="228627" y="3603525"/>
                <a:ext cx="1436612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600" dirty="0" smtClean="0">
                    <a:cs typeface="Calibri" panose="020F0502020204030204" pitchFamily="34" charset="0"/>
                  </a:rPr>
                  <a:t>Superposition</a:t>
                </a:r>
                <a:endParaRPr lang="en-US" sz="1600" dirty="0">
                  <a:cs typeface="Calibri" panose="020F0502020204030204" pitchFamily="34" charset="0"/>
                </a:endParaRPr>
              </a:p>
            </p:txBody>
          </p:sp>
        </p:grpSp>
        <p:pic>
          <p:nvPicPr>
            <p:cNvPr id="24" name="Picture 2" descr="Image result for observation double-slit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43353" y="2222833"/>
              <a:ext cx="2480088" cy="9592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TextBox 24"/>
            <p:cNvSpPr txBox="1"/>
            <p:nvPr/>
          </p:nvSpPr>
          <p:spPr>
            <a:xfrm>
              <a:off x="2364780" y="3185942"/>
              <a:ext cx="142859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 smtClean="0">
                  <a:cs typeface="Calibri" panose="020F0502020204030204" pitchFamily="34" charset="0"/>
                </a:rPr>
                <a:t>“Observation”</a:t>
              </a:r>
              <a:endParaRPr lang="en-US" sz="1600" dirty="0"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89961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dirty="0" smtClean="0"/>
              <a:t>Quantum Cryptography: The Details</a:t>
            </a:r>
            <a:endParaRPr lang="en-CA" dirty="0"/>
          </a:p>
        </p:txBody>
      </p:sp>
      <p:pic>
        <p:nvPicPr>
          <p:cNvPr id="4" name="Picture 3" descr="150px-Email_Silk.svg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1212" y="3786116"/>
            <a:ext cx="525664" cy="525664"/>
          </a:xfrm>
          <a:prstGeom prst="rect">
            <a:avLst/>
          </a:prstGeom>
        </p:spPr>
      </p:pic>
      <p:pic>
        <p:nvPicPr>
          <p:cNvPr id="5" name="Picture 4" descr="150px-Email_Silk.svg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2950" y="3786116"/>
            <a:ext cx="525664" cy="525664"/>
          </a:xfrm>
          <a:prstGeom prst="rect">
            <a:avLst/>
          </a:prstGeom>
        </p:spPr>
      </p:pic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1555083" y="3169136"/>
            <a:ext cx="707867" cy="37756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>
            <a:prstTxWarp prst="textNoShape">
              <a:avLst/>
            </a:prstTxWarp>
          </a:bodyPr>
          <a:lstStyle/>
          <a:p>
            <a:pPr>
              <a:tabLst>
                <a:tab pos="723900" algn="l"/>
              </a:tabLst>
            </a:pPr>
            <a:r>
              <a:rPr lang="en-CA" dirty="0">
                <a:solidFill>
                  <a:srgbClr val="000000"/>
                </a:solidFill>
                <a:ea typeface="DejaVu Sans" charset="0"/>
                <a:cs typeface="DejaVu Sans" charset="0"/>
              </a:rPr>
              <a:t>Alice</a:t>
            </a: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6913755" y="3188037"/>
            <a:ext cx="728708" cy="33976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>
            <a:prstTxWarp prst="textNoShape">
              <a:avLst/>
            </a:prstTxWarp>
          </a:bodyPr>
          <a:lstStyle/>
          <a:p>
            <a:pPr>
              <a:tabLst>
                <a:tab pos="723900" algn="l"/>
              </a:tabLst>
            </a:pPr>
            <a:r>
              <a:rPr lang="en-CA" dirty="0">
                <a:solidFill>
                  <a:srgbClr val="000000"/>
                </a:solidFill>
                <a:ea typeface="DejaVu Sans" charset="0"/>
                <a:cs typeface="DejaVu Sans" charset="0"/>
              </a:rPr>
              <a:t>Bob</a:t>
            </a:r>
          </a:p>
        </p:txBody>
      </p:sp>
      <p:sp>
        <p:nvSpPr>
          <p:cNvPr id="8" name="AutoShape 20"/>
          <p:cNvSpPr>
            <a:spLocks noChangeArrowheads="1"/>
          </p:cNvSpPr>
          <p:nvPr/>
        </p:nvSpPr>
        <p:spPr bwMode="auto">
          <a:xfrm>
            <a:off x="3362213" y="2097473"/>
            <a:ext cx="2384180" cy="503237"/>
          </a:xfrm>
          <a:prstGeom prst="notchedRightArrow">
            <a:avLst>
              <a:gd name="adj1" fmla="val 50000"/>
              <a:gd name="adj2" fmla="val 69716"/>
            </a:avLst>
          </a:prstGeom>
          <a:solidFill>
            <a:srgbClr val="FF6309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3966262" y="1767562"/>
            <a:ext cx="9160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Secure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1144899" y="3782355"/>
            <a:ext cx="297035" cy="51722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 flipH="1">
            <a:off x="7831822" y="3782355"/>
            <a:ext cx="297035" cy="517221"/>
          </a:xfrm>
          <a:prstGeom prst="rect">
            <a:avLst/>
          </a:prstGeom>
        </p:spPr>
      </p:pic>
      <p:pic>
        <p:nvPicPr>
          <p:cNvPr id="12" name="Picture 11" descr="Safe_clip_art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5826" y="4551199"/>
            <a:ext cx="886380" cy="1032676"/>
          </a:xfrm>
          <a:prstGeom prst="rect">
            <a:avLst/>
          </a:prstGeom>
        </p:spPr>
      </p:pic>
      <p:pic>
        <p:nvPicPr>
          <p:cNvPr id="15" name="Picture 6" descr="Image result for codenames agent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8" r="5684"/>
          <a:stretch/>
        </p:blipFill>
        <p:spPr bwMode="auto">
          <a:xfrm>
            <a:off x="818405" y="1639111"/>
            <a:ext cx="2181225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185889" y="1639111"/>
            <a:ext cx="2184440" cy="142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980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3.7037E-7 L 0.06944 0.1669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72" y="833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2.22222E-6 L -0.06407 0.16713 " pathEditMode="relative" rAng="0" ptsTypes="AA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12" y="83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91 -0.0125 L 0.52222 -0.14861 " pathEditMode="relative" rAng="0" ptsTypes="AA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608" y="-57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3.7037E-7 L -0.14184 0.00093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01" y="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0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2.22222E-6 L 0.13542 -0.06158 " pathEditMode="relative" rAng="0" ptsTypes="AA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71" y="-30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dirty="0" smtClean="0"/>
              <a:t>Quantum Cryptography: The Details</a:t>
            </a:r>
            <a:endParaRPr lang="en-CA" dirty="0"/>
          </a:p>
        </p:txBody>
      </p:sp>
      <p:sp>
        <p:nvSpPr>
          <p:cNvPr id="4" name="Line 10"/>
          <p:cNvSpPr>
            <a:spLocks noChangeShapeType="1"/>
          </p:cNvSpPr>
          <p:nvPr/>
        </p:nvSpPr>
        <p:spPr bwMode="auto">
          <a:xfrm>
            <a:off x="924283" y="3995111"/>
            <a:ext cx="3348038" cy="1587"/>
          </a:xfrm>
          <a:prstGeom prst="line">
            <a:avLst/>
          </a:prstGeom>
          <a:noFill/>
          <a:ln w="72000">
            <a:solidFill>
              <a:schemeClr val="tx1"/>
            </a:solidFill>
            <a:prstDash val="sysDot"/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6958456" y="3444248"/>
            <a:ext cx="1763713" cy="4048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>
            <a:prstTxWarp prst="textNoShape">
              <a:avLst/>
            </a:prstTxWarp>
          </a:bodyPr>
          <a:lstStyle/>
          <a:p>
            <a:pPr>
              <a:lnSpc>
                <a:spcPct val="94000"/>
              </a:lnSpc>
              <a:tabLst>
                <a:tab pos="723900" algn="l"/>
                <a:tab pos="1447800" algn="l"/>
              </a:tabLst>
            </a:pPr>
            <a:r>
              <a:rPr lang="en-CA" sz="2200" dirty="0">
                <a:solidFill>
                  <a:srgbClr val="008000"/>
                </a:solidFill>
                <a:latin typeface="Andale Mono" charset="0"/>
                <a:ea typeface="DejaVu Sans" charset="0"/>
                <a:cs typeface="DejaVu Sans" charset="0"/>
              </a:rPr>
              <a:t>01110011</a:t>
            </a:r>
          </a:p>
        </p:txBody>
      </p:sp>
      <p:sp>
        <p:nvSpPr>
          <p:cNvPr id="6" name="Line 10"/>
          <p:cNvSpPr>
            <a:spLocks noChangeShapeType="1"/>
          </p:cNvSpPr>
          <p:nvPr/>
        </p:nvSpPr>
        <p:spPr bwMode="auto">
          <a:xfrm>
            <a:off x="5072506" y="3995111"/>
            <a:ext cx="3348038" cy="1587"/>
          </a:xfrm>
          <a:prstGeom prst="line">
            <a:avLst/>
          </a:prstGeom>
          <a:noFill/>
          <a:ln w="72000">
            <a:solidFill>
              <a:schemeClr val="tx1"/>
            </a:solidFill>
            <a:prstDash val="sysDot"/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827446" y="3444248"/>
            <a:ext cx="1871662" cy="4381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>
            <a:prstTxWarp prst="textNoShape">
              <a:avLst/>
            </a:prstTxWarp>
          </a:bodyPr>
          <a:lstStyle/>
          <a:p>
            <a:pPr>
              <a:tabLst>
                <a:tab pos="723900" algn="l"/>
                <a:tab pos="1447800" algn="l"/>
              </a:tabLst>
            </a:pPr>
            <a:r>
              <a:rPr lang="en-CA" sz="2200" dirty="0">
                <a:solidFill>
                  <a:srgbClr val="008000"/>
                </a:solidFill>
                <a:ea typeface="DejaVu Sans" charset="0"/>
                <a:cs typeface="DejaVu Sans" charset="0"/>
              </a:rPr>
              <a:t>Key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794108" y="2983873"/>
            <a:ext cx="3833813" cy="438150"/>
            <a:chOff x="1356845" y="1660630"/>
            <a:chExt cx="3833813" cy="438150"/>
          </a:xfrm>
        </p:grpSpPr>
        <p:sp>
          <p:nvSpPr>
            <p:cNvPr id="9" name="Text Box 6"/>
            <p:cNvSpPr txBox="1">
              <a:spLocks noChangeArrowheads="1"/>
            </p:cNvSpPr>
            <p:nvPr/>
          </p:nvSpPr>
          <p:spPr bwMode="auto">
            <a:xfrm>
              <a:off x="1356845" y="1660630"/>
              <a:ext cx="1871663" cy="43815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lIns="90000" tIns="45000" rIns="90000" bIns="45000">
              <a:prstTxWarp prst="textNoShape">
                <a:avLst/>
              </a:prstTxWarp>
            </a:bodyPr>
            <a:lstStyle/>
            <a:p>
              <a:pPr>
                <a:tabLst>
                  <a:tab pos="723900" algn="l"/>
                  <a:tab pos="1447800" algn="l"/>
                </a:tabLst>
              </a:pPr>
              <a:r>
                <a:rPr lang="en-CA" sz="2200" dirty="0">
                  <a:solidFill>
                    <a:schemeClr val="accent1"/>
                  </a:solidFill>
                  <a:ea typeface="DejaVu Sans" charset="0"/>
                  <a:cs typeface="DejaVu Sans" charset="0"/>
                </a:rPr>
                <a:t>Message</a:t>
              </a:r>
            </a:p>
          </p:txBody>
        </p:sp>
        <p:sp>
          <p:nvSpPr>
            <p:cNvPr id="10" name="Text Box 8"/>
            <p:cNvSpPr txBox="1">
              <a:spLocks noChangeArrowheads="1"/>
            </p:cNvSpPr>
            <p:nvPr/>
          </p:nvSpPr>
          <p:spPr bwMode="auto">
            <a:xfrm>
              <a:off x="3372970" y="1681268"/>
              <a:ext cx="1817688" cy="404812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lIns="90000" tIns="45000" rIns="90000" bIns="45000">
              <a:prstTxWarp prst="textNoShape">
                <a:avLst/>
              </a:prstTxWarp>
            </a:bodyPr>
            <a:lstStyle/>
            <a:p>
              <a:pPr>
                <a:lnSpc>
                  <a:spcPct val="94000"/>
                </a:lnSpc>
                <a:tabLst>
                  <a:tab pos="723900" algn="l"/>
                  <a:tab pos="1447800" algn="l"/>
                </a:tabLst>
              </a:pPr>
              <a:r>
                <a:rPr lang="en-CA" sz="2200" dirty="0">
                  <a:solidFill>
                    <a:schemeClr val="accent1"/>
                  </a:solidFill>
                  <a:latin typeface="Andale Mono" charset="0"/>
                  <a:ea typeface="DejaVu Sans" charset="0"/>
                  <a:cs typeface="DejaVu Sans" charset="0"/>
                </a:rPr>
                <a:t>10101110</a:t>
              </a:r>
            </a:p>
          </p:txBody>
        </p:sp>
      </p:grpSp>
      <p:sp>
        <p:nvSpPr>
          <p:cNvPr id="11" name="Text Box 9"/>
          <p:cNvSpPr txBox="1">
            <a:spLocks noChangeArrowheads="1"/>
          </p:cNvSpPr>
          <p:nvPr/>
        </p:nvSpPr>
        <p:spPr bwMode="auto">
          <a:xfrm>
            <a:off x="2810233" y="3444248"/>
            <a:ext cx="1763713" cy="4048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>
            <a:prstTxWarp prst="textNoShape">
              <a:avLst/>
            </a:prstTxWarp>
          </a:bodyPr>
          <a:lstStyle/>
          <a:p>
            <a:pPr>
              <a:lnSpc>
                <a:spcPct val="94000"/>
              </a:lnSpc>
              <a:tabLst>
                <a:tab pos="723900" algn="l"/>
                <a:tab pos="1447800" algn="l"/>
              </a:tabLst>
            </a:pPr>
            <a:r>
              <a:rPr lang="en-CA" sz="2200" dirty="0">
                <a:solidFill>
                  <a:srgbClr val="008000"/>
                </a:solidFill>
                <a:latin typeface="Andale Mono" charset="0"/>
                <a:ea typeface="DejaVu Sans" charset="0"/>
                <a:cs typeface="DejaVu Sans" charset="0"/>
              </a:rPr>
              <a:t>01110011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854433" y="4128461"/>
            <a:ext cx="3736975" cy="657225"/>
            <a:chOff x="1417170" y="2805218"/>
            <a:chExt cx="3736975" cy="657225"/>
          </a:xfrm>
        </p:grpSpPr>
        <p:sp>
          <p:nvSpPr>
            <p:cNvPr id="13" name="Text Box 11"/>
            <p:cNvSpPr txBox="1">
              <a:spLocks noChangeArrowheads="1"/>
            </p:cNvSpPr>
            <p:nvPr/>
          </p:nvSpPr>
          <p:spPr bwMode="auto">
            <a:xfrm>
              <a:off x="1417170" y="2805218"/>
              <a:ext cx="1871663" cy="657225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lIns="90000" tIns="45000" rIns="90000" bIns="45000">
              <a:prstTxWarp prst="textNoShape">
                <a:avLst/>
              </a:prstTxWarp>
            </a:bodyPr>
            <a:lstStyle/>
            <a:p>
              <a:pPr>
                <a:tabLst>
                  <a:tab pos="723900" algn="l"/>
                  <a:tab pos="1447800" algn="l"/>
                </a:tabLst>
              </a:pPr>
              <a:r>
                <a:rPr lang="en-CA" sz="2200" dirty="0" err="1" smtClean="0">
                  <a:solidFill>
                    <a:srgbClr val="FF0000"/>
                  </a:solidFill>
                  <a:ea typeface="DejaVu Sans" charset="0"/>
                  <a:cs typeface="DejaVu Sans" charset="0"/>
                </a:rPr>
                <a:t>Ciphertext</a:t>
              </a:r>
              <a:endParaRPr lang="en-CA" sz="2200" dirty="0">
                <a:solidFill>
                  <a:srgbClr val="FF0000"/>
                </a:solidFill>
                <a:ea typeface="DejaVu Sans" charset="0"/>
                <a:cs typeface="DejaVu Sans" charset="0"/>
              </a:endParaRPr>
            </a:p>
          </p:txBody>
        </p:sp>
        <p:sp>
          <p:nvSpPr>
            <p:cNvPr id="14" name="Text Box 12"/>
            <p:cNvSpPr txBox="1">
              <a:spLocks noChangeArrowheads="1"/>
            </p:cNvSpPr>
            <p:nvPr/>
          </p:nvSpPr>
          <p:spPr bwMode="auto">
            <a:xfrm>
              <a:off x="3390433" y="2822680"/>
              <a:ext cx="1763712" cy="404813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lIns="90000" tIns="45000" rIns="90000" bIns="45000">
              <a:prstTxWarp prst="textNoShape">
                <a:avLst/>
              </a:prstTxWarp>
            </a:bodyPr>
            <a:lstStyle/>
            <a:p>
              <a:pPr>
                <a:lnSpc>
                  <a:spcPct val="94000"/>
                </a:lnSpc>
                <a:tabLst>
                  <a:tab pos="723900" algn="l"/>
                  <a:tab pos="1447800" algn="l"/>
                </a:tabLst>
              </a:pPr>
              <a:r>
                <a:rPr lang="en-CA" sz="2200" dirty="0">
                  <a:solidFill>
                    <a:srgbClr val="FF0000"/>
                  </a:solidFill>
                  <a:latin typeface="Andale Mono" charset="0"/>
                  <a:ea typeface="DejaVu Sans" charset="0"/>
                  <a:cs typeface="DejaVu Sans" charset="0"/>
                </a:rPr>
                <a:t>11011101</a:t>
              </a:r>
            </a:p>
          </p:txBody>
        </p:sp>
      </p:grpSp>
      <p:sp>
        <p:nvSpPr>
          <p:cNvPr id="15" name="Text Box 7"/>
          <p:cNvSpPr txBox="1">
            <a:spLocks noChangeArrowheads="1"/>
          </p:cNvSpPr>
          <p:nvPr/>
        </p:nvSpPr>
        <p:spPr bwMode="auto">
          <a:xfrm>
            <a:off x="4975669" y="3444248"/>
            <a:ext cx="1871662" cy="4381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>
            <a:prstTxWarp prst="textNoShape">
              <a:avLst/>
            </a:prstTxWarp>
          </a:bodyPr>
          <a:lstStyle/>
          <a:p>
            <a:pPr>
              <a:tabLst>
                <a:tab pos="723900" algn="l"/>
                <a:tab pos="1447800" algn="l"/>
              </a:tabLst>
            </a:pPr>
            <a:r>
              <a:rPr lang="en-CA" sz="2200" dirty="0">
                <a:solidFill>
                  <a:srgbClr val="008000"/>
                </a:solidFill>
                <a:ea typeface="DejaVu Sans" charset="0"/>
                <a:cs typeface="DejaVu Sans" charset="0"/>
              </a:rPr>
              <a:t>Key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4977256" y="2972761"/>
            <a:ext cx="3736975" cy="657225"/>
            <a:chOff x="1391770" y="1649518"/>
            <a:chExt cx="3736975" cy="657225"/>
          </a:xfrm>
        </p:grpSpPr>
        <p:sp>
          <p:nvSpPr>
            <p:cNvPr id="17" name="Text Box 11"/>
            <p:cNvSpPr txBox="1">
              <a:spLocks noChangeArrowheads="1"/>
            </p:cNvSpPr>
            <p:nvPr/>
          </p:nvSpPr>
          <p:spPr bwMode="auto">
            <a:xfrm>
              <a:off x="1391770" y="1649518"/>
              <a:ext cx="1871663" cy="657225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lIns="90000" tIns="45000" rIns="90000" bIns="45000">
              <a:prstTxWarp prst="textNoShape">
                <a:avLst/>
              </a:prstTxWarp>
            </a:bodyPr>
            <a:lstStyle/>
            <a:p>
              <a:pPr>
                <a:tabLst>
                  <a:tab pos="723900" algn="l"/>
                  <a:tab pos="1447800" algn="l"/>
                </a:tabLst>
              </a:pPr>
              <a:r>
                <a:rPr lang="en-CA" sz="2200" dirty="0" err="1" smtClean="0">
                  <a:solidFill>
                    <a:srgbClr val="FF0000"/>
                  </a:solidFill>
                  <a:ea typeface="DejaVu Sans" charset="0"/>
                  <a:cs typeface="DejaVu Sans" charset="0"/>
                </a:rPr>
                <a:t>Ciphertext</a:t>
              </a:r>
              <a:endParaRPr lang="en-CA" sz="2200" dirty="0">
                <a:solidFill>
                  <a:srgbClr val="FF0000"/>
                </a:solidFill>
                <a:ea typeface="DejaVu Sans" charset="0"/>
                <a:cs typeface="DejaVu Sans" charset="0"/>
              </a:endParaRPr>
            </a:p>
          </p:txBody>
        </p:sp>
        <p:sp>
          <p:nvSpPr>
            <p:cNvPr id="18" name="Text Box 12"/>
            <p:cNvSpPr txBox="1">
              <a:spLocks noChangeArrowheads="1"/>
            </p:cNvSpPr>
            <p:nvPr/>
          </p:nvSpPr>
          <p:spPr bwMode="auto">
            <a:xfrm>
              <a:off x="3365033" y="1666980"/>
              <a:ext cx="1763712" cy="404813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lIns="90000" tIns="45000" rIns="90000" bIns="45000">
              <a:prstTxWarp prst="textNoShape">
                <a:avLst/>
              </a:prstTxWarp>
            </a:bodyPr>
            <a:lstStyle/>
            <a:p>
              <a:pPr>
                <a:lnSpc>
                  <a:spcPct val="94000"/>
                </a:lnSpc>
                <a:tabLst>
                  <a:tab pos="723900" algn="l"/>
                  <a:tab pos="1447800" algn="l"/>
                </a:tabLst>
              </a:pPr>
              <a:r>
                <a:rPr lang="en-CA" sz="2200" dirty="0">
                  <a:solidFill>
                    <a:srgbClr val="FF0000"/>
                  </a:solidFill>
                  <a:latin typeface="Andale Mono" charset="0"/>
                  <a:ea typeface="DejaVu Sans" charset="0"/>
                  <a:cs typeface="DejaVu Sans" charset="0"/>
                </a:rPr>
                <a:t>11011101</a:t>
              </a:r>
            </a:p>
          </p:txBody>
        </p:sp>
      </p:grpSp>
      <p:cxnSp>
        <p:nvCxnSpPr>
          <p:cNvPr id="19" name="Straight Connector 18"/>
          <p:cNvCxnSpPr/>
          <p:nvPr/>
        </p:nvCxnSpPr>
        <p:spPr>
          <a:xfrm>
            <a:off x="4627921" y="2815493"/>
            <a:ext cx="0" cy="254000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0" name="Group 19"/>
          <p:cNvGrpSpPr/>
          <p:nvPr/>
        </p:nvGrpSpPr>
        <p:grpSpPr>
          <a:xfrm>
            <a:off x="4967731" y="4095123"/>
            <a:ext cx="3821113" cy="438150"/>
            <a:chOff x="1356845" y="1660630"/>
            <a:chExt cx="3821113" cy="438150"/>
          </a:xfrm>
        </p:grpSpPr>
        <p:sp>
          <p:nvSpPr>
            <p:cNvPr id="21" name="Text Box 6"/>
            <p:cNvSpPr txBox="1">
              <a:spLocks noChangeArrowheads="1"/>
            </p:cNvSpPr>
            <p:nvPr/>
          </p:nvSpPr>
          <p:spPr bwMode="auto">
            <a:xfrm>
              <a:off x="1356845" y="1660630"/>
              <a:ext cx="1871663" cy="43815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lIns="90000" tIns="45000" rIns="90000" bIns="45000">
              <a:prstTxWarp prst="textNoShape">
                <a:avLst/>
              </a:prstTxWarp>
            </a:bodyPr>
            <a:lstStyle/>
            <a:p>
              <a:pPr>
                <a:tabLst>
                  <a:tab pos="723900" algn="l"/>
                  <a:tab pos="1447800" algn="l"/>
                </a:tabLst>
              </a:pPr>
              <a:r>
                <a:rPr lang="en-CA" sz="2200" dirty="0">
                  <a:solidFill>
                    <a:schemeClr val="accent1"/>
                  </a:solidFill>
                  <a:ea typeface="DejaVu Sans" charset="0"/>
                  <a:cs typeface="DejaVu Sans" charset="0"/>
                </a:rPr>
                <a:t>Message</a:t>
              </a:r>
            </a:p>
          </p:txBody>
        </p:sp>
        <p:sp>
          <p:nvSpPr>
            <p:cNvPr id="22" name="Text Box 8"/>
            <p:cNvSpPr txBox="1">
              <a:spLocks noChangeArrowheads="1"/>
            </p:cNvSpPr>
            <p:nvPr/>
          </p:nvSpPr>
          <p:spPr bwMode="auto">
            <a:xfrm>
              <a:off x="3360270" y="1681268"/>
              <a:ext cx="1817688" cy="404812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lIns="90000" tIns="45000" rIns="90000" bIns="45000">
              <a:prstTxWarp prst="textNoShape">
                <a:avLst/>
              </a:prstTxWarp>
            </a:bodyPr>
            <a:lstStyle/>
            <a:p>
              <a:pPr>
                <a:lnSpc>
                  <a:spcPct val="94000"/>
                </a:lnSpc>
                <a:tabLst>
                  <a:tab pos="723900" algn="l"/>
                  <a:tab pos="1447800" algn="l"/>
                </a:tabLst>
              </a:pPr>
              <a:r>
                <a:rPr lang="en-CA" sz="2200" dirty="0">
                  <a:solidFill>
                    <a:schemeClr val="accent1"/>
                  </a:solidFill>
                  <a:latin typeface="Andale Mono" charset="0"/>
                  <a:ea typeface="DejaVu Sans" charset="0"/>
                  <a:cs typeface="DejaVu Sans" charset="0"/>
                </a:rPr>
                <a:t>10101110</a:t>
              </a:r>
            </a:p>
          </p:txBody>
        </p:sp>
      </p:grpSp>
      <p:sp>
        <p:nvSpPr>
          <p:cNvPr id="23" name="TextBox 22"/>
          <p:cNvSpPr txBox="1"/>
          <p:nvPr/>
        </p:nvSpPr>
        <p:spPr>
          <a:xfrm>
            <a:off x="2810233" y="1489392"/>
            <a:ext cx="360639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42882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CA" sz="2000" dirty="0" smtClean="0">
                <a:solidFill>
                  <a:prstClr val="black"/>
                </a:solidFill>
                <a:latin typeface="Gotham Book" charset="0"/>
                <a:ea typeface="Gotham Book" charset="0"/>
                <a:cs typeface="Gotham Book" charset="0"/>
                <a:sym typeface="Gill Sans" charset="0"/>
              </a:rPr>
              <a:t>The One-Time Pad</a:t>
            </a:r>
          </a:p>
          <a:p>
            <a:pPr algn="ctr" defTabSz="642882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CA" sz="2000" dirty="0" smtClean="0">
                <a:solidFill>
                  <a:prstClr val="black"/>
                </a:solidFill>
                <a:latin typeface="Gotham Book" charset="0"/>
                <a:ea typeface="Gotham Book" charset="0"/>
                <a:cs typeface="Gotham Book" charset="0"/>
                <a:sym typeface="Gill Sans" charset="0"/>
              </a:rPr>
              <a:t>(</a:t>
            </a:r>
            <a:r>
              <a:rPr lang="en-CA" sz="2000" dirty="0" err="1" smtClean="0">
                <a:solidFill>
                  <a:prstClr val="black"/>
                </a:solidFill>
                <a:latin typeface="Gotham Book" charset="0"/>
                <a:ea typeface="Gotham Book" charset="0"/>
                <a:cs typeface="Gotham Book" charset="0"/>
                <a:sym typeface="Gill Sans" charset="0"/>
              </a:rPr>
              <a:t>Vernam</a:t>
            </a:r>
            <a:r>
              <a:rPr lang="en-CA" sz="2000" dirty="0" smtClean="0">
                <a:solidFill>
                  <a:prstClr val="black"/>
                </a:solidFill>
                <a:latin typeface="Gotham Book" charset="0"/>
                <a:ea typeface="Gotham Book" charset="0"/>
                <a:cs typeface="Gotham Book" charset="0"/>
                <a:sym typeface="Gill Sans" charset="0"/>
              </a:rPr>
              <a:t> Cipher)</a:t>
            </a:r>
            <a:endParaRPr lang="en-US" sz="2000" dirty="0" smtClean="0">
              <a:solidFill>
                <a:prstClr val="black"/>
              </a:solidFill>
              <a:latin typeface="Gotham Book" charset="0"/>
              <a:ea typeface="Gotham Book" charset="0"/>
              <a:cs typeface="Gotham Book" charset="0"/>
              <a:sym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743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dirty="0" smtClean="0"/>
              <a:t>Quantum Cryptography: The Details</a:t>
            </a:r>
            <a:endParaRPr lang="en-CA" dirty="0"/>
          </a:p>
        </p:txBody>
      </p:sp>
      <p:pic>
        <p:nvPicPr>
          <p:cNvPr id="14" name="Picture 6" descr="Image result for codenames agent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8" r="5684"/>
          <a:stretch/>
        </p:blipFill>
        <p:spPr bwMode="auto">
          <a:xfrm>
            <a:off x="649023" y="2546048"/>
            <a:ext cx="2181225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310538" y="2546048"/>
            <a:ext cx="2184440" cy="1428750"/>
          </a:xfrm>
          <a:prstGeom prst="rect">
            <a:avLst/>
          </a:prstGeom>
        </p:spPr>
      </p:pic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1082410" y="4034471"/>
            <a:ext cx="1314450" cy="5318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>
            <a:prstTxWarp prst="textNoShape">
              <a:avLst/>
            </a:prstTxWarp>
          </a:bodyPr>
          <a:lstStyle/>
          <a:p>
            <a:pPr algn="ctr">
              <a:tabLst>
                <a:tab pos="723900" algn="l"/>
              </a:tabLst>
            </a:pPr>
            <a:r>
              <a:rPr lang="en-CA" sz="2800" dirty="0">
                <a:solidFill>
                  <a:srgbClr val="000000"/>
                </a:solidFill>
                <a:ea typeface="DejaVu Sans" charset="0"/>
                <a:cs typeface="DejaVu Sans" charset="0"/>
              </a:rPr>
              <a:t>Alice</a:t>
            </a: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6943970" y="4034471"/>
            <a:ext cx="917575" cy="53181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>
            <a:prstTxWarp prst="textNoShape">
              <a:avLst/>
            </a:prstTxWarp>
          </a:bodyPr>
          <a:lstStyle/>
          <a:p>
            <a:pPr algn="ctr">
              <a:tabLst>
                <a:tab pos="723900" algn="l"/>
              </a:tabLst>
            </a:pPr>
            <a:r>
              <a:rPr lang="en-CA" sz="2800" dirty="0">
                <a:solidFill>
                  <a:srgbClr val="000000"/>
                </a:solidFill>
                <a:ea typeface="DejaVu Sans" charset="0"/>
                <a:cs typeface="DejaVu Sans" charset="0"/>
              </a:rPr>
              <a:t>Bob</a:t>
            </a:r>
          </a:p>
        </p:txBody>
      </p:sp>
      <p:sp>
        <p:nvSpPr>
          <p:cNvPr id="6" name="Right Arrow 5"/>
          <p:cNvSpPr/>
          <p:nvPr/>
        </p:nvSpPr>
        <p:spPr>
          <a:xfrm>
            <a:off x="3001943" y="3142912"/>
            <a:ext cx="3136900" cy="235022"/>
          </a:xfrm>
          <a:prstGeom prst="rightArrow">
            <a:avLst/>
          </a:prstGeom>
          <a:solidFill>
            <a:schemeClr val="tx1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09993" y="2088812"/>
            <a:ext cx="1054100" cy="10541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33667" y="2584112"/>
            <a:ext cx="1117600" cy="1117600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3881860" y="4300377"/>
            <a:ext cx="1380280" cy="1108092"/>
            <a:chOff x="3686784" y="4445049"/>
            <a:chExt cx="1380280" cy="1108092"/>
          </a:xfrm>
        </p:grpSpPr>
        <p:pic>
          <p:nvPicPr>
            <p:cNvPr id="12" name="Picture 2" descr="Image result for codenames agent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86784" y="4445049"/>
              <a:ext cx="1380280" cy="9234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TextBox 12"/>
            <p:cNvSpPr txBox="1"/>
            <p:nvPr/>
          </p:nvSpPr>
          <p:spPr>
            <a:xfrm>
              <a:off x="4034416" y="5183809"/>
              <a:ext cx="646331" cy="369332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CA" dirty="0" smtClean="0">
                  <a:solidFill>
                    <a:schemeClr val="tx1"/>
                  </a:solidFill>
                </a:rPr>
                <a:t>EVE</a:t>
              </a:r>
              <a:endParaRPr lang="en-CA" dirty="0">
                <a:solidFill>
                  <a:schemeClr val="tx1"/>
                </a:solidFill>
              </a:endParaRP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2770737" y="1459096"/>
            <a:ext cx="4091790" cy="55399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 defTabSz="642882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ym typeface="Gill Sans" charset="0"/>
              </a:rPr>
              <a:t>Quantum Key Distribution (QKD)</a:t>
            </a:r>
          </a:p>
        </p:txBody>
      </p:sp>
    </p:spTree>
    <p:extLst>
      <p:ext uri="{BB962C8B-B14F-4D97-AF65-F5344CB8AC3E}">
        <p14:creationId xmlns:p14="http://schemas.microsoft.com/office/powerpoint/2010/main" val="1947174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dirty="0" smtClean="0"/>
              <a:t>Quantum Key Distribution</a:t>
            </a:r>
            <a:endParaRPr lang="en-CA" dirty="0"/>
          </a:p>
        </p:txBody>
      </p:sp>
      <p:sp>
        <p:nvSpPr>
          <p:cNvPr id="4" name="Rectangle 3"/>
          <p:cNvSpPr/>
          <p:nvPr/>
        </p:nvSpPr>
        <p:spPr>
          <a:xfrm>
            <a:off x="354895" y="1553838"/>
            <a:ext cx="2649772" cy="1032411"/>
          </a:xfrm>
          <a:prstGeom prst="rect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3523889" y="1547614"/>
            <a:ext cx="2649772" cy="1032411"/>
          </a:xfrm>
          <a:prstGeom prst="rect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Arrow Connector 5"/>
          <p:cNvCxnSpPr/>
          <p:nvPr/>
        </p:nvCxnSpPr>
        <p:spPr>
          <a:xfrm rot="13500000" flipV="1">
            <a:off x="2190275" y="2094257"/>
            <a:ext cx="806582" cy="1069"/>
          </a:xfrm>
          <a:prstGeom prst="straightConnector1">
            <a:avLst/>
          </a:prstGeom>
          <a:ln w="57150" cap="flat" cmpd="sng" algn="ctr">
            <a:solidFill>
              <a:schemeClr val="tx2"/>
            </a:solidFill>
            <a:prstDash val="solid"/>
            <a:round/>
            <a:headEnd type="stealth" w="med" len="lg"/>
            <a:tailEnd type="none" w="med" len="lg"/>
          </a:ln>
          <a:scene3d>
            <a:camera prst="orthographicFront">
              <a:rot lat="0" lon="0" rev="0"/>
            </a:camera>
            <a:lightRig rig="threePt" dir="t"/>
          </a:scene3d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rot="10800000">
            <a:off x="1002477" y="2066250"/>
            <a:ext cx="806583" cy="1069"/>
          </a:xfrm>
          <a:prstGeom prst="straightConnector1">
            <a:avLst/>
          </a:prstGeom>
          <a:ln w="57150" cap="flat" cmpd="sng" algn="ctr">
            <a:solidFill>
              <a:srgbClr val="800000"/>
            </a:solidFill>
            <a:prstDash val="solid"/>
            <a:round/>
            <a:headEnd type="stealth" w="med" len="lg"/>
            <a:tailEnd type="none" w="med" len="lg"/>
          </a:ln>
          <a:scene3d>
            <a:camera prst="orthographicFront">
              <a:rot lat="0" lon="0" rev="0"/>
            </a:camera>
            <a:lightRig rig="threePt" dir="t"/>
          </a:scene3d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354895" y="1666405"/>
            <a:ext cx="58191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0: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827334" y="1745542"/>
            <a:ext cx="4992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or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 rot="8100000">
            <a:off x="5368406" y="2091345"/>
            <a:ext cx="806582" cy="1069"/>
          </a:xfrm>
          <a:prstGeom prst="straightConnector1">
            <a:avLst/>
          </a:prstGeom>
          <a:ln w="57150" cap="flat" cmpd="sng" algn="ctr">
            <a:solidFill>
              <a:schemeClr val="tx2"/>
            </a:solidFill>
            <a:prstDash val="solid"/>
            <a:round/>
            <a:headEnd type="stealth" w="med" len="lg"/>
            <a:tailEnd type="none" w="med" len="lg"/>
          </a:ln>
          <a:scene3d>
            <a:camera prst="orthographicFront">
              <a:rot lat="0" lon="0" rev="0"/>
            </a:camera>
            <a:lightRig rig="threePt" dir="t"/>
          </a:scene3d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rot="5400000">
            <a:off x="4171471" y="2063338"/>
            <a:ext cx="806583" cy="1069"/>
          </a:xfrm>
          <a:prstGeom prst="straightConnector1">
            <a:avLst/>
          </a:prstGeom>
          <a:ln w="57150" cap="flat" cmpd="sng" algn="ctr">
            <a:solidFill>
              <a:srgbClr val="800000"/>
            </a:solidFill>
            <a:prstDash val="solid"/>
            <a:round/>
            <a:headEnd type="stealth" w="med" len="lg"/>
            <a:tailEnd type="none" w="med" len="lg"/>
          </a:ln>
          <a:scene3d>
            <a:camera prst="orthographicFront">
              <a:rot lat="0" lon="0" rev="0"/>
            </a:camera>
            <a:lightRig rig="threePt" dir="t"/>
          </a:scene3d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3523889" y="1663493"/>
            <a:ext cx="58191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1: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886684" y="1742630"/>
            <a:ext cx="4992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or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55306" y="2979576"/>
            <a:ext cx="7355403" cy="25930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ts val="2460"/>
              </a:lnSpc>
              <a:spcBef>
                <a:spcPts val="900"/>
              </a:spcBef>
              <a:buFont typeface="+mj-lt"/>
              <a:buAutoNum type="arabicPeriod"/>
            </a:pPr>
            <a:r>
              <a:rPr lang="en-US" sz="2400" dirty="0"/>
              <a:t>Alice choose a </a:t>
            </a:r>
            <a:r>
              <a:rPr lang="en-US" sz="2400" dirty="0">
                <a:solidFill>
                  <a:srgbClr val="97162C"/>
                </a:solidFill>
              </a:rPr>
              <a:t>RANDOM bit</a:t>
            </a:r>
          </a:p>
          <a:p>
            <a:pPr marL="342900" indent="-342900">
              <a:lnSpc>
                <a:spcPts val="2460"/>
              </a:lnSpc>
              <a:spcBef>
                <a:spcPts val="900"/>
              </a:spcBef>
              <a:buFont typeface="+mj-lt"/>
              <a:buAutoNum type="arabicPeriod"/>
            </a:pPr>
            <a:r>
              <a:rPr lang="en-US" sz="2400" dirty="0"/>
              <a:t>Alice </a:t>
            </a:r>
            <a:r>
              <a:rPr lang="en-US" sz="2400" dirty="0" smtClean="0"/>
              <a:t>encodes it in </a:t>
            </a:r>
            <a:r>
              <a:rPr lang="en-US" sz="2400" dirty="0"/>
              <a:t>a </a:t>
            </a:r>
            <a:r>
              <a:rPr lang="en-US" sz="2400" dirty="0">
                <a:solidFill>
                  <a:srgbClr val="97162C"/>
                </a:solidFill>
              </a:rPr>
              <a:t>RANDOM basis</a:t>
            </a:r>
          </a:p>
          <a:p>
            <a:pPr marL="342900" indent="-342900">
              <a:lnSpc>
                <a:spcPts val="2460"/>
              </a:lnSpc>
              <a:spcBef>
                <a:spcPts val="900"/>
              </a:spcBef>
              <a:buFont typeface="+mj-lt"/>
              <a:buAutoNum type="arabicPeriod"/>
            </a:pPr>
            <a:r>
              <a:rPr lang="en-US" sz="2400" dirty="0"/>
              <a:t>Alice </a:t>
            </a:r>
            <a:r>
              <a:rPr lang="en-US" sz="2400" dirty="0" smtClean="0"/>
              <a:t>sends </a:t>
            </a:r>
            <a:r>
              <a:rPr lang="en-US" sz="2400" dirty="0"/>
              <a:t>the bit to Bob</a:t>
            </a:r>
          </a:p>
          <a:p>
            <a:pPr marL="342900" indent="-342900">
              <a:lnSpc>
                <a:spcPts val="2460"/>
              </a:lnSpc>
              <a:spcBef>
                <a:spcPts val="900"/>
              </a:spcBef>
              <a:buFont typeface="+mj-lt"/>
              <a:buAutoNum type="arabicPeriod"/>
            </a:pPr>
            <a:r>
              <a:rPr lang="en-US" sz="2400" dirty="0"/>
              <a:t>Bob </a:t>
            </a:r>
            <a:r>
              <a:rPr lang="en-US" sz="2400" dirty="0" smtClean="0"/>
              <a:t>measures </a:t>
            </a:r>
            <a:r>
              <a:rPr lang="en-US" sz="2400" dirty="0"/>
              <a:t>in a </a:t>
            </a:r>
            <a:r>
              <a:rPr lang="en-US" sz="2400" dirty="0">
                <a:solidFill>
                  <a:srgbClr val="97162C"/>
                </a:solidFill>
              </a:rPr>
              <a:t>RANDOM basis</a:t>
            </a:r>
          </a:p>
          <a:p>
            <a:pPr marL="342900" indent="-342900">
              <a:lnSpc>
                <a:spcPts val="2460"/>
              </a:lnSpc>
              <a:spcBef>
                <a:spcPts val="900"/>
              </a:spcBef>
              <a:buFont typeface="+mj-lt"/>
              <a:buAutoNum type="arabicPeriod"/>
            </a:pPr>
            <a:r>
              <a:rPr lang="en-US" sz="2400" dirty="0"/>
              <a:t>Bob records the bit</a:t>
            </a:r>
          </a:p>
          <a:p>
            <a:pPr marL="342900" indent="-342900">
              <a:lnSpc>
                <a:spcPts val="2460"/>
              </a:lnSpc>
              <a:spcBef>
                <a:spcPts val="900"/>
              </a:spcBef>
              <a:buFont typeface="+mj-lt"/>
              <a:buAutoNum type="arabicPeriod"/>
            </a:pPr>
            <a:r>
              <a:rPr lang="en-US" sz="2400" dirty="0" smtClean="0"/>
              <a:t>Reset and repeat</a:t>
            </a:r>
            <a:endParaRPr lang="en-US" sz="2400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71697" y="2880159"/>
            <a:ext cx="3286407" cy="2791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770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dirty="0" smtClean="0"/>
              <a:t>Quantum Cryptography: Summary</a:t>
            </a:r>
            <a:endParaRPr lang="en-CA" dirty="0"/>
          </a:p>
        </p:txBody>
      </p:sp>
      <p:pic>
        <p:nvPicPr>
          <p:cNvPr id="4" name="Picture 6" descr="Image result for codenames agent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8" r="5684"/>
          <a:stretch/>
        </p:blipFill>
        <p:spPr bwMode="auto">
          <a:xfrm>
            <a:off x="241428" y="3007775"/>
            <a:ext cx="2181225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10366" y="2147696"/>
            <a:ext cx="2184440" cy="1428750"/>
          </a:xfrm>
          <a:prstGeom prst="rect">
            <a:avLst/>
          </a:prstGeom>
        </p:spPr>
      </p:pic>
      <p:pic>
        <p:nvPicPr>
          <p:cNvPr id="6" name="Picture 2" descr="Image result for codenames agen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815" y="2317668"/>
            <a:ext cx="1380280" cy="92342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787260" y="1333558"/>
            <a:ext cx="556948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42882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prstClr val="black"/>
                </a:solidFill>
                <a:latin typeface="Gotham Book" charset="0"/>
                <a:ea typeface="Gotham Book" charset="0"/>
                <a:cs typeface="Gotham Book" charset="0"/>
                <a:sym typeface="Gill Sans" charset="0"/>
              </a:rPr>
              <a:t>Why does Quantum Key Distribution work?</a:t>
            </a:r>
          </a:p>
        </p:txBody>
      </p:sp>
      <p:sp>
        <p:nvSpPr>
          <p:cNvPr id="8" name="Rectangle 7"/>
          <p:cNvSpPr/>
          <p:nvPr/>
        </p:nvSpPr>
        <p:spPr>
          <a:xfrm>
            <a:off x="2052750" y="1999320"/>
            <a:ext cx="6371839" cy="38318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defTabSz="642882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prstClr val="black"/>
                </a:solidFill>
                <a:latin typeface="Gotham Book" charset="0"/>
                <a:ea typeface="Gotham Book" charset="0"/>
                <a:cs typeface="Gotham Book" charset="0"/>
                <a:sym typeface="Gill Sans" charset="0"/>
              </a:rPr>
              <a:t>The key itself contains no secrets</a:t>
            </a:r>
          </a:p>
          <a:p>
            <a:pPr algn="r" defTabSz="642882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black"/>
              </a:solidFill>
              <a:latin typeface="Gotham Book" charset="0"/>
              <a:ea typeface="Gotham Book" charset="0"/>
              <a:cs typeface="Gotham Book" charset="0"/>
              <a:sym typeface="Gill Sans" charset="0"/>
            </a:endParaRPr>
          </a:p>
          <a:p>
            <a:pPr algn="r" defTabSz="642882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prstClr val="black"/>
                </a:solidFill>
                <a:latin typeface="Gotham Book" charset="0"/>
                <a:ea typeface="Gotham Book" charset="0"/>
                <a:cs typeface="Gotham Book" charset="0"/>
                <a:sym typeface="Gill Sans" charset="0"/>
              </a:rPr>
              <a:t>Measurement in the wrong basis </a:t>
            </a:r>
            <a:br>
              <a:rPr lang="en-US" dirty="0" smtClean="0">
                <a:solidFill>
                  <a:prstClr val="black"/>
                </a:solidFill>
                <a:latin typeface="Gotham Book" charset="0"/>
                <a:ea typeface="Gotham Book" charset="0"/>
                <a:cs typeface="Gotham Book" charset="0"/>
                <a:sym typeface="Gill Sans" charset="0"/>
              </a:rPr>
            </a:br>
            <a:r>
              <a:rPr lang="en-US" dirty="0" smtClean="0">
                <a:solidFill>
                  <a:prstClr val="black"/>
                </a:solidFill>
                <a:latin typeface="Gotham Book" charset="0"/>
                <a:ea typeface="Gotham Book" charset="0"/>
                <a:cs typeface="Gotham Book" charset="0"/>
                <a:sym typeface="Gill Sans" charset="0"/>
              </a:rPr>
              <a:t>provides no information</a:t>
            </a:r>
          </a:p>
          <a:p>
            <a:pPr algn="r" defTabSz="642882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prstClr val="black"/>
                </a:solidFill>
                <a:latin typeface="Gotham Book" charset="0"/>
                <a:ea typeface="Gotham Book" charset="0"/>
                <a:cs typeface="Gotham Book" charset="0"/>
                <a:sym typeface="Gill Sans" charset="0"/>
              </a:rPr>
              <a:t/>
            </a:r>
            <a:br>
              <a:rPr lang="en-US" dirty="0" smtClean="0">
                <a:solidFill>
                  <a:prstClr val="black"/>
                </a:solidFill>
                <a:latin typeface="Gotham Book" charset="0"/>
                <a:ea typeface="Gotham Book" charset="0"/>
                <a:cs typeface="Gotham Book" charset="0"/>
                <a:sym typeface="Gill Sans" charset="0"/>
              </a:rPr>
            </a:br>
            <a:r>
              <a:rPr lang="en-US" dirty="0" smtClean="0">
                <a:solidFill>
                  <a:prstClr val="black"/>
                </a:solidFill>
                <a:latin typeface="Gotham Book" charset="0"/>
                <a:ea typeface="Gotham Book" charset="0"/>
                <a:cs typeface="Gotham Book" charset="0"/>
                <a:sym typeface="Gill Sans" charset="0"/>
              </a:rPr>
              <a:t>Subsequent measurements in incompatible bases disturb the quantum state</a:t>
            </a:r>
          </a:p>
          <a:p>
            <a:pPr algn="r" defTabSz="642882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prstClr val="black"/>
                </a:solidFill>
                <a:latin typeface="Gotham Book" charset="0"/>
                <a:ea typeface="Gotham Book" charset="0"/>
                <a:cs typeface="Gotham Book" charset="0"/>
                <a:sym typeface="Gill Sans" charset="0"/>
              </a:rPr>
              <a:t/>
            </a:r>
            <a:br>
              <a:rPr lang="en-US" dirty="0" smtClean="0">
                <a:solidFill>
                  <a:prstClr val="black"/>
                </a:solidFill>
                <a:latin typeface="Gotham Book" charset="0"/>
                <a:ea typeface="Gotham Book" charset="0"/>
                <a:cs typeface="Gotham Book" charset="0"/>
                <a:sym typeface="Gill Sans" charset="0"/>
              </a:rPr>
            </a:br>
            <a:r>
              <a:rPr lang="en-US" dirty="0" smtClean="0">
                <a:solidFill>
                  <a:prstClr val="black"/>
                </a:solidFill>
                <a:latin typeface="Gotham Book" charset="0"/>
                <a:ea typeface="Gotham Book" charset="0"/>
                <a:cs typeface="Gotham Book" charset="0"/>
                <a:sym typeface="Gill Sans" charset="0"/>
              </a:rPr>
              <a:t>A single photon cannot be cloned or copied</a:t>
            </a:r>
            <a:endParaRPr lang="en-US" dirty="0">
              <a:solidFill>
                <a:prstClr val="black"/>
              </a:solidFill>
              <a:latin typeface="Gotham Book" charset="0"/>
              <a:ea typeface="Gotham Book" charset="0"/>
              <a:cs typeface="Gotham Book" charset="0"/>
              <a:sym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8031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0486" y="2860896"/>
            <a:ext cx="2839718" cy="189314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dirty="0" smtClean="0"/>
              <a:t>Quantum Cryptography in Class</a:t>
            </a:r>
            <a:endParaRPr lang="en-CA" dirty="0"/>
          </a:p>
        </p:txBody>
      </p:sp>
      <p:pic>
        <p:nvPicPr>
          <p:cNvPr id="5" name="Picture 6" descr="Image result for thorlabs photodetecto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5173" y="1892776"/>
            <a:ext cx="1156376" cy="1721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Image result for red laser point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252367">
            <a:off x="5920142" y="3663236"/>
            <a:ext cx="3111896" cy="1555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photon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395138">
            <a:off x="7383654" y="3924947"/>
            <a:ext cx="797216" cy="4391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4" descr="Image result for red butto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100000">
            <a:off x="6439907" y="5310192"/>
            <a:ext cx="355954" cy="292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4814689" y="1314693"/>
            <a:ext cx="360639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42882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CA" sz="2000" dirty="0" smtClean="0">
                <a:solidFill>
                  <a:prstClr val="black"/>
                </a:solidFill>
                <a:latin typeface="Gotham Book" charset="0"/>
                <a:ea typeface="Gotham Book" charset="0"/>
                <a:cs typeface="Gotham Book" charset="0"/>
                <a:sym typeface="Gill Sans" charset="0"/>
              </a:rPr>
              <a:t>Laser-based</a:t>
            </a:r>
            <a:br>
              <a:rPr lang="en-CA" sz="2000" dirty="0" smtClean="0">
                <a:solidFill>
                  <a:prstClr val="black"/>
                </a:solidFill>
                <a:latin typeface="Gotham Book" charset="0"/>
                <a:ea typeface="Gotham Book" charset="0"/>
                <a:cs typeface="Gotham Book" charset="0"/>
                <a:sym typeface="Gill Sans" charset="0"/>
              </a:rPr>
            </a:br>
            <a:r>
              <a:rPr lang="en-CA" sz="2000" dirty="0" smtClean="0">
                <a:solidFill>
                  <a:prstClr val="black"/>
                </a:solidFill>
                <a:latin typeface="Gotham Book" charset="0"/>
                <a:ea typeface="Gotham Book" charset="0"/>
                <a:cs typeface="Gotham Book" charset="0"/>
                <a:sym typeface="Gill Sans" charset="0"/>
              </a:rPr>
              <a:t>polarization-encoded</a:t>
            </a:r>
            <a:br>
              <a:rPr lang="en-CA" sz="2000" dirty="0" smtClean="0">
                <a:solidFill>
                  <a:prstClr val="black"/>
                </a:solidFill>
                <a:latin typeface="Gotham Book" charset="0"/>
                <a:ea typeface="Gotham Book" charset="0"/>
                <a:cs typeface="Gotham Book" charset="0"/>
                <a:sym typeface="Gill Sans" charset="0"/>
              </a:rPr>
            </a:br>
            <a:r>
              <a:rPr lang="en-CA" sz="2000" dirty="0" smtClean="0">
                <a:solidFill>
                  <a:prstClr val="black"/>
                </a:solidFill>
                <a:latin typeface="Gotham Book" charset="0"/>
                <a:ea typeface="Gotham Book" charset="0"/>
                <a:cs typeface="Gotham Book" charset="0"/>
                <a:sym typeface="Gill Sans" charset="0"/>
              </a:rPr>
              <a:t>demo kit</a:t>
            </a:r>
            <a:endParaRPr lang="en-US" sz="2000" dirty="0" smtClean="0">
              <a:solidFill>
                <a:prstClr val="black"/>
              </a:solidFill>
              <a:latin typeface="Gotham Book" charset="0"/>
              <a:ea typeface="Gotham Book" charset="0"/>
              <a:cs typeface="Gotham Book" charset="0"/>
              <a:sym typeface="Gill Sans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26413" y="1918503"/>
            <a:ext cx="3328258" cy="9618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42882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CA" sz="2000" dirty="0" smtClean="0">
                <a:solidFill>
                  <a:prstClr val="black"/>
                </a:solidFill>
                <a:latin typeface="Gotham Book" charset="0"/>
                <a:ea typeface="Gotham Book" charset="0"/>
                <a:cs typeface="Gotham Book" charset="0"/>
                <a:sym typeface="Gill Sans" charset="0"/>
              </a:rPr>
              <a:t>Group activity</a:t>
            </a:r>
            <a:br>
              <a:rPr lang="en-CA" sz="2000" dirty="0" smtClean="0">
                <a:solidFill>
                  <a:prstClr val="black"/>
                </a:solidFill>
                <a:latin typeface="Gotham Book" charset="0"/>
                <a:ea typeface="Gotham Book" charset="0"/>
                <a:cs typeface="Gotham Book" charset="0"/>
                <a:sym typeface="Gill Sans" charset="0"/>
              </a:rPr>
            </a:br>
            <a:r>
              <a:rPr lang="en-CA" sz="2000" dirty="0" smtClean="0">
                <a:solidFill>
                  <a:prstClr val="black"/>
                </a:solidFill>
                <a:latin typeface="Gotham Book" charset="0"/>
                <a:ea typeface="Gotham Book" charset="0"/>
                <a:cs typeface="Gotham Book" charset="0"/>
                <a:sym typeface="Gill Sans" charset="0"/>
              </a:rPr>
              <a:t>“Quantum Coins”</a:t>
            </a:r>
            <a:endParaRPr lang="en-US" sz="2000" dirty="0" smtClean="0">
              <a:solidFill>
                <a:prstClr val="black"/>
              </a:solidFill>
              <a:latin typeface="Gotham Book" charset="0"/>
              <a:ea typeface="Gotham Book" charset="0"/>
              <a:cs typeface="Gotham Book" charset="0"/>
              <a:sym typeface="Gill Sans" charset="0"/>
            </a:endParaRPr>
          </a:p>
        </p:txBody>
      </p:sp>
      <p:pic>
        <p:nvPicPr>
          <p:cNvPr id="4098" name="Picture 2" descr="Image result for canadian quarter heads and tails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767" y="3570977"/>
            <a:ext cx="2095500" cy="2095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Image result for canadian quarter heads and tails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4165" y="2860896"/>
            <a:ext cx="2095500" cy="2095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9900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dirty="0" smtClean="0"/>
              <a:t>The Quantum </a:t>
            </a:r>
            <a:r>
              <a:rPr lang="en-CA" dirty="0" err="1" smtClean="0"/>
              <a:t>Wavefunction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2509" y="4637063"/>
            <a:ext cx="8478982" cy="1055078"/>
          </a:xfrm>
        </p:spPr>
        <p:txBody>
          <a:bodyPr/>
          <a:lstStyle/>
          <a:p>
            <a:pPr algn="ctr"/>
            <a:r>
              <a:rPr lang="en-CA" dirty="0" smtClean="0">
                <a:solidFill>
                  <a:schemeClr val="tx1"/>
                </a:solidFill>
                <a:latin typeface="Gotham Book" pitchFamily="50" charset="0"/>
                <a:cs typeface="Gotham Book" pitchFamily="50" charset="0"/>
              </a:rPr>
              <a:t>Wave amplitudes relate to the probability of measuring an outcome,</a:t>
            </a:r>
            <a:br>
              <a:rPr lang="en-CA" dirty="0" smtClean="0">
                <a:solidFill>
                  <a:schemeClr val="tx1"/>
                </a:solidFill>
                <a:latin typeface="Gotham Book" pitchFamily="50" charset="0"/>
                <a:cs typeface="Gotham Book" pitchFamily="50" charset="0"/>
              </a:rPr>
            </a:br>
            <a:r>
              <a:rPr lang="en-CA" dirty="0" smtClean="0">
                <a:solidFill>
                  <a:schemeClr val="tx1"/>
                </a:solidFill>
                <a:latin typeface="Gotham Book" pitchFamily="50" charset="0"/>
                <a:cs typeface="Gotham Book" pitchFamily="50" charset="0"/>
              </a:rPr>
              <a:t>and the amplitudes can interfere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3818723" y="2482720"/>
            <a:ext cx="1506555" cy="936104"/>
            <a:chOff x="3825643" y="1827480"/>
            <a:chExt cx="1506555" cy="936104"/>
          </a:xfrm>
        </p:grpSpPr>
        <p:sp>
          <p:nvSpPr>
            <p:cNvPr id="5" name="Ellipse 11"/>
            <p:cNvSpPr/>
            <p:nvPr/>
          </p:nvSpPr>
          <p:spPr bwMode="auto">
            <a:xfrm>
              <a:off x="4110869" y="1827480"/>
              <a:ext cx="936104" cy="936104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Gill Sans" charset="0"/>
                <a:ea typeface="Heiti SC Light" charset="0"/>
                <a:cs typeface="Heiti SC Light" charset="0"/>
                <a:sym typeface="Gill Sans" charset="0"/>
              </a:endParaRPr>
            </a:p>
          </p:txBody>
        </p:sp>
        <p:pic>
          <p:nvPicPr>
            <p:cNvPr id="6" name="Picture 7 1" descr="photon.pd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25643" y="1880589"/>
              <a:ext cx="1506555" cy="8298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glow rad="228600">
                <a:schemeClr val="accent4">
                  <a:satMod val="175000"/>
                  <a:alpha val="40000"/>
                </a:schemeClr>
              </a:glow>
            </a:effectLst>
          </p:spPr>
        </p:pic>
      </p:grpSp>
      <p:pic>
        <p:nvPicPr>
          <p:cNvPr id="14" name="Picture 1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143" y="1778398"/>
            <a:ext cx="6302203" cy="47301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2778" y="3582876"/>
            <a:ext cx="4298853" cy="465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1712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dirty="0" smtClean="0"/>
              <a:t>Thanks!</a:t>
            </a:r>
            <a:endParaRPr lang="en-CA" dirty="0"/>
          </a:p>
        </p:txBody>
      </p:sp>
      <p:grpSp>
        <p:nvGrpSpPr>
          <p:cNvPr id="4" name="Group 3"/>
          <p:cNvGrpSpPr/>
          <p:nvPr/>
        </p:nvGrpSpPr>
        <p:grpSpPr>
          <a:xfrm>
            <a:off x="1583739" y="2474450"/>
            <a:ext cx="6395209" cy="2603205"/>
            <a:chOff x="2706258" y="4217011"/>
            <a:chExt cx="6395209" cy="2603205"/>
          </a:xfrm>
        </p:grpSpPr>
        <p:sp>
          <p:nvSpPr>
            <p:cNvPr id="5" name="Rectangle 4"/>
            <p:cNvSpPr/>
            <p:nvPr/>
          </p:nvSpPr>
          <p:spPr>
            <a:xfrm>
              <a:off x="2706258" y="4217011"/>
              <a:ext cx="6395209" cy="2603205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45972" y="4302304"/>
              <a:ext cx="1466939" cy="1365321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75181" y="4278401"/>
              <a:ext cx="2131895" cy="1598921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2845972" y="6069341"/>
              <a:ext cx="6194837" cy="646331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CA" dirty="0" smtClean="0"/>
                <a:t>Three-day PD workshop for Grade 11/12 science teachers.</a:t>
              </a:r>
            </a:p>
            <a:p>
              <a:r>
                <a:rPr lang="en-CA" dirty="0" smtClean="0"/>
                <a:t>Accommodations, travel, and meals included.</a:t>
              </a: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43330" y="4366363"/>
              <a:ext cx="2448257" cy="1615016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5414064" y="5387320"/>
              <a:ext cx="1971474" cy="646331"/>
            </a:xfrm>
            <a:prstGeom prst="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CA" dirty="0" smtClean="0"/>
                <a:t>2019 applications</a:t>
              </a:r>
              <a:r>
                <a:rPr lang="en-CA" dirty="0"/>
                <a:t/>
              </a:r>
              <a:br>
                <a:rPr lang="en-CA" dirty="0"/>
              </a:br>
              <a:r>
                <a:rPr lang="en-CA" dirty="0" smtClean="0"/>
                <a:t>open now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5205367" y="438948"/>
            <a:ext cx="3875627" cy="940282"/>
            <a:chOff x="2203559" y="4821422"/>
            <a:chExt cx="3875627" cy="940282"/>
          </a:xfrm>
        </p:grpSpPr>
        <p:sp>
          <p:nvSpPr>
            <p:cNvPr id="12" name="Rectangle 11"/>
            <p:cNvSpPr/>
            <p:nvPr/>
          </p:nvSpPr>
          <p:spPr>
            <a:xfrm>
              <a:off x="2203559" y="4821422"/>
              <a:ext cx="3875627" cy="940282"/>
            </a:xfrm>
            <a:prstGeom prst="rect">
              <a:avLst/>
            </a:prstGeom>
            <a:ln w="25400">
              <a:beve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CA" sz="1300"/>
            </a:p>
          </p:txBody>
        </p:sp>
        <p:pic>
          <p:nvPicPr>
            <p:cNvPr id="13" name="Picture 2" descr="Related image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14459" y="4918134"/>
              <a:ext cx="326168" cy="3261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Rectangle 13"/>
            <p:cNvSpPr/>
            <p:nvPr/>
          </p:nvSpPr>
          <p:spPr>
            <a:xfrm>
              <a:off x="2640627" y="4931113"/>
              <a:ext cx="1338828" cy="292388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r>
                <a:rPr lang="en-US" sz="1300" b="0" cap="none" spc="0" dirty="0" smtClean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@QuantumIQC</a:t>
              </a:r>
              <a:endParaRPr lang="en-US" sz="13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pic>
          <p:nvPicPr>
            <p:cNvPr id="15" name="Picture 4" descr="Related image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14459" y="5332977"/>
              <a:ext cx="326168" cy="3261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Rectangle 15"/>
            <p:cNvSpPr/>
            <p:nvPr/>
          </p:nvSpPr>
          <p:spPr>
            <a:xfrm>
              <a:off x="2640627" y="5345957"/>
              <a:ext cx="1168910" cy="292388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r>
                <a:rPr lang="en-US" sz="1300" b="0" cap="none" spc="0" dirty="0" smtClean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QuantumIQC</a:t>
              </a:r>
              <a:endParaRPr lang="en-US" sz="13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pic>
          <p:nvPicPr>
            <p:cNvPr id="17" name="Picture 6" descr="Image result for instagram logo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04379" y="4924933"/>
              <a:ext cx="326392" cy="3261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Rectangle 17"/>
            <p:cNvSpPr/>
            <p:nvPr/>
          </p:nvSpPr>
          <p:spPr>
            <a:xfrm>
              <a:off x="4630770" y="4942217"/>
              <a:ext cx="1359118" cy="292388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r>
                <a:rPr lang="en-US" sz="1300" b="0" cap="none" spc="0" dirty="0" smtClean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@quantum_iqc</a:t>
              </a:r>
              <a:endParaRPr lang="en-US" sz="13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pic>
          <p:nvPicPr>
            <p:cNvPr id="19" name="Picture 10" descr="Related image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04379" y="5339775"/>
              <a:ext cx="326392" cy="3263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Rectangle 19"/>
            <p:cNvSpPr/>
            <p:nvPr/>
          </p:nvSpPr>
          <p:spPr>
            <a:xfrm>
              <a:off x="4630771" y="5352867"/>
              <a:ext cx="1168910" cy="292388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r>
                <a:rPr lang="en-US" sz="1300" b="0" cap="none" spc="0" dirty="0" smtClean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QuantumIQC</a:t>
              </a:r>
              <a:endParaRPr lang="en-US" sz="13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pic>
        <p:nvPicPr>
          <p:cNvPr id="21" name="Grafik 13" descr="classy.png"/>
          <p:cNvPicPr>
            <a:picLocks noChangeAspect="1"/>
          </p:cNvPicPr>
          <p:nvPr/>
        </p:nvPicPr>
        <p:blipFill>
          <a:blip r:embed="rId9" cstate="screen"/>
          <a:stretch>
            <a:fillRect/>
          </a:stretch>
        </p:blipFill>
        <p:spPr>
          <a:xfrm>
            <a:off x="6734073" y="1642620"/>
            <a:ext cx="965370" cy="757154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1583739" y="2001650"/>
            <a:ext cx="5279009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CA" dirty="0" smtClean="0"/>
              <a:t>For materials, contact iqc-outreach@uwaterloo.ca</a:t>
            </a:r>
          </a:p>
        </p:txBody>
      </p:sp>
    </p:spTree>
    <p:extLst>
      <p:ext uri="{BB962C8B-B14F-4D97-AF65-F5344CB8AC3E}">
        <p14:creationId xmlns:p14="http://schemas.microsoft.com/office/powerpoint/2010/main" val="1227953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" name="Group 101"/>
          <p:cNvGrpSpPr/>
          <p:nvPr/>
        </p:nvGrpSpPr>
        <p:grpSpPr>
          <a:xfrm>
            <a:off x="4709021" y="676131"/>
            <a:ext cx="4647801" cy="4460236"/>
            <a:chOff x="4709021" y="676131"/>
            <a:chExt cx="4647801" cy="4460236"/>
          </a:xfrm>
        </p:grpSpPr>
        <p:sp>
          <p:nvSpPr>
            <p:cNvPr id="103" name="Rectangle 102"/>
            <p:cNvSpPr/>
            <p:nvPr/>
          </p:nvSpPr>
          <p:spPr>
            <a:xfrm>
              <a:off x="4784822" y="676131"/>
              <a:ext cx="3082895" cy="38536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ts val="2460"/>
                </a:lnSpc>
                <a:spcBef>
                  <a:spcPts val="600"/>
                </a:spcBef>
              </a:pPr>
              <a:r>
                <a:rPr lang="en-US" dirty="0"/>
                <a:t>Alice choose a </a:t>
              </a:r>
              <a:r>
                <a:rPr lang="en-US" dirty="0">
                  <a:solidFill>
                    <a:srgbClr val="97162C"/>
                  </a:solidFill>
                </a:rPr>
                <a:t>RANDOM bit</a:t>
              </a:r>
            </a:p>
          </p:txBody>
        </p:sp>
        <p:sp>
          <p:nvSpPr>
            <p:cNvPr id="104" name="Rectangle 103"/>
            <p:cNvSpPr/>
            <p:nvPr/>
          </p:nvSpPr>
          <p:spPr>
            <a:xfrm>
              <a:off x="4784822" y="1261525"/>
              <a:ext cx="4572000" cy="385362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>
                <a:lnSpc>
                  <a:spcPts val="2460"/>
                </a:lnSpc>
                <a:spcBef>
                  <a:spcPts val="600"/>
                </a:spcBef>
              </a:pPr>
              <a:r>
                <a:rPr lang="en-US" dirty="0"/>
                <a:t>Alice choose a </a:t>
              </a:r>
              <a:r>
                <a:rPr lang="en-US" dirty="0">
                  <a:solidFill>
                    <a:srgbClr val="97162C"/>
                  </a:solidFill>
                </a:rPr>
                <a:t>RANDOM basis</a:t>
              </a:r>
            </a:p>
          </p:txBody>
        </p:sp>
        <p:sp>
          <p:nvSpPr>
            <p:cNvPr id="105" name="Rectangle 104"/>
            <p:cNvSpPr/>
            <p:nvPr/>
          </p:nvSpPr>
          <p:spPr>
            <a:xfrm>
              <a:off x="4763823" y="1892639"/>
              <a:ext cx="2929007" cy="38536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ts val="2460"/>
                </a:lnSpc>
                <a:spcBef>
                  <a:spcPts val="600"/>
                </a:spcBef>
              </a:pPr>
              <a:r>
                <a:rPr lang="en-US"/>
                <a:t>Alice send the state to Bob</a:t>
              </a:r>
              <a:endParaRPr lang="en-US" dirty="0"/>
            </a:p>
          </p:txBody>
        </p:sp>
        <p:sp>
          <p:nvSpPr>
            <p:cNvPr id="106" name="Rectangle 105"/>
            <p:cNvSpPr/>
            <p:nvPr/>
          </p:nvSpPr>
          <p:spPr>
            <a:xfrm>
              <a:off x="4709021" y="3864676"/>
              <a:ext cx="3765774" cy="38536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ts val="2460"/>
                </a:lnSpc>
                <a:spcBef>
                  <a:spcPts val="600"/>
                </a:spcBef>
              </a:pPr>
              <a:r>
                <a:rPr lang="en-US" dirty="0"/>
                <a:t>Bob measure in a </a:t>
              </a:r>
              <a:r>
                <a:rPr lang="en-US" dirty="0">
                  <a:solidFill>
                    <a:srgbClr val="97162C"/>
                  </a:solidFill>
                </a:rPr>
                <a:t>RANDOM basis</a:t>
              </a:r>
            </a:p>
          </p:txBody>
        </p:sp>
        <p:sp>
          <p:nvSpPr>
            <p:cNvPr id="107" name="Rectangle 106"/>
            <p:cNvSpPr/>
            <p:nvPr/>
          </p:nvSpPr>
          <p:spPr>
            <a:xfrm>
              <a:off x="4709021" y="4751005"/>
              <a:ext cx="2121093" cy="38536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ts val="2460"/>
                </a:lnSpc>
                <a:spcBef>
                  <a:spcPts val="600"/>
                </a:spcBef>
              </a:pPr>
              <a:r>
                <a:rPr lang="en-US"/>
                <a:t>Bob records the bit</a:t>
              </a:r>
              <a:endParaRPr lang="en-US" dirty="0"/>
            </a:p>
          </p:txBody>
        </p:sp>
      </p:grpSp>
      <p:sp>
        <p:nvSpPr>
          <p:cNvPr id="3" name="Rectangle 2"/>
          <p:cNvSpPr/>
          <p:nvPr/>
        </p:nvSpPr>
        <p:spPr>
          <a:xfrm>
            <a:off x="747889" y="423333"/>
            <a:ext cx="1114778" cy="105833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9" tIns="45719" rIns="91439" bIns="45719" rtlCol="0" anchor="ctr"/>
          <a:lstStyle/>
          <a:p>
            <a:pPr algn="ctr"/>
            <a:endParaRPr lang="en-US" sz="1266"/>
          </a:p>
        </p:txBody>
      </p:sp>
      <p:cxnSp>
        <p:nvCxnSpPr>
          <p:cNvPr id="246" name="Straight Arrow Connector 245"/>
          <p:cNvCxnSpPr/>
          <p:nvPr/>
        </p:nvCxnSpPr>
        <p:spPr>
          <a:xfrm rot="10800000">
            <a:off x="2436545" y="2146159"/>
            <a:ext cx="581402" cy="771"/>
          </a:xfrm>
          <a:prstGeom prst="straightConnector1">
            <a:avLst/>
          </a:prstGeom>
          <a:ln w="57150" cap="flat" cmpd="sng" algn="ctr">
            <a:solidFill>
              <a:srgbClr val="800000"/>
            </a:solidFill>
            <a:prstDash val="solid"/>
            <a:round/>
            <a:headEnd type="stealth" w="sm" len="med"/>
            <a:tailEnd type="none" w="sm" len="med"/>
          </a:ln>
          <a:scene3d>
            <a:camera prst="orthographicFront">
              <a:rot lat="0" lon="0" rev="0"/>
            </a:camera>
            <a:lightRig rig="threePt" dir="t"/>
          </a:scene3d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7" name="Straight Arrow Connector 246"/>
          <p:cNvCxnSpPr/>
          <p:nvPr/>
        </p:nvCxnSpPr>
        <p:spPr>
          <a:xfrm rot="13500000" flipV="1">
            <a:off x="3831907" y="2145773"/>
            <a:ext cx="581402" cy="771"/>
          </a:xfrm>
          <a:prstGeom prst="straightConnector1">
            <a:avLst/>
          </a:prstGeom>
          <a:ln w="57150" cap="flat" cmpd="sng" algn="ctr">
            <a:solidFill>
              <a:schemeClr val="tx2"/>
            </a:solidFill>
            <a:prstDash val="solid"/>
            <a:round/>
            <a:headEnd type="stealth" w="sm" len="med"/>
            <a:tailEnd type="none" w="sm" len="med"/>
          </a:ln>
          <a:scene3d>
            <a:camera prst="orthographicFront">
              <a:rot lat="0" lon="0" rev="0"/>
            </a:camera>
            <a:lightRig rig="threePt" dir="t"/>
          </a:scene3d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48" name="Group 247"/>
          <p:cNvGrpSpPr/>
          <p:nvPr/>
        </p:nvGrpSpPr>
        <p:grpSpPr>
          <a:xfrm>
            <a:off x="2432357" y="1222480"/>
            <a:ext cx="581402" cy="581402"/>
            <a:chOff x="1430862" y="3298236"/>
            <a:chExt cx="581402" cy="581402"/>
          </a:xfrm>
        </p:grpSpPr>
        <p:cxnSp>
          <p:nvCxnSpPr>
            <p:cNvPr id="249" name="Straight Arrow Connector 248"/>
            <p:cNvCxnSpPr/>
            <p:nvPr/>
          </p:nvCxnSpPr>
          <p:spPr>
            <a:xfrm rot="10800000">
              <a:off x="1430862" y="3588936"/>
              <a:ext cx="581402" cy="771"/>
            </a:xfrm>
            <a:prstGeom prst="straightConnector1">
              <a:avLst/>
            </a:prstGeom>
            <a:ln w="57150" cap="flat" cmpd="sng" algn="ctr">
              <a:solidFill>
                <a:srgbClr val="800000"/>
              </a:solidFill>
              <a:prstDash val="solid"/>
              <a:round/>
              <a:headEnd type="stealth" w="sm" len="med"/>
              <a:tailEnd type="stealth" w="sm" len="med"/>
            </a:ln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0" name="Straight Arrow Connector 249"/>
            <p:cNvCxnSpPr/>
            <p:nvPr/>
          </p:nvCxnSpPr>
          <p:spPr>
            <a:xfrm rot="5400000">
              <a:off x="1434665" y="3588551"/>
              <a:ext cx="581402" cy="771"/>
            </a:xfrm>
            <a:prstGeom prst="straightConnector1">
              <a:avLst/>
            </a:prstGeom>
            <a:ln w="57150" cap="flat" cmpd="sng" algn="ctr">
              <a:solidFill>
                <a:srgbClr val="800000"/>
              </a:solidFill>
              <a:prstDash val="solid"/>
              <a:round/>
              <a:headEnd type="stealth" w="sm" len="med"/>
              <a:tailEnd type="stealth" w="sm" len="med"/>
            </a:ln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1" name="TextBox 250"/>
          <p:cNvSpPr txBox="1"/>
          <p:nvPr/>
        </p:nvSpPr>
        <p:spPr>
          <a:xfrm>
            <a:off x="2492259" y="514594"/>
            <a:ext cx="469998" cy="709103"/>
          </a:xfrm>
          <a:prstGeom prst="rect">
            <a:avLst/>
          </a:prstGeom>
          <a:noFill/>
        </p:spPr>
        <p:txBody>
          <a:bodyPr wrap="none" lIns="91439" tIns="45719" rIns="91439" bIns="45719" rtlCol="0">
            <a:spAutoFit/>
          </a:bodyPr>
          <a:lstStyle/>
          <a:p>
            <a:r>
              <a:rPr lang="en-US" sz="4008" dirty="0"/>
              <a:t>0</a:t>
            </a:r>
          </a:p>
        </p:txBody>
      </p:sp>
      <p:sp>
        <p:nvSpPr>
          <p:cNvPr id="252" name="TextBox 251"/>
          <p:cNvSpPr txBox="1"/>
          <p:nvPr/>
        </p:nvSpPr>
        <p:spPr>
          <a:xfrm>
            <a:off x="3176925" y="514594"/>
            <a:ext cx="469998" cy="709103"/>
          </a:xfrm>
          <a:prstGeom prst="rect">
            <a:avLst/>
          </a:prstGeom>
          <a:noFill/>
        </p:spPr>
        <p:txBody>
          <a:bodyPr wrap="none" lIns="91439" tIns="45719" rIns="91439" bIns="45719" rtlCol="0">
            <a:spAutoFit/>
          </a:bodyPr>
          <a:lstStyle/>
          <a:p>
            <a:r>
              <a:rPr lang="en-US" sz="4008" dirty="0"/>
              <a:t>1</a:t>
            </a:r>
          </a:p>
        </p:txBody>
      </p:sp>
      <p:sp>
        <p:nvSpPr>
          <p:cNvPr id="253" name="TextBox 252"/>
          <p:cNvSpPr txBox="1"/>
          <p:nvPr/>
        </p:nvSpPr>
        <p:spPr>
          <a:xfrm>
            <a:off x="3870898" y="514594"/>
            <a:ext cx="469998" cy="709103"/>
          </a:xfrm>
          <a:prstGeom prst="rect">
            <a:avLst/>
          </a:prstGeom>
          <a:noFill/>
        </p:spPr>
        <p:txBody>
          <a:bodyPr wrap="none" lIns="91439" tIns="45719" rIns="91439" bIns="45719" rtlCol="0">
            <a:spAutoFit/>
          </a:bodyPr>
          <a:lstStyle/>
          <a:p>
            <a:r>
              <a:rPr lang="en-US" sz="4008" dirty="0"/>
              <a:t>0</a:t>
            </a:r>
          </a:p>
        </p:txBody>
      </p:sp>
      <p:grpSp>
        <p:nvGrpSpPr>
          <p:cNvPr id="254" name="Group 253"/>
          <p:cNvGrpSpPr/>
          <p:nvPr/>
        </p:nvGrpSpPr>
        <p:grpSpPr>
          <a:xfrm>
            <a:off x="2438564" y="3771531"/>
            <a:ext cx="581402" cy="581402"/>
            <a:chOff x="1430862" y="3298236"/>
            <a:chExt cx="581402" cy="581402"/>
          </a:xfrm>
        </p:grpSpPr>
        <p:cxnSp>
          <p:nvCxnSpPr>
            <p:cNvPr id="255" name="Straight Arrow Connector 254"/>
            <p:cNvCxnSpPr/>
            <p:nvPr/>
          </p:nvCxnSpPr>
          <p:spPr>
            <a:xfrm rot="10800000">
              <a:off x="1430862" y="3588936"/>
              <a:ext cx="581402" cy="771"/>
            </a:xfrm>
            <a:prstGeom prst="straightConnector1">
              <a:avLst/>
            </a:prstGeom>
            <a:ln w="57150" cap="flat" cmpd="sng" algn="ctr">
              <a:solidFill>
                <a:srgbClr val="800000"/>
              </a:solidFill>
              <a:prstDash val="solid"/>
              <a:round/>
              <a:headEnd type="stealth" w="sm" len="med"/>
              <a:tailEnd type="stealth" w="sm" len="med"/>
            </a:ln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6" name="Straight Arrow Connector 255"/>
            <p:cNvCxnSpPr/>
            <p:nvPr/>
          </p:nvCxnSpPr>
          <p:spPr>
            <a:xfrm rot="5400000">
              <a:off x="1434665" y="3588551"/>
              <a:ext cx="581402" cy="771"/>
            </a:xfrm>
            <a:prstGeom prst="straightConnector1">
              <a:avLst/>
            </a:prstGeom>
            <a:ln w="57150" cap="flat" cmpd="sng" algn="ctr">
              <a:solidFill>
                <a:srgbClr val="800000"/>
              </a:solidFill>
              <a:prstDash val="solid"/>
              <a:round/>
              <a:headEnd type="stealth" w="sm" len="med"/>
              <a:tailEnd type="stealth" w="sm" len="med"/>
            </a:ln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57" name="Straight Arrow Connector 256"/>
          <p:cNvCxnSpPr/>
          <p:nvPr/>
        </p:nvCxnSpPr>
        <p:spPr>
          <a:xfrm rot="10800000">
            <a:off x="2451890" y="4737857"/>
            <a:ext cx="581402" cy="771"/>
          </a:xfrm>
          <a:prstGeom prst="straightConnector1">
            <a:avLst/>
          </a:prstGeom>
          <a:ln w="57150" cap="flat" cmpd="sng" algn="ctr">
            <a:solidFill>
              <a:srgbClr val="800000"/>
            </a:solidFill>
            <a:prstDash val="solid"/>
            <a:round/>
            <a:headEnd type="stealth" w="sm" len="med"/>
            <a:tailEnd type="none" w="sm" len="med"/>
          </a:ln>
          <a:scene3d>
            <a:camera prst="orthographicFront">
              <a:rot lat="0" lon="0" rev="0"/>
            </a:camera>
            <a:lightRig rig="threePt" dir="t"/>
          </a:scene3d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8" name="TextBox 257"/>
          <p:cNvSpPr txBox="1"/>
          <p:nvPr/>
        </p:nvSpPr>
        <p:spPr>
          <a:xfrm>
            <a:off x="2489331" y="4810806"/>
            <a:ext cx="469998" cy="709103"/>
          </a:xfrm>
          <a:prstGeom prst="rect">
            <a:avLst/>
          </a:prstGeom>
          <a:noFill/>
        </p:spPr>
        <p:txBody>
          <a:bodyPr wrap="none" lIns="91439" tIns="45719" rIns="91439" bIns="45719" rtlCol="0">
            <a:spAutoFit/>
          </a:bodyPr>
          <a:lstStyle/>
          <a:p>
            <a:r>
              <a:rPr lang="en-US" sz="4008" dirty="0"/>
              <a:t>0</a:t>
            </a:r>
          </a:p>
        </p:txBody>
      </p:sp>
      <p:sp>
        <p:nvSpPr>
          <p:cNvPr id="259" name="TextBox 258"/>
          <p:cNvSpPr txBox="1"/>
          <p:nvPr/>
        </p:nvSpPr>
        <p:spPr>
          <a:xfrm>
            <a:off x="3134411" y="4810806"/>
            <a:ext cx="556561" cy="709103"/>
          </a:xfrm>
          <a:prstGeom prst="rect">
            <a:avLst/>
          </a:prstGeom>
          <a:noFill/>
        </p:spPr>
        <p:txBody>
          <a:bodyPr wrap="none" lIns="91439" tIns="45719" rIns="91439" bIns="45719" rtlCol="0">
            <a:spAutoFit/>
          </a:bodyPr>
          <a:lstStyle/>
          <a:p>
            <a:r>
              <a:rPr lang="en-US" sz="4008" dirty="0"/>
              <a:t>R</a:t>
            </a:r>
          </a:p>
        </p:txBody>
      </p:sp>
      <p:sp>
        <p:nvSpPr>
          <p:cNvPr id="260" name="TextBox 259"/>
          <p:cNvSpPr txBox="1"/>
          <p:nvPr/>
        </p:nvSpPr>
        <p:spPr>
          <a:xfrm>
            <a:off x="3867968" y="4810806"/>
            <a:ext cx="469998" cy="709103"/>
          </a:xfrm>
          <a:prstGeom prst="rect">
            <a:avLst/>
          </a:prstGeom>
          <a:noFill/>
        </p:spPr>
        <p:txBody>
          <a:bodyPr wrap="none" lIns="91439" tIns="45719" rIns="91439" bIns="45719" rtlCol="0">
            <a:spAutoFit/>
          </a:bodyPr>
          <a:lstStyle/>
          <a:p>
            <a:r>
              <a:rPr lang="en-US" sz="4008" dirty="0"/>
              <a:t>0</a:t>
            </a:r>
          </a:p>
        </p:txBody>
      </p:sp>
      <p:grpSp>
        <p:nvGrpSpPr>
          <p:cNvPr id="261" name="Group 260"/>
          <p:cNvGrpSpPr/>
          <p:nvPr/>
        </p:nvGrpSpPr>
        <p:grpSpPr>
          <a:xfrm>
            <a:off x="3132976" y="1228704"/>
            <a:ext cx="581402" cy="581402"/>
            <a:chOff x="1430862" y="3298236"/>
            <a:chExt cx="581402" cy="581402"/>
          </a:xfrm>
        </p:grpSpPr>
        <p:cxnSp>
          <p:nvCxnSpPr>
            <p:cNvPr id="262" name="Straight Arrow Connector 261"/>
            <p:cNvCxnSpPr/>
            <p:nvPr/>
          </p:nvCxnSpPr>
          <p:spPr>
            <a:xfrm rot="10800000">
              <a:off x="1430862" y="3588936"/>
              <a:ext cx="581402" cy="771"/>
            </a:xfrm>
            <a:prstGeom prst="straightConnector1">
              <a:avLst/>
            </a:prstGeom>
            <a:ln w="57150" cap="flat" cmpd="sng" algn="ctr">
              <a:solidFill>
                <a:srgbClr val="800000"/>
              </a:solidFill>
              <a:prstDash val="solid"/>
              <a:round/>
              <a:headEnd type="stealth" w="sm" len="med"/>
              <a:tailEnd type="stealth" w="sm" len="med"/>
            </a:ln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3" name="Straight Arrow Connector 262"/>
            <p:cNvCxnSpPr/>
            <p:nvPr/>
          </p:nvCxnSpPr>
          <p:spPr>
            <a:xfrm rot="5400000">
              <a:off x="1434665" y="3588551"/>
              <a:ext cx="581402" cy="771"/>
            </a:xfrm>
            <a:prstGeom prst="straightConnector1">
              <a:avLst/>
            </a:prstGeom>
            <a:ln w="57150" cap="flat" cmpd="sng" algn="ctr">
              <a:solidFill>
                <a:srgbClr val="800000"/>
              </a:solidFill>
              <a:prstDash val="solid"/>
              <a:round/>
              <a:headEnd type="stealth" w="sm" len="med"/>
              <a:tailEnd type="stealth" w="sm" len="med"/>
            </a:ln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64" name="Straight Arrow Connector 263"/>
          <p:cNvCxnSpPr/>
          <p:nvPr/>
        </p:nvCxnSpPr>
        <p:spPr>
          <a:xfrm rot="5400000">
            <a:off x="3137550" y="2128087"/>
            <a:ext cx="581402" cy="771"/>
          </a:xfrm>
          <a:prstGeom prst="straightConnector1">
            <a:avLst/>
          </a:prstGeom>
          <a:ln w="57150" cap="flat" cmpd="sng" algn="ctr">
            <a:solidFill>
              <a:srgbClr val="800000"/>
            </a:solidFill>
            <a:prstDash val="solid"/>
            <a:round/>
            <a:headEnd type="stealth" w="sm" len="med"/>
            <a:tailEnd type="none" w="sm" len="med"/>
          </a:ln>
          <a:scene3d>
            <a:camera prst="orthographicFront">
              <a:rot lat="0" lon="0" rev="0"/>
            </a:camera>
            <a:lightRig rig="threePt" dir="t"/>
          </a:scene3d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65" name="Group 264"/>
          <p:cNvGrpSpPr/>
          <p:nvPr/>
        </p:nvGrpSpPr>
        <p:grpSpPr>
          <a:xfrm>
            <a:off x="3132976" y="3771531"/>
            <a:ext cx="581402" cy="581402"/>
            <a:chOff x="5717618" y="4929808"/>
            <a:chExt cx="581402" cy="581402"/>
          </a:xfrm>
        </p:grpSpPr>
        <p:cxnSp>
          <p:nvCxnSpPr>
            <p:cNvPr id="266" name="Straight Arrow Connector 265"/>
            <p:cNvCxnSpPr/>
            <p:nvPr/>
          </p:nvCxnSpPr>
          <p:spPr>
            <a:xfrm rot="8100000">
              <a:off x="5717618" y="5220121"/>
              <a:ext cx="581402" cy="771"/>
            </a:xfrm>
            <a:prstGeom prst="straightConnector1">
              <a:avLst/>
            </a:prstGeom>
            <a:ln w="57150" cap="flat" cmpd="sng" algn="ctr">
              <a:solidFill>
                <a:schemeClr val="tx2"/>
              </a:solidFill>
              <a:prstDash val="solid"/>
              <a:round/>
              <a:headEnd type="stealth" w="sm" len="med"/>
              <a:tailEnd type="stealth" w="sm" len="med"/>
            </a:ln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7" name="Straight Arrow Connector 266"/>
            <p:cNvCxnSpPr/>
            <p:nvPr/>
          </p:nvCxnSpPr>
          <p:spPr>
            <a:xfrm rot="13500000" flipV="1">
              <a:off x="5721906" y="5220123"/>
              <a:ext cx="581402" cy="771"/>
            </a:xfrm>
            <a:prstGeom prst="straightConnector1">
              <a:avLst/>
            </a:prstGeom>
            <a:ln w="57150" cap="flat" cmpd="sng" algn="ctr">
              <a:solidFill>
                <a:schemeClr val="tx2"/>
              </a:solidFill>
              <a:prstDash val="solid"/>
              <a:round/>
              <a:headEnd type="stealth" w="sm" len="med"/>
              <a:tailEnd type="stealth" w="sm" len="med"/>
            </a:ln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8" name="TextBox 267"/>
          <p:cNvSpPr txBox="1"/>
          <p:nvPr/>
        </p:nvSpPr>
        <p:spPr>
          <a:xfrm>
            <a:off x="3151026" y="4325525"/>
            <a:ext cx="556561" cy="709103"/>
          </a:xfrm>
          <a:prstGeom prst="rect">
            <a:avLst/>
          </a:prstGeom>
          <a:noFill/>
        </p:spPr>
        <p:txBody>
          <a:bodyPr wrap="none" lIns="91439" tIns="45719" rIns="91439" bIns="45719" rtlCol="0">
            <a:spAutoFit/>
          </a:bodyPr>
          <a:lstStyle/>
          <a:p>
            <a:r>
              <a:rPr lang="en-US" sz="4008" dirty="0"/>
              <a:t>R</a:t>
            </a:r>
          </a:p>
        </p:txBody>
      </p:sp>
      <p:grpSp>
        <p:nvGrpSpPr>
          <p:cNvPr id="269" name="Group 268"/>
          <p:cNvGrpSpPr/>
          <p:nvPr/>
        </p:nvGrpSpPr>
        <p:grpSpPr>
          <a:xfrm>
            <a:off x="3823932" y="1219569"/>
            <a:ext cx="581402" cy="581402"/>
            <a:chOff x="5717618" y="4929808"/>
            <a:chExt cx="581402" cy="581402"/>
          </a:xfrm>
        </p:grpSpPr>
        <p:cxnSp>
          <p:nvCxnSpPr>
            <p:cNvPr id="270" name="Straight Arrow Connector 269"/>
            <p:cNvCxnSpPr/>
            <p:nvPr/>
          </p:nvCxnSpPr>
          <p:spPr>
            <a:xfrm rot="8100000">
              <a:off x="5717618" y="5220121"/>
              <a:ext cx="581402" cy="771"/>
            </a:xfrm>
            <a:prstGeom prst="straightConnector1">
              <a:avLst/>
            </a:prstGeom>
            <a:ln w="57150" cap="flat" cmpd="sng" algn="ctr">
              <a:solidFill>
                <a:schemeClr val="tx2"/>
              </a:solidFill>
              <a:prstDash val="solid"/>
              <a:round/>
              <a:headEnd type="stealth" w="sm" len="med"/>
              <a:tailEnd type="stealth" w="sm" len="med"/>
            </a:ln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1" name="Straight Arrow Connector 270"/>
            <p:cNvCxnSpPr/>
            <p:nvPr/>
          </p:nvCxnSpPr>
          <p:spPr>
            <a:xfrm rot="13500000" flipV="1">
              <a:off x="5721906" y="5220123"/>
              <a:ext cx="581402" cy="771"/>
            </a:xfrm>
            <a:prstGeom prst="straightConnector1">
              <a:avLst/>
            </a:prstGeom>
            <a:ln w="57150" cap="flat" cmpd="sng" algn="ctr">
              <a:solidFill>
                <a:schemeClr val="tx2"/>
              </a:solidFill>
              <a:prstDash val="solid"/>
              <a:round/>
              <a:headEnd type="stealth" w="sm" len="med"/>
              <a:tailEnd type="stealth" w="sm" len="med"/>
            </a:ln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2" name="Group 271"/>
          <p:cNvGrpSpPr/>
          <p:nvPr/>
        </p:nvGrpSpPr>
        <p:grpSpPr>
          <a:xfrm>
            <a:off x="3794310" y="3774175"/>
            <a:ext cx="581402" cy="581402"/>
            <a:chOff x="5717618" y="4929808"/>
            <a:chExt cx="581402" cy="581402"/>
          </a:xfrm>
        </p:grpSpPr>
        <p:cxnSp>
          <p:nvCxnSpPr>
            <p:cNvPr id="273" name="Straight Arrow Connector 272"/>
            <p:cNvCxnSpPr/>
            <p:nvPr/>
          </p:nvCxnSpPr>
          <p:spPr>
            <a:xfrm rot="8100000">
              <a:off x="5717618" y="5220121"/>
              <a:ext cx="581402" cy="771"/>
            </a:xfrm>
            <a:prstGeom prst="straightConnector1">
              <a:avLst/>
            </a:prstGeom>
            <a:ln w="57150" cap="flat" cmpd="sng" algn="ctr">
              <a:solidFill>
                <a:schemeClr val="tx2"/>
              </a:solidFill>
              <a:prstDash val="solid"/>
              <a:round/>
              <a:headEnd type="stealth" w="sm" len="med"/>
              <a:tailEnd type="stealth" w="sm" len="med"/>
            </a:ln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4" name="Straight Arrow Connector 273"/>
            <p:cNvCxnSpPr/>
            <p:nvPr/>
          </p:nvCxnSpPr>
          <p:spPr>
            <a:xfrm rot="13500000" flipV="1">
              <a:off x="5721906" y="5220123"/>
              <a:ext cx="581402" cy="771"/>
            </a:xfrm>
            <a:prstGeom prst="straightConnector1">
              <a:avLst/>
            </a:prstGeom>
            <a:ln w="57150" cap="flat" cmpd="sng" algn="ctr">
              <a:solidFill>
                <a:schemeClr val="tx2"/>
              </a:solidFill>
              <a:prstDash val="solid"/>
              <a:round/>
              <a:headEnd type="stealth" w="sm" len="med"/>
              <a:tailEnd type="stealth" w="sm" len="med"/>
            </a:ln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75" name="Straight Arrow Connector 274"/>
          <p:cNvCxnSpPr/>
          <p:nvPr/>
        </p:nvCxnSpPr>
        <p:spPr>
          <a:xfrm rot="13500000" flipV="1">
            <a:off x="3814795" y="4738243"/>
            <a:ext cx="581402" cy="771"/>
          </a:xfrm>
          <a:prstGeom prst="straightConnector1">
            <a:avLst/>
          </a:prstGeom>
          <a:ln w="57150" cap="flat" cmpd="sng" algn="ctr">
            <a:solidFill>
              <a:schemeClr val="tx2"/>
            </a:solidFill>
            <a:prstDash val="solid"/>
            <a:round/>
            <a:headEnd type="stealth" w="sm" len="med"/>
            <a:tailEnd type="none" w="sm" len="med"/>
          </a:ln>
          <a:scene3d>
            <a:camera prst="orthographicFront">
              <a:rot lat="0" lon="0" rev="0"/>
            </a:camera>
            <a:lightRig rig="threePt" dir="t"/>
          </a:scene3d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76" name="Group 275"/>
          <p:cNvGrpSpPr/>
          <p:nvPr/>
        </p:nvGrpSpPr>
        <p:grpSpPr>
          <a:xfrm>
            <a:off x="4467101" y="511682"/>
            <a:ext cx="4021384" cy="5005317"/>
            <a:chOff x="3573782" y="1173426"/>
            <a:chExt cx="4021384" cy="5005317"/>
          </a:xfrm>
        </p:grpSpPr>
        <p:cxnSp>
          <p:nvCxnSpPr>
            <p:cNvPr id="277" name="Straight Arrow Connector 276"/>
            <p:cNvCxnSpPr/>
            <p:nvPr/>
          </p:nvCxnSpPr>
          <p:spPr>
            <a:xfrm rot="8100000">
              <a:off x="4279360" y="2761839"/>
              <a:ext cx="581402" cy="771"/>
            </a:xfrm>
            <a:prstGeom prst="straightConnector1">
              <a:avLst/>
            </a:prstGeom>
            <a:ln w="57150" cap="flat" cmpd="sng" algn="ctr">
              <a:solidFill>
                <a:schemeClr val="tx2"/>
              </a:solidFill>
              <a:prstDash val="solid"/>
              <a:round/>
              <a:headEnd type="stealth" w="sm" len="med"/>
              <a:tailEnd type="none" w="sm" len="med"/>
            </a:ln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78" name="Group 277"/>
            <p:cNvGrpSpPr/>
            <p:nvPr/>
          </p:nvGrpSpPr>
          <p:grpSpPr>
            <a:xfrm>
              <a:off x="5586307" y="4456838"/>
              <a:ext cx="581402" cy="581402"/>
              <a:chOff x="5717618" y="4929808"/>
              <a:chExt cx="581402" cy="581402"/>
            </a:xfrm>
          </p:grpSpPr>
          <p:cxnSp>
            <p:nvCxnSpPr>
              <p:cNvPr id="335" name="Straight Arrow Connector 334"/>
              <p:cNvCxnSpPr/>
              <p:nvPr/>
            </p:nvCxnSpPr>
            <p:spPr>
              <a:xfrm rot="8100000">
                <a:off x="5717618" y="5220121"/>
                <a:ext cx="581402" cy="771"/>
              </a:xfrm>
              <a:prstGeom prst="straightConnector1">
                <a:avLst/>
              </a:prstGeom>
              <a:ln w="57150" cap="flat" cmpd="sng" algn="ctr">
                <a:solidFill>
                  <a:schemeClr val="tx2"/>
                </a:solidFill>
                <a:prstDash val="solid"/>
                <a:round/>
                <a:headEnd type="stealth" w="sm" len="med"/>
                <a:tailEnd type="stealth" w="sm" len="med"/>
              </a:ln>
              <a:scene3d>
                <a:camera prst="orthographicFront">
                  <a:rot lat="0" lon="0" rev="0"/>
                </a:camera>
                <a:lightRig rig="threePt" dir="t"/>
              </a:scene3d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6" name="Straight Arrow Connector 335"/>
              <p:cNvCxnSpPr/>
              <p:nvPr/>
            </p:nvCxnSpPr>
            <p:spPr>
              <a:xfrm rot="13500000" flipV="1">
                <a:off x="5721906" y="5220123"/>
                <a:ext cx="581402" cy="771"/>
              </a:xfrm>
              <a:prstGeom prst="straightConnector1">
                <a:avLst/>
              </a:prstGeom>
              <a:ln w="57150" cap="flat" cmpd="sng" algn="ctr">
                <a:solidFill>
                  <a:schemeClr val="tx2"/>
                </a:solidFill>
                <a:prstDash val="solid"/>
                <a:round/>
                <a:headEnd type="stealth" w="sm" len="med"/>
                <a:tailEnd type="stealth" w="sm" len="med"/>
              </a:ln>
              <a:scene3d>
                <a:camera prst="orthographicFront">
                  <a:rot lat="0" lon="0" rev="0"/>
                </a:camera>
                <a:lightRig rig="threePt" dir="t"/>
              </a:scene3d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79" name="TextBox 278"/>
            <p:cNvSpPr txBox="1"/>
            <p:nvPr/>
          </p:nvSpPr>
          <p:spPr>
            <a:xfrm>
              <a:off x="3661096" y="1173426"/>
              <a:ext cx="470000" cy="70910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8" dirty="0"/>
                <a:t>1</a:t>
              </a:r>
            </a:p>
          </p:txBody>
        </p:sp>
        <p:sp>
          <p:nvSpPr>
            <p:cNvPr id="280" name="TextBox 279"/>
            <p:cNvSpPr txBox="1"/>
            <p:nvPr/>
          </p:nvSpPr>
          <p:spPr>
            <a:xfrm>
              <a:off x="4345761" y="1173426"/>
              <a:ext cx="470000" cy="70910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8" dirty="0"/>
                <a:t>1</a:t>
              </a:r>
            </a:p>
          </p:txBody>
        </p:sp>
        <p:sp>
          <p:nvSpPr>
            <p:cNvPr id="281" name="TextBox 280"/>
            <p:cNvSpPr txBox="1"/>
            <p:nvPr/>
          </p:nvSpPr>
          <p:spPr>
            <a:xfrm>
              <a:off x="5039734" y="1173426"/>
              <a:ext cx="470000" cy="70910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8" dirty="0"/>
                <a:t>0</a:t>
              </a:r>
            </a:p>
          </p:txBody>
        </p:sp>
        <p:sp>
          <p:nvSpPr>
            <p:cNvPr id="282" name="TextBox 281"/>
            <p:cNvSpPr txBox="1"/>
            <p:nvPr/>
          </p:nvSpPr>
          <p:spPr>
            <a:xfrm>
              <a:off x="5691894" y="1173426"/>
              <a:ext cx="470000" cy="70910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8" dirty="0"/>
                <a:t>0</a:t>
              </a:r>
            </a:p>
          </p:txBody>
        </p:sp>
        <p:sp>
          <p:nvSpPr>
            <p:cNvPr id="283" name="TextBox 282"/>
            <p:cNvSpPr txBox="1"/>
            <p:nvPr/>
          </p:nvSpPr>
          <p:spPr>
            <a:xfrm>
              <a:off x="6376559" y="1173426"/>
              <a:ext cx="470000" cy="70910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8" dirty="0"/>
                <a:t>1</a:t>
              </a:r>
            </a:p>
          </p:txBody>
        </p:sp>
        <p:sp>
          <p:nvSpPr>
            <p:cNvPr id="284" name="TextBox 283"/>
            <p:cNvSpPr txBox="1"/>
            <p:nvPr/>
          </p:nvSpPr>
          <p:spPr>
            <a:xfrm>
              <a:off x="7070532" y="1173426"/>
              <a:ext cx="470000" cy="70910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8" dirty="0"/>
                <a:t>1</a:t>
              </a:r>
            </a:p>
          </p:txBody>
        </p:sp>
        <p:sp>
          <p:nvSpPr>
            <p:cNvPr id="285" name="TextBox 284"/>
            <p:cNvSpPr txBox="1"/>
            <p:nvPr/>
          </p:nvSpPr>
          <p:spPr>
            <a:xfrm>
              <a:off x="3658167" y="5469638"/>
              <a:ext cx="470000" cy="70910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8" dirty="0"/>
                <a:t>1</a:t>
              </a:r>
            </a:p>
          </p:txBody>
        </p:sp>
        <p:sp>
          <p:nvSpPr>
            <p:cNvPr id="286" name="TextBox 285"/>
            <p:cNvSpPr txBox="1"/>
            <p:nvPr/>
          </p:nvSpPr>
          <p:spPr>
            <a:xfrm>
              <a:off x="4303246" y="5469638"/>
              <a:ext cx="556563" cy="70910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8" dirty="0"/>
                <a:t>R</a:t>
              </a:r>
            </a:p>
          </p:txBody>
        </p:sp>
        <p:sp>
          <p:nvSpPr>
            <p:cNvPr id="287" name="TextBox 286"/>
            <p:cNvSpPr txBox="1"/>
            <p:nvPr/>
          </p:nvSpPr>
          <p:spPr>
            <a:xfrm>
              <a:off x="5036805" y="5469638"/>
              <a:ext cx="470000" cy="70910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8" dirty="0"/>
                <a:t>0</a:t>
              </a:r>
            </a:p>
          </p:txBody>
        </p:sp>
        <p:sp>
          <p:nvSpPr>
            <p:cNvPr id="288" name="TextBox 287"/>
            <p:cNvSpPr txBox="1"/>
            <p:nvPr/>
          </p:nvSpPr>
          <p:spPr>
            <a:xfrm>
              <a:off x="5688965" y="5469638"/>
              <a:ext cx="470000" cy="70910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8" dirty="0"/>
                <a:t>0</a:t>
              </a:r>
            </a:p>
          </p:txBody>
        </p:sp>
        <p:sp>
          <p:nvSpPr>
            <p:cNvPr id="289" name="TextBox 288"/>
            <p:cNvSpPr txBox="1"/>
            <p:nvPr/>
          </p:nvSpPr>
          <p:spPr>
            <a:xfrm>
              <a:off x="6334044" y="5469638"/>
              <a:ext cx="556563" cy="70910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8" dirty="0"/>
                <a:t>R</a:t>
              </a:r>
            </a:p>
          </p:txBody>
        </p:sp>
        <p:sp>
          <p:nvSpPr>
            <p:cNvPr id="290" name="TextBox 289"/>
            <p:cNvSpPr txBox="1"/>
            <p:nvPr/>
          </p:nvSpPr>
          <p:spPr>
            <a:xfrm>
              <a:off x="7028017" y="5469638"/>
              <a:ext cx="556563" cy="70910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8" dirty="0"/>
                <a:t>R</a:t>
              </a:r>
            </a:p>
          </p:txBody>
        </p:sp>
        <p:cxnSp>
          <p:nvCxnSpPr>
            <p:cNvPr id="291" name="Straight Arrow Connector 290"/>
            <p:cNvCxnSpPr/>
            <p:nvPr/>
          </p:nvCxnSpPr>
          <p:spPr>
            <a:xfrm rot="13500000" flipV="1">
              <a:off x="5601636" y="2807517"/>
              <a:ext cx="581402" cy="771"/>
            </a:xfrm>
            <a:prstGeom prst="straightConnector1">
              <a:avLst/>
            </a:prstGeom>
            <a:ln w="57150" cap="flat" cmpd="sng" algn="ctr">
              <a:solidFill>
                <a:schemeClr val="tx2"/>
              </a:solidFill>
              <a:prstDash val="solid"/>
              <a:round/>
              <a:headEnd type="stealth" w="sm" len="med"/>
              <a:tailEnd type="none" w="sm" len="med"/>
            </a:ln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92" name="Group 291"/>
            <p:cNvGrpSpPr/>
            <p:nvPr/>
          </p:nvGrpSpPr>
          <p:grpSpPr>
            <a:xfrm>
              <a:off x="3573783" y="1881312"/>
              <a:ext cx="581402" cy="581402"/>
              <a:chOff x="1430862" y="3298236"/>
              <a:chExt cx="581402" cy="581402"/>
            </a:xfrm>
          </p:grpSpPr>
          <p:cxnSp>
            <p:nvCxnSpPr>
              <p:cNvPr id="333" name="Straight Arrow Connector 332"/>
              <p:cNvCxnSpPr/>
              <p:nvPr/>
            </p:nvCxnSpPr>
            <p:spPr>
              <a:xfrm rot="10800000">
                <a:off x="1430862" y="3588936"/>
                <a:ext cx="581402" cy="771"/>
              </a:xfrm>
              <a:prstGeom prst="straightConnector1">
                <a:avLst/>
              </a:prstGeom>
              <a:ln w="57150" cap="flat" cmpd="sng" algn="ctr">
                <a:solidFill>
                  <a:srgbClr val="800000"/>
                </a:solidFill>
                <a:prstDash val="solid"/>
                <a:round/>
                <a:headEnd type="stealth" w="sm" len="med"/>
                <a:tailEnd type="stealth" w="sm" len="med"/>
              </a:ln>
              <a:scene3d>
                <a:camera prst="orthographicFront">
                  <a:rot lat="0" lon="0" rev="0"/>
                </a:camera>
                <a:lightRig rig="threePt" dir="t"/>
              </a:scene3d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4" name="Straight Arrow Connector 333"/>
              <p:cNvCxnSpPr/>
              <p:nvPr/>
            </p:nvCxnSpPr>
            <p:spPr>
              <a:xfrm rot="5400000">
                <a:off x="1434665" y="3588551"/>
                <a:ext cx="581402" cy="771"/>
              </a:xfrm>
              <a:prstGeom prst="straightConnector1">
                <a:avLst/>
              </a:prstGeom>
              <a:ln w="57150" cap="flat" cmpd="sng" algn="ctr">
                <a:solidFill>
                  <a:srgbClr val="800000"/>
                </a:solidFill>
                <a:prstDash val="solid"/>
                <a:round/>
                <a:headEnd type="stealth" w="sm" len="med"/>
                <a:tailEnd type="stealth" w="sm" len="med"/>
              </a:ln>
              <a:scene3d>
                <a:camera prst="orthographicFront">
                  <a:rot lat="0" lon="0" rev="0"/>
                </a:camera>
                <a:lightRig rig="threePt" dir="t"/>
              </a:scene3d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93" name="Straight Arrow Connector 292"/>
            <p:cNvCxnSpPr/>
            <p:nvPr/>
          </p:nvCxnSpPr>
          <p:spPr>
            <a:xfrm rot="5400000">
              <a:off x="3578357" y="2789831"/>
              <a:ext cx="581402" cy="771"/>
            </a:xfrm>
            <a:prstGeom prst="straightConnector1">
              <a:avLst/>
            </a:prstGeom>
            <a:ln w="57150" cap="flat" cmpd="sng" algn="ctr">
              <a:solidFill>
                <a:srgbClr val="800000"/>
              </a:solidFill>
              <a:prstDash val="solid"/>
              <a:round/>
              <a:headEnd type="stealth" w="sm" len="med"/>
              <a:tailEnd type="none" w="sm" len="med"/>
            </a:ln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94" name="Group 293"/>
            <p:cNvGrpSpPr/>
            <p:nvPr/>
          </p:nvGrpSpPr>
          <p:grpSpPr>
            <a:xfrm>
              <a:off x="3573782" y="4433274"/>
              <a:ext cx="581402" cy="581402"/>
              <a:chOff x="1430862" y="3298236"/>
              <a:chExt cx="581402" cy="581402"/>
            </a:xfrm>
          </p:grpSpPr>
          <p:cxnSp>
            <p:nvCxnSpPr>
              <p:cNvPr id="331" name="Straight Arrow Connector 330"/>
              <p:cNvCxnSpPr/>
              <p:nvPr/>
            </p:nvCxnSpPr>
            <p:spPr>
              <a:xfrm rot="10800000">
                <a:off x="1430862" y="3588936"/>
                <a:ext cx="581402" cy="771"/>
              </a:xfrm>
              <a:prstGeom prst="straightConnector1">
                <a:avLst/>
              </a:prstGeom>
              <a:ln w="57150" cap="flat" cmpd="sng" algn="ctr">
                <a:solidFill>
                  <a:srgbClr val="800000"/>
                </a:solidFill>
                <a:prstDash val="solid"/>
                <a:round/>
                <a:headEnd type="stealth" w="sm" len="med"/>
                <a:tailEnd type="stealth" w="sm" len="med"/>
              </a:ln>
              <a:scene3d>
                <a:camera prst="orthographicFront">
                  <a:rot lat="0" lon="0" rev="0"/>
                </a:camera>
                <a:lightRig rig="threePt" dir="t"/>
              </a:scene3d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2" name="Straight Arrow Connector 331"/>
              <p:cNvCxnSpPr/>
              <p:nvPr/>
            </p:nvCxnSpPr>
            <p:spPr>
              <a:xfrm rot="5400000">
                <a:off x="1434665" y="3588551"/>
                <a:ext cx="581402" cy="771"/>
              </a:xfrm>
              <a:prstGeom prst="straightConnector1">
                <a:avLst/>
              </a:prstGeom>
              <a:ln w="57150" cap="flat" cmpd="sng" algn="ctr">
                <a:solidFill>
                  <a:srgbClr val="800000"/>
                </a:solidFill>
                <a:prstDash val="solid"/>
                <a:round/>
                <a:headEnd type="stealth" w="sm" len="med"/>
                <a:tailEnd type="stealth" w="sm" len="med"/>
              </a:ln>
              <a:scene3d>
                <a:camera prst="orthographicFront">
                  <a:rot lat="0" lon="0" rev="0"/>
                </a:camera>
                <a:lightRig rig="threePt" dir="t"/>
              </a:scene3d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95" name="Straight Arrow Connector 294"/>
            <p:cNvCxnSpPr/>
            <p:nvPr/>
          </p:nvCxnSpPr>
          <p:spPr>
            <a:xfrm rot="5400000">
              <a:off x="3576813" y="5353535"/>
              <a:ext cx="581402" cy="771"/>
            </a:xfrm>
            <a:prstGeom prst="straightConnector1">
              <a:avLst/>
            </a:prstGeom>
            <a:ln w="57150" cap="flat" cmpd="sng" algn="ctr">
              <a:solidFill>
                <a:srgbClr val="800000"/>
              </a:solidFill>
              <a:prstDash val="solid"/>
              <a:round/>
              <a:headEnd type="stealth" w="sm" len="med"/>
              <a:tailEnd type="none" w="sm" len="med"/>
            </a:ln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96" name="Group 295"/>
            <p:cNvGrpSpPr/>
            <p:nvPr/>
          </p:nvGrpSpPr>
          <p:grpSpPr>
            <a:xfrm>
              <a:off x="4296157" y="1796440"/>
              <a:ext cx="581402" cy="581402"/>
              <a:chOff x="5717618" y="4929808"/>
              <a:chExt cx="581402" cy="581402"/>
            </a:xfrm>
          </p:grpSpPr>
          <p:cxnSp>
            <p:nvCxnSpPr>
              <p:cNvPr id="329" name="Straight Arrow Connector 328"/>
              <p:cNvCxnSpPr/>
              <p:nvPr/>
            </p:nvCxnSpPr>
            <p:spPr>
              <a:xfrm rot="8100000">
                <a:off x="5717618" y="5220121"/>
                <a:ext cx="581402" cy="771"/>
              </a:xfrm>
              <a:prstGeom prst="straightConnector1">
                <a:avLst/>
              </a:prstGeom>
              <a:ln w="57150" cap="flat" cmpd="sng" algn="ctr">
                <a:solidFill>
                  <a:schemeClr val="tx2"/>
                </a:solidFill>
                <a:prstDash val="solid"/>
                <a:round/>
                <a:headEnd type="stealth" w="sm" len="med"/>
                <a:tailEnd type="stealth" w="sm" len="med"/>
              </a:ln>
              <a:scene3d>
                <a:camera prst="orthographicFront">
                  <a:rot lat="0" lon="0" rev="0"/>
                </a:camera>
                <a:lightRig rig="threePt" dir="t"/>
              </a:scene3d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0" name="Straight Arrow Connector 329"/>
              <p:cNvCxnSpPr/>
              <p:nvPr/>
            </p:nvCxnSpPr>
            <p:spPr>
              <a:xfrm rot="13500000" flipV="1">
                <a:off x="5721906" y="5220123"/>
                <a:ext cx="581402" cy="771"/>
              </a:xfrm>
              <a:prstGeom prst="straightConnector1">
                <a:avLst/>
              </a:prstGeom>
              <a:ln w="57150" cap="flat" cmpd="sng" algn="ctr">
                <a:solidFill>
                  <a:schemeClr val="tx2"/>
                </a:solidFill>
                <a:prstDash val="solid"/>
                <a:round/>
                <a:headEnd type="stealth" w="sm" len="med"/>
                <a:tailEnd type="stealth" w="sm" len="med"/>
              </a:ln>
              <a:scene3d>
                <a:camera prst="orthographicFront">
                  <a:rot lat="0" lon="0" rev="0"/>
                </a:camera>
                <a:lightRig rig="threePt" dir="t"/>
              </a:scene3d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97" name="Straight Arrow Connector 296"/>
            <p:cNvCxnSpPr/>
            <p:nvPr/>
          </p:nvCxnSpPr>
          <p:spPr>
            <a:xfrm rot="8100000">
              <a:off x="6301021" y="2761837"/>
              <a:ext cx="581402" cy="771"/>
            </a:xfrm>
            <a:prstGeom prst="straightConnector1">
              <a:avLst/>
            </a:prstGeom>
            <a:ln w="57150" cap="flat" cmpd="sng" algn="ctr">
              <a:solidFill>
                <a:schemeClr val="tx2"/>
              </a:solidFill>
              <a:prstDash val="solid"/>
              <a:round/>
              <a:headEnd type="stealth" w="sm" len="med"/>
              <a:tailEnd type="none" w="sm" len="med"/>
            </a:ln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98" name="Group 297"/>
            <p:cNvGrpSpPr/>
            <p:nvPr/>
          </p:nvGrpSpPr>
          <p:grpSpPr>
            <a:xfrm>
              <a:off x="5613718" y="1796440"/>
              <a:ext cx="581402" cy="581402"/>
              <a:chOff x="5717618" y="4929808"/>
              <a:chExt cx="581402" cy="581402"/>
            </a:xfrm>
          </p:grpSpPr>
          <p:cxnSp>
            <p:nvCxnSpPr>
              <p:cNvPr id="327" name="Straight Arrow Connector 326"/>
              <p:cNvCxnSpPr/>
              <p:nvPr/>
            </p:nvCxnSpPr>
            <p:spPr>
              <a:xfrm rot="8100000">
                <a:off x="5717618" y="5220121"/>
                <a:ext cx="581402" cy="771"/>
              </a:xfrm>
              <a:prstGeom prst="straightConnector1">
                <a:avLst/>
              </a:prstGeom>
              <a:ln w="57150" cap="flat" cmpd="sng" algn="ctr">
                <a:solidFill>
                  <a:schemeClr val="tx2"/>
                </a:solidFill>
                <a:prstDash val="solid"/>
                <a:round/>
                <a:headEnd type="stealth" w="sm" len="med"/>
                <a:tailEnd type="stealth" w="sm" len="med"/>
              </a:ln>
              <a:scene3d>
                <a:camera prst="orthographicFront">
                  <a:rot lat="0" lon="0" rev="0"/>
                </a:camera>
                <a:lightRig rig="threePt" dir="t"/>
              </a:scene3d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8" name="Straight Arrow Connector 327"/>
              <p:cNvCxnSpPr/>
              <p:nvPr/>
            </p:nvCxnSpPr>
            <p:spPr>
              <a:xfrm rot="13500000" flipV="1">
                <a:off x="5721906" y="5220123"/>
                <a:ext cx="581402" cy="771"/>
              </a:xfrm>
              <a:prstGeom prst="straightConnector1">
                <a:avLst/>
              </a:prstGeom>
              <a:ln w="57150" cap="flat" cmpd="sng" algn="ctr">
                <a:solidFill>
                  <a:schemeClr val="tx2"/>
                </a:solidFill>
                <a:prstDash val="solid"/>
                <a:round/>
                <a:headEnd type="stealth" w="sm" len="med"/>
                <a:tailEnd type="stealth" w="sm" len="med"/>
              </a:ln>
              <a:scene3d>
                <a:camera prst="orthographicFront">
                  <a:rot lat="0" lon="0" rev="0"/>
                </a:camera>
                <a:lightRig rig="threePt" dir="t"/>
              </a:scene3d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99" name="Group 298"/>
            <p:cNvGrpSpPr/>
            <p:nvPr/>
          </p:nvGrpSpPr>
          <p:grpSpPr>
            <a:xfrm>
              <a:off x="4237854" y="4439498"/>
              <a:ext cx="581402" cy="581402"/>
              <a:chOff x="1430862" y="3298236"/>
              <a:chExt cx="581402" cy="581402"/>
            </a:xfrm>
          </p:grpSpPr>
          <p:cxnSp>
            <p:nvCxnSpPr>
              <p:cNvPr id="325" name="Straight Arrow Connector 324"/>
              <p:cNvCxnSpPr/>
              <p:nvPr/>
            </p:nvCxnSpPr>
            <p:spPr>
              <a:xfrm rot="10800000">
                <a:off x="1430862" y="3588936"/>
                <a:ext cx="581402" cy="771"/>
              </a:xfrm>
              <a:prstGeom prst="straightConnector1">
                <a:avLst/>
              </a:prstGeom>
              <a:ln w="57150" cap="flat" cmpd="sng" algn="ctr">
                <a:solidFill>
                  <a:srgbClr val="800000"/>
                </a:solidFill>
                <a:prstDash val="solid"/>
                <a:round/>
                <a:headEnd type="stealth" w="sm" len="med"/>
                <a:tailEnd type="stealth" w="sm" len="med"/>
              </a:ln>
              <a:scene3d>
                <a:camera prst="orthographicFront">
                  <a:rot lat="0" lon="0" rev="0"/>
                </a:camera>
                <a:lightRig rig="threePt" dir="t"/>
              </a:scene3d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6" name="Straight Arrow Connector 325"/>
              <p:cNvCxnSpPr/>
              <p:nvPr/>
            </p:nvCxnSpPr>
            <p:spPr>
              <a:xfrm rot="5400000">
                <a:off x="1434665" y="3588551"/>
                <a:ext cx="581402" cy="771"/>
              </a:xfrm>
              <a:prstGeom prst="straightConnector1">
                <a:avLst/>
              </a:prstGeom>
              <a:ln w="57150" cap="flat" cmpd="sng" algn="ctr">
                <a:solidFill>
                  <a:srgbClr val="800000"/>
                </a:solidFill>
                <a:prstDash val="solid"/>
                <a:round/>
                <a:headEnd type="stealth" w="sm" len="med"/>
                <a:tailEnd type="stealth" w="sm" len="med"/>
              </a:ln>
              <a:scene3d>
                <a:camera prst="orthographicFront">
                  <a:rot lat="0" lon="0" rev="0"/>
                </a:camera>
                <a:lightRig rig="threePt" dir="t"/>
              </a:scene3d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00" name="TextBox 299"/>
            <p:cNvSpPr txBox="1"/>
            <p:nvPr/>
          </p:nvSpPr>
          <p:spPr>
            <a:xfrm>
              <a:off x="4311435" y="4984357"/>
              <a:ext cx="556563" cy="70910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8" dirty="0"/>
                <a:t>R</a:t>
              </a:r>
            </a:p>
          </p:txBody>
        </p:sp>
        <p:grpSp>
          <p:nvGrpSpPr>
            <p:cNvPr id="301" name="Group 300"/>
            <p:cNvGrpSpPr/>
            <p:nvPr/>
          </p:nvGrpSpPr>
          <p:grpSpPr>
            <a:xfrm>
              <a:off x="4953489" y="1793216"/>
              <a:ext cx="581402" cy="581402"/>
              <a:chOff x="1430862" y="3298236"/>
              <a:chExt cx="581402" cy="581402"/>
            </a:xfrm>
          </p:grpSpPr>
          <p:cxnSp>
            <p:nvCxnSpPr>
              <p:cNvPr id="323" name="Straight Arrow Connector 322"/>
              <p:cNvCxnSpPr/>
              <p:nvPr/>
            </p:nvCxnSpPr>
            <p:spPr>
              <a:xfrm rot="10800000">
                <a:off x="1430862" y="3588936"/>
                <a:ext cx="581402" cy="771"/>
              </a:xfrm>
              <a:prstGeom prst="straightConnector1">
                <a:avLst/>
              </a:prstGeom>
              <a:ln w="57150" cap="flat" cmpd="sng" algn="ctr">
                <a:solidFill>
                  <a:srgbClr val="800000"/>
                </a:solidFill>
                <a:prstDash val="solid"/>
                <a:round/>
                <a:headEnd type="stealth" w="sm" len="med"/>
                <a:tailEnd type="stealth" w="sm" len="med"/>
              </a:ln>
              <a:scene3d>
                <a:camera prst="orthographicFront">
                  <a:rot lat="0" lon="0" rev="0"/>
                </a:camera>
                <a:lightRig rig="threePt" dir="t"/>
              </a:scene3d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4" name="Straight Arrow Connector 323"/>
              <p:cNvCxnSpPr/>
              <p:nvPr/>
            </p:nvCxnSpPr>
            <p:spPr>
              <a:xfrm rot="5400000">
                <a:off x="1434665" y="3588551"/>
                <a:ext cx="581402" cy="771"/>
              </a:xfrm>
              <a:prstGeom prst="straightConnector1">
                <a:avLst/>
              </a:prstGeom>
              <a:ln w="57150" cap="flat" cmpd="sng" algn="ctr">
                <a:solidFill>
                  <a:srgbClr val="800000"/>
                </a:solidFill>
                <a:prstDash val="solid"/>
                <a:round/>
                <a:headEnd type="stealth" w="sm" len="med"/>
                <a:tailEnd type="stealth" w="sm" len="med"/>
              </a:ln>
              <a:scene3d>
                <a:camera prst="orthographicFront">
                  <a:rot lat="0" lon="0" rev="0"/>
                </a:camera>
                <a:lightRig rig="threePt" dir="t"/>
              </a:scene3d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02" name="Group 301"/>
            <p:cNvGrpSpPr/>
            <p:nvPr/>
          </p:nvGrpSpPr>
          <p:grpSpPr>
            <a:xfrm>
              <a:off x="6286927" y="1793528"/>
              <a:ext cx="581402" cy="581402"/>
              <a:chOff x="5717618" y="4929808"/>
              <a:chExt cx="581402" cy="581402"/>
            </a:xfrm>
          </p:grpSpPr>
          <p:cxnSp>
            <p:nvCxnSpPr>
              <p:cNvPr id="321" name="Straight Arrow Connector 320"/>
              <p:cNvCxnSpPr/>
              <p:nvPr/>
            </p:nvCxnSpPr>
            <p:spPr>
              <a:xfrm rot="8100000">
                <a:off x="5717618" y="5220121"/>
                <a:ext cx="581402" cy="771"/>
              </a:xfrm>
              <a:prstGeom prst="straightConnector1">
                <a:avLst/>
              </a:prstGeom>
              <a:ln w="57150" cap="flat" cmpd="sng" algn="ctr">
                <a:solidFill>
                  <a:schemeClr val="tx2"/>
                </a:solidFill>
                <a:prstDash val="solid"/>
                <a:round/>
                <a:headEnd type="stealth" w="sm" len="med"/>
                <a:tailEnd type="stealth" w="sm" len="med"/>
              </a:ln>
              <a:scene3d>
                <a:camera prst="orthographicFront">
                  <a:rot lat="0" lon="0" rev="0"/>
                </a:camera>
                <a:lightRig rig="threePt" dir="t"/>
              </a:scene3d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2" name="Straight Arrow Connector 321"/>
              <p:cNvCxnSpPr/>
              <p:nvPr/>
            </p:nvCxnSpPr>
            <p:spPr>
              <a:xfrm rot="13500000" flipV="1">
                <a:off x="5721906" y="5220123"/>
                <a:ext cx="581402" cy="771"/>
              </a:xfrm>
              <a:prstGeom prst="straightConnector1">
                <a:avLst/>
              </a:prstGeom>
              <a:ln w="57150" cap="flat" cmpd="sng" algn="ctr">
                <a:solidFill>
                  <a:schemeClr val="tx2"/>
                </a:solidFill>
                <a:prstDash val="solid"/>
                <a:round/>
                <a:headEnd type="stealth" w="sm" len="med"/>
                <a:tailEnd type="stealth" w="sm" len="med"/>
              </a:ln>
              <a:scene3d>
                <a:camera prst="orthographicFront">
                  <a:rot lat="0" lon="0" rev="0"/>
                </a:camera>
                <a:lightRig rig="threePt" dir="t"/>
              </a:scene3d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03" name="Group 302"/>
            <p:cNvGrpSpPr/>
            <p:nvPr/>
          </p:nvGrpSpPr>
          <p:grpSpPr>
            <a:xfrm>
              <a:off x="6992356" y="1796440"/>
              <a:ext cx="581402" cy="581402"/>
              <a:chOff x="1430862" y="3298236"/>
              <a:chExt cx="581402" cy="581402"/>
            </a:xfrm>
          </p:grpSpPr>
          <p:cxnSp>
            <p:nvCxnSpPr>
              <p:cNvPr id="319" name="Straight Arrow Connector 318"/>
              <p:cNvCxnSpPr/>
              <p:nvPr/>
            </p:nvCxnSpPr>
            <p:spPr>
              <a:xfrm rot="10800000">
                <a:off x="1430862" y="3588936"/>
                <a:ext cx="581402" cy="771"/>
              </a:xfrm>
              <a:prstGeom prst="straightConnector1">
                <a:avLst/>
              </a:prstGeom>
              <a:ln w="57150" cap="flat" cmpd="sng" algn="ctr">
                <a:solidFill>
                  <a:srgbClr val="800000"/>
                </a:solidFill>
                <a:prstDash val="solid"/>
                <a:round/>
                <a:headEnd type="stealth" w="sm" len="med"/>
                <a:tailEnd type="stealth" w="sm" len="med"/>
              </a:ln>
              <a:scene3d>
                <a:camera prst="orthographicFront">
                  <a:rot lat="0" lon="0" rev="0"/>
                </a:camera>
                <a:lightRig rig="threePt" dir="t"/>
              </a:scene3d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0" name="Straight Arrow Connector 319"/>
              <p:cNvCxnSpPr/>
              <p:nvPr/>
            </p:nvCxnSpPr>
            <p:spPr>
              <a:xfrm rot="5400000">
                <a:off x="1434665" y="3588551"/>
                <a:ext cx="581402" cy="771"/>
              </a:xfrm>
              <a:prstGeom prst="straightConnector1">
                <a:avLst/>
              </a:prstGeom>
              <a:ln w="57150" cap="flat" cmpd="sng" algn="ctr">
                <a:solidFill>
                  <a:srgbClr val="800000"/>
                </a:solidFill>
                <a:prstDash val="solid"/>
                <a:round/>
                <a:headEnd type="stealth" w="sm" len="med"/>
                <a:tailEnd type="stealth" w="sm" len="med"/>
              </a:ln>
              <a:scene3d>
                <a:camera prst="orthographicFront">
                  <a:rot lat="0" lon="0" rev="0"/>
                </a:camera>
                <a:lightRig rig="threePt" dir="t"/>
              </a:scene3d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04" name="Group 303"/>
            <p:cNvGrpSpPr/>
            <p:nvPr/>
          </p:nvGrpSpPr>
          <p:grpSpPr>
            <a:xfrm>
              <a:off x="4956748" y="4445722"/>
              <a:ext cx="581402" cy="581402"/>
              <a:chOff x="1430862" y="3298236"/>
              <a:chExt cx="581402" cy="581402"/>
            </a:xfrm>
          </p:grpSpPr>
          <p:cxnSp>
            <p:nvCxnSpPr>
              <p:cNvPr id="317" name="Straight Arrow Connector 316"/>
              <p:cNvCxnSpPr/>
              <p:nvPr/>
            </p:nvCxnSpPr>
            <p:spPr>
              <a:xfrm rot="10800000">
                <a:off x="1430862" y="3588936"/>
                <a:ext cx="581402" cy="771"/>
              </a:xfrm>
              <a:prstGeom prst="straightConnector1">
                <a:avLst/>
              </a:prstGeom>
              <a:ln w="57150" cap="flat" cmpd="sng" algn="ctr">
                <a:solidFill>
                  <a:srgbClr val="800000"/>
                </a:solidFill>
                <a:prstDash val="solid"/>
                <a:round/>
                <a:headEnd type="stealth" w="sm" len="med"/>
                <a:tailEnd type="stealth" w="sm" len="med"/>
              </a:ln>
              <a:scene3d>
                <a:camera prst="orthographicFront">
                  <a:rot lat="0" lon="0" rev="0"/>
                </a:camera>
                <a:lightRig rig="threePt" dir="t"/>
              </a:scene3d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8" name="Straight Arrow Connector 317"/>
              <p:cNvCxnSpPr/>
              <p:nvPr/>
            </p:nvCxnSpPr>
            <p:spPr>
              <a:xfrm rot="5400000">
                <a:off x="1434665" y="3588551"/>
                <a:ext cx="581402" cy="771"/>
              </a:xfrm>
              <a:prstGeom prst="straightConnector1">
                <a:avLst/>
              </a:prstGeom>
              <a:ln w="57150" cap="flat" cmpd="sng" algn="ctr">
                <a:solidFill>
                  <a:srgbClr val="800000"/>
                </a:solidFill>
                <a:prstDash val="solid"/>
                <a:round/>
                <a:headEnd type="stealth" w="sm" len="med"/>
                <a:tailEnd type="stealth" w="sm" len="med"/>
              </a:ln>
              <a:scene3d>
                <a:camera prst="orthographicFront">
                  <a:rot lat="0" lon="0" rev="0"/>
                </a:camera>
                <a:lightRig rig="threePt" dir="t"/>
              </a:scene3d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05" name="Group 304"/>
            <p:cNvGrpSpPr/>
            <p:nvPr/>
          </p:nvGrpSpPr>
          <p:grpSpPr>
            <a:xfrm>
              <a:off x="6969273" y="4451014"/>
              <a:ext cx="581402" cy="581402"/>
              <a:chOff x="5717618" y="4929808"/>
              <a:chExt cx="581402" cy="581402"/>
            </a:xfrm>
          </p:grpSpPr>
          <p:cxnSp>
            <p:nvCxnSpPr>
              <p:cNvPr id="315" name="Straight Arrow Connector 314"/>
              <p:cNvCxnSpPr/>
              <p:nvPr/>
            </p:nvCxnSpPr>
            <p:spPr>
              <a:xfrm rot="8100000">
                <a:off x="5717618" y="5220121"/>
                <a:ext cx="581402" cy="771"/>
              </a:xfrm>
              <a:prstGeom prst="straightConnector1">
                <a:avLst/>
              </a:prstGeom>
              <a:ln w="57150" cap="flat" cmpd="sng" algn="ctr">
                <a:solidFill>
                  <a:schemeClr val="tx2"/>
                </a:solidFill>
                <a:prstDash val="solid"/>
                <a:round/>
                <a:headEnd type="stealth" w="sm" len="med"/>
                <a:tailEnd type="stealth" w="sm" len="med"/>
              </a:ln>
              <a:scene3d>
                <a:camera prst="orthographicFront">
                  <a:rot lat="0" lon="0" rev="0"/>
                </a:camera>
                <a:lightRig rig="threePt" dir="t"/>
              </a:scene3d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6" name="Straight Arrow Connector 315"/>
              <p:cNvCxnSpPr/>
              <p:nvPr/>
            </p:nvCxnSpPr>
            <p:spPr>
              <a:xfrm rot="13500000" flipV="1">
                <a:off x="5721906" y="5220123"/>
                <a:ext cx="581402" cy="771"/>
              </a:xfrm>
              <a:prstGeom prst="straightConnector1">
                <a:avLst/>
              </a:prstGeom>
              <a:ln w="57150" cap="flat" cmpd="sng" algn="ctr">
                <a:solidFill>
                  <a:schemeClr val="tx2"/>
                </a:solidFill>
                <a:prstDash val="solid"/>
                <a:round/>
                <a:headEnd type="stealth" w="sm" len="med"/>
                <a:tailEnd type="stealth" w="sm" len="med"/>
              </a:ln>
              <a:scene3d>
                <a:camera prst="orthographicFront">
                  <a:rot lat="0" lon="0" rev="0"/>
                </a:camera>
                <a:lightRig rig="threePt" dir="t"/>
              </a:scene3d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306" name="Straight Arrow Connector 305"/>
            <p:cNvCxnSpPr/>
            <p:nvPr/>
          </p:nvCxnSpPr>
          <p:spPr>
            <a:xfrm rot="10800000">
              <a:off x="4960937" y="2808674"/>
              <a:ext cx="581402" cy="771"/>
            </a:xfrm>
            <a:prstGeom prst="straightConnector1">
              <a:avLst/>
            </a:prstGeom>
            <a:ln w="57150" cap="flat" cmpd="sng" algn="ctr">
              <a:solidFill>
                <a:srgbClr val="800000"/>
              </a:solidFill>
              <a:prstDash val="solid"/>
              <a:round/>
              <a:headEnd type="stealth" w="sm" len="med"/>
              <a:tailEnd type="none" w="sm" len="med"/>
            </a:ln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7" name="Straight Arrow Connector 306"/>
            <p:cNvCxnSpPr/>
            <p:nvPr/>
          </p:nvCxnSpPr>
          <p:spPr>
            <a:xfrm rot="5400000">
              <a:off x="6996932" y="2807518"/>
              <a:ext cx="581402" cy="771"/>
            </a:xfrm>
            <a:prstGeom prst="straightConnector1">
              <a:avLst/>
            </a:prstGeom>
            <a:ln w="57150" cap="flat" cmpd="sng" algn="ctr">
              <a:solidFill>
                <a:srgbClr val="800000"/>
              </a:solidFill>
              <a:prstDash val="solid"/>
              <a:round/>
              <a:headEnd type="stealth" w="sm" len="med"/>
              <a:tailEnd type="none" w="sm" len="med"/>
            </a:ln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8" name="Straight Arrow Connector 307"/>
            <p:cNvCxnSpPr/>
            <p:nvPr/>
          </p:nvCxnSpPr>
          <p:spPr>
            <a:xfrm rot="10800000">
              <a:off x="4960937" y="5400371"/>
              <a:ext cx="581402" cy="771"/>
            </a:xfrm>
            <a:prstGeom prst="straightConnector1">
              <a:avLst/>
            </a:prstGeom>
            <a:ln w="57150" cap="flat" cmpd="sng" algn="ctr">
              <a:solidFill>
                <a:srgbClr val="800000"/>
              </a:solidFill>
              <a:prstDash val="solid"/>
              <a:round/>
              <a:headEnd type="stealth" w="sm" len="med"/>
              <a:tailEnd type="none" w="sm" len="med"/>
            </a:ln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9" name="Straight Arrow Connector 308"/>
            <p:cNvCxnSpPr/>
            <p:nvPr/>
          </p:nvCxnSpPr>
          <p:spPr>
            <a:xfrm rot="13500000" flipV="1">
              <a:off x="5601637" y="5390080"/>
              <a:ext cx="581402" cy="771"/>
            </a:xfrm>
            <a:prstGeom prst="straightConnector1">
              <a:avLst/>
            </a:prstGeom>
            <a:ln w="57150" cap="flat" cmpd="sng" algn="ctr">
              <a:solidFill>
                <a:schemeClr val="tx2"/>
              </a:solidFill>
              <a:prstDash val="solid"/>
              <a:round/>
              <a:headEnd type="stealth" w="sm" len="med"/>
              <a:tailEnd type="none" w="sm" len="med"/>
            </a:ln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10" name="Group 309"/>
            <p:cNvGrpSpPr/>
            <p:nvPr/>
          </p:nvGrpSpPr>
          <p:grpSpPr>
            <a:xfrm>
              <a:off x="6270972" y="4440269"/>
              <a:ext cx="581402" cy="581402"/>
              <a:chOff x="1430862" y="3298236"/>
              <a:chExt cx="581402" cy="581402"/>
            </a:xfrm>
          </p:grpSpPr>
          <p:cxnSp>
            <p:nvCxnSpPr>
              <p:cNvPr id="313" name="Straight Arrow Connector 312"/>
              <p:cNvCxnSpPr/>
              <p:nvPr/>
            </p:nvCxnSpPr>
            <p:spPr>
              <a:xfrm rot="10800000">
                <a:off x="1430862" y="3588936"/>
                <a:ext cx="581402" cy="771"/>
              </a:xfrm>
              <a:prstGeom prst="straightConnector1">
                <a:avLst/>
              </a:prstGeom>
              <a:ln w="57150" cap="flat" cmpd="sng" algn="ctr">
                <a:solidFill>
                  <a:srgbClr val="800000"/>
                </a:solidFill>
                <a:prstDash val="solid"/>
                <a:round/>
                <a:headEnd type="stealth" w="sm" len="med"/>
                <a:tailEnd type="stealth" w="sm" len="med"/>
              </a:ln>
              <a:scene3d>
                <a:camera prst="orthographicFront">
                  <a:rot lat="0" lon="0" rev="0"/>
                </a:camera>
                <a:lightRig rig="threePt" dir="t"/>
              </a:scene3d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4" name="Straight Arrow Connector 313"/>
              <p:cNvCxnSpPr/>
              <p:nvPr/>
            </p:nvCxnSpPr>
            <p:spPr>
              <a:xfrm rot="5400000">
                <a:off x="1434665" y="3588551"/>
                <a:ext cx="581402" cy="771"/>
              </a:xfrm>
              <a:prstGeom prst="straightConnector1">
                <a:avLst/>
              </a:prstGeom>
              <a:ln w="57150" cap="flat" cmpd="sng" algn="ctr">
                <a:solidFill>
                  <a:srgbClr val="800000"/>
                </a:solidFill>
                <a:prstDash val="solid"/>
                <a:round/>
                <a:headEnd type="stealth" w="sm" len="med"/>
                <a:tailEnd type="stealth" w="sm" len="med"/>
              </a:ln>
              <a:scene3d>
                <a:camera prst="orthographicFront">
                  <a:rot lat="0" lon="0" rev="0"/>
                </a:camera>
                <a:lightRig rig="threePt" dir="t"/>
              </a:scene3d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11" name="TextBox 310"/>
            <p:cNvSpPr txBox="1"/>
            <p:nvPr/>
          </p:nvSpPr>
          <p:spPr>
            <a:xfrm>
              <a:off x="6328846" y="4990581"/>
              <a:ext cx="556563" cy="70910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8" dirty="0"/>
                <a:t>R</a:t>
              </a:r>
            </a:p>
          </p:txBody>
        </p:sp>
        <p:sp>
          <p:nvSpPr>
            <p:cNvPr id="312" name="TextBox 311"/>
            <p:cNvSpPr txBox="1"/>
            <p:nvPr/>
          </p:nvSpPr>
          <p:spPr>
            <a:xfrm>
              <a:off x="7038603" y="4983248"/>
              <a:ext cx="556563" cy="70910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8" dirty="0"/>
                <a:t>R</a:t>
              </a:r>
            </a:p>
          </p:txBody>
        </p:sp>
      </p:grpSp>
      <p:sp>
        <p:nvSpPr>
          <p:cNvPr id="337" name="TextBox 336"/>
          <p:cNvSpPr txBox="1"/>
          <p:nvPr/>
        </p:nvSpPr>
        <p:spPr>
          <a:xfrm>
            <a:off x="1374434" y="699587"/>
            <a:ext cx="319316" cy="287128"/>
          </a:xfrm>
          <a:prstGeom prst="rect">
            <a:avLst/>
          </a:prstGeom>
          <a:noFill/>
        </p:spPr>
        <p:txBody>
          <a:bodyPr wrap="none" lIns="91439" tIns="45719" rIns="91439" bIns="45719" rtlCol="0">
            <a:spAutoFit/>
          </a:bodyPr>
          <a:lstStyle/>
          <a:p>
            <a:r>
              <a:rPr lang="en-US" sz="1266" dirty="0"/>
              <a:t>1.</a:t>
            </a:r>
          </a:p>
        </p:txBody>
      </p:sp>
      <p:sp>
        <p:nvSpPr>
          <p:cNvPr id="338" name="TextBox 337"/>
          <p:cNvSpPr txBox="1"/>
          <p:nvPr/>
        </p:nvSpPr>
        <p:spPr>
          <a:xfrm>
            <a:off x="1374434" y="1325603"/>
            <a:ext cx="319316" cy="287128"/>
          </a:xfrm>
          <a:prstGeom prst="rect">
            <a:avLst/>
          </a:prstGeom>
          <a:noFill/>
        </p:spPr>
        <p:txBody>
          <a:bodyPr wrap="none" lIns="91439" tIns="45719" rIns="91439" bIns="45719" rtlCol="0">
            <a:spAutoFit/>
          </a:bodyPr>
          <a:lstStyle/>
          <a:p>
            <a:r>
              <a:rPr lang="en-US" sz="1266" dirty="0"/>
              <a:t>2.</a:t>
            </a:r>
          </a:p>
        </p:txBody>
      </p:sp>
      <p:sp>
        <p:nvSpPr>
          <p:cNvPr id="339" name="TextBox 338"/>
          <p:cNvSpPr txBox="1"/>
          <p:nvPr/>
        </p:nvSpPr>
        <p:spPr>
          <a:xfrm>
            <a:off x="1374434" y="1963035"/>
            <a:ext cx="319316" cy="287128"/>
          </a:xfrm>
          <a:prstGeom prst="rect">
            <a:avLst/>
          </a:prstGeom>
          <a:noFill/>
        </p:spPr>
        <p:txBody>
          <a:bodyPr wrap="none" lIns="91439" tIns="45719" rIns="91439" bIns="45719" rtlCol="0">
            <a:spAutoFit/>
          </a:bodyPr>
          <a:lstStyle/>
          <a:p>
            <a:r>
              <a:rPr lang="en-US" sz="1266" dirty="0"/>
              <a:t>3.</a:t>
            </a:r>
          </a:p>
        </p:txBody>
      </p:sp>
      <p:sp>
        <p:nvSpPr>
          <p:cNvPr id="340" name="TextBox 339"/>
          <p:cNvSpPr txBox="1"/>
          <p:nvPr/>
        </p:nvSpPr>
        <p:spPr>
          <a:xfrm>
            <a:off x="1374434" y="3884561"/>
            <a:ext cx="319316" cy="287128"/>
          </a:xfrm>
          <a:prstGeom prst="rect">
            <a:avLst/>
          </a:prstGeom>
          <a:noFill/>
        </p:spPr>
        <p:txBody>
          <a:bodyPr wrap="none" lIns="91439" tIns="45719" rIns="91439" bIns="45719" rtlCol="0">
            <a:spAutoFit/>
          </a:bodyPr>
          <a:lstStyle/>
          <a:p>
            <a:r>
              <a:rPr lang="en-US" sz="1266" dirty="0"/>
              <a:t>4.</a:t>
            </a:r>
          </a:p>
        </p:txBody>
      </p:sp>
      <p:sp>
        <p:nvSpPr>
          <p:cNvPr id="341" name="TextBox 340"/>
          <p:cNvSpPr txBox="1"/>
          <p:nvPr/>
        </p:nvSpPr>
        <p:spPr>
          <a:xfrm>
            <a:off x="1374541" y="5018452"/>
            <a:ext cx="319316" cy="287128"/>
          </a:xfrm>
          <a:prstGeom prst="rect">
            <a:avLst/>
          </a:prstGeom>
          <a:noFill/>
        </p:spPr>
        <p:txBody>
          <a:bodyPr wrap="none" lIns="91439" tIns="45719" rIns="91439" bIns="45719" rtlCol="0">
            <a:spAutoFit/>
          </a:bodyPr>
          <a:lstStyle/>
          <a:p>
            <a:r>
              <a:rPr lang="en-US" sz="1266" dirty="0"/>
              <a:t>6.</a:t>
            </a:r>
          </a:p>
        </p:txBody>
      </p:sp>
      <p:sp>
        <p:nvSpPr>
          <p:cNvPr id="342" name="TextBox 341"/>
          <p:cNvSpPr txBox="1"/>
          <p:nvPr/>
        </p:nvSpPr>
        <p:spPr>
          <a:xfrm>
            <a:off x="1387953" y="4553190"/>
            <a:ext cx="364200" cy="287128"/>
          </a:xfrm>
          <a:prstGeom prst="rect">
            <a:avLst/>
          </a:prstGeom>
          <a:noFill/>
        </p:spPr>
        <p:txBody>
          <a:bodyPr wrap="none" lIns="91439" tIns="45719" rIns="91439" bIns="45719" rtlCol="0">
            <a:spAutoFit/>
          </a:bodyPr>
          <a:lstStyle/>
          <a:p>
            <a:r>
              <a:rPr lang="en-US" sz="1266" dirty="0"/>
              <a:t>5. </a:t>
            </a:r>
          </a:p>
        </p:txBody>
      </p:sp>
      <p:pic>
        <p:nvPicPr>
          <p:cNvPr id="110" name="Picture 6" descr="Image result for codenames agent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8" r="5684"/>
          <a:stretch/>
        </p:blipFill>
        <p:spPr bwMode="auto">
          <a:xfrm>
            <a:off x="59708" y="1061493"/>
            <a:ext cx="1244574" cy="815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1" name="Picture 1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6106" y="4250038"/>
            <a:ext cx="1246408" cy="815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54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1" grpId="0"/>
      <p:bldP spid="252" grpId="0"/>
      <p:bldP spid="253" grpId="0"/>
      <p:bldP spid="258" grpId="0"/>
      <p:bldP spid="259" grpId="0"/>
      <p:bldP spid="260" grpId="0"/>
      <p:bldP spid="26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47889" y="423333"/>
            <a:ext cx="1114778" cy="105833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9" tIns="45719" rIns="91439" bIns="45719" rtlCol="0" anchor="ctr"/>
          <a:lstStyle/>
          <a:p>
            <a:pPr algn="ctr"/>
            <a:endParaRPr lang="en-US" sz="1266"/>
          </a:p>
        </p:txBody>
      </p:sp>
      <p:grpSp>
        <p:nvGrpSpPr>
          <p:cNvPr id="240" name="Group 239"/>
          <p:cNvGrpSpPr/>
          <p:nvPr/>
        </p:nvGrpSpPr>
        <p:grpSpPr>
          <a:xfrm>
            <a:off x="2432355" y="514593"/>
            <a:ext cx="4667976" cy="5143129"/>
            <a:chOff x="2362493" y="1176337"/>
            <a:chExt cx="4667976" cy="5143129"/>
          </a:xfrm>
        </p:grpSpPr>
        <p:sp>
          <p:nvSpPr>
            <p:cNvPr id="241" name="Rectangle 240"/>
            <p:cNvSpPr/>
            <p:nvPr/>
          </p:nvSpPr>
          <p:spPr>
            <a:xfrm>
              <a:off x="6429532" y="1182561"/>
              <a:ext cx="600937" cy="5136905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66" b="1" dirty="0"/>
            </a:p>
          </p:txBody>
        </p:sp>
        <p:sp>
          <p:nvSpPr>
            <p:cNvPr id="242" name="Rectangle 241"/>
            <p:cNvSpPr/>
            <p:nvPr/>
          </p:nvSpPr>
          <p:spPr>
            <a:xfrm>
              <a:off x="5760670" y="1182561"/>
              <a:ext cx="600937" cy="5136905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66" b="1" dirty="0"/>
            </a:p>
          </p:txBody>
        </p:sp>
        <p:sp>
          <p:nvSpPr>
            <p:cNvPr id="243" name="Rectangle 242"/>
            <p:cNvSpPr/>
            <p:nvPr/>
          </p:nvSpPr>
          <p:spPr>
            <a:xfrm>
              <a:off x="4397240" y="1182561"/>
              <a:ext cx="600937" cy="5136905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66" b="1" dirty="0"/>
            </a:p>
          </p:txBody>
        </p:sp>
        <p:sp>
          <p:nvSpPr>
            <p:cNvPr id="244" name="Rectangle 243"/>
            <p:cNvSpPr/>
            <p:nvPr/>
          </p:nvSpPr>
          <p:spPr>
            <a:xfrm>
              <a:off x="3717948" y="1176338"/>
              <a:ext cx="600937" cy="5136905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66"/>
            </a:p>
          </p:txBody>
        </p:sp>
        <p:sp>
          <p:nvSpPr>
            <p:cNvPr id="245" name="Rectangle 244"/>
            <p:cNvSpPr/>
            <p:nvPr/>
          </p:nvSpPr>
          <p:spPr>
            <a:xfrm>
              <a:off x="2362493" y="1176337"/>
              <a:ext cx="600937" cy="5136905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66"/>
            </a:p>
          </p:txBody>
        </p:sp>
      </p:grpSp>
      <p:cxnSp>
        <p:nvCxnSpPr>
          <p:cNvPr id="246" name="Straight Arrow Connector 245"/>
          <p:cNvCxnSpPr/>
          <p:nvPr/>
        </p:nvCxnSpPr>
        <p:spPr>
          <a:xfrm rot="10800000">
            <a:off x="2436545" y="2146159"/>
            <a:ext cx="581402" cy="771"/>
          </a:xfrm>
          <a:prstGeom prst="straightConnector1">
            <a:avLst/>
          </a:prstGeom>
          <a:ln w="57150" cap="flat" cmpd="sng" algn="ctr">
            <a:solidFill>
              <a:srgbClr val="800000"/>
            </a:solidFill>
            <a:prstDash val="solid"/>
            <a:round/>
            <a:headEnd type="stealth" w="sm" len="med"/>
            <a:tailEnd type="none" w="sm" len="med"/>
          </a:ln>
          <a:scene3d>
            <a:camera prst="orthographicFront">
              <a:rot lat="0" lon="0" rev="0"/>
            </a:camera>
            <a:lightRig rig="threePt" dir="t"/>
          </a:scene3d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7" name="Straight Arrow Connector 246"/>
          <p:cNvCxnSpPr/>
          <p:nvPr/>
        </p:nvCxnSpPr>
        <p:spPr>
          <a:xfrm rot="13500000" flipV="1">
            <a:off x="3831907" y="2145773"/>
            <a:ext cx="581402" cy="771"/>
          </a:xfrm>
          <a:prstGeom prst="straightConnector1">
            <a:avLst/>
          </a:prstGeom>
          <a:ln w="57150" cap="flat" cmpd="sng" algn="ctr">
            <a:solidFill>
              <a:schemeClr val="tx2"/>
            </a:solidFill>
            <a:prstDash val="solid"/>
            <a:round/>
            <a:headEnd type="stealth" w="sm" len="med"/>
            <a:tailEnd type="none" w="sm" len="med"/>
          </a:ln>
          <a:scene3d>
            <a:camera prst="orthographicFront">
              <a:rot lat="0" lon="0" rev="0"/>
            </a:camera>
            <a:lightRig rig="threePt" dir="t"/>
          </a:scene3d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48" name="Group 247"/>
          <p:cNvGrpSpPr/>
          <p:nvPr/>
        </p:nvGrpSpPr>
        <p:grpSpPr>
          <a:xfrm>
            <a:off x="2432357" y="1222480"/>
            <a:ext cx="581402" cy="581402"/>
            <a:chOff x="1430862" y="3298236"/>
            <a:chExt cx="581402" cy="581402"/>
          </a:xfrm>
        </p:grpSpPr>
        <p:cxnSp>
          <p:nvCxnSpPr>
            <p:cNvPr id="249" name="Straight Arrow Connector 248"/>
            <p:cNvCxnSpPr/>
            <p:nvPr/>
          </p:nvCxnSpPr>
          <p:spPr>
            <a:xfrm rot="10800000">
              <a:off x="1430862" y="3588936"/>
              <a:ext cx="581402" cy="771"/>
            </a:xfrm>
            <a:prstGeom prst="straightConnector1">
              <a:avLst/>
            </a:prstGeom>
            <a:ln w="57150" cap="flat" cmpd="sng" algn="ctr">
              <a:solidFill>
                <a:srgbClr val="800000"/>
              </a:solidFill>
              <a:prstDash val="solid"/>
              <a:round/>
              <a:headEnd type="stealth" w="sm" len="med"/>
              <a:tailEnd type="stealth" w="sm" len="med"/>
            </a:ln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0" name="Straight Arrow Connector 249"/>
            <p:cNvCxnSpPr/>
            <p:nvPr/>
          </p:nvCxnSpPr>
          <p:spPr>
            <a:xfrm rot="5400000">
              <a:off x="1434665" y="3588551"/>
              <a:ext cx="581402" cy="771"/>
            </a:xfrm>
            <a:prstGeom prst="straightConnector1">
              <a:avLst/>
            </a:prstGeom>
            <a:ln w="57150" cap="flat" cmpd="sng" algn="ctr">
              <a:solidFill>
                <a:srgbClr val="800000"/>
              </a:solidFill>
              <a:prstDash val="solid"/>
              <a:round/>
              <a:headEnd type="stealth" w="sm" len="med"/>
              <a:tailEnd type="stealth" w="sm" len="med"/>
            </a:ln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1" name="TextBox 250"/>
          <p:cNvSpPr txBox="1"/>
          <p:nvPr/>
        </p:nvSpPr>
        <p:spPr>
          <a:xfrm>
            <a:off x="2492259" y="514594"/>
            <a:ext cx="469998" cy="709103"/>
          </a:xfrm>
          <a:prstGeom prst="rect">
            <a:avLst/>
          </a:prstGeom>
          <a:noFill/>
        </p:spPr>
        <p:txBody>
          <a:bodyPr wrap="none" lIns="91439" tIns="45719" rIns="91439" bIns="45719" rtlCol="0">
            <a:spAutoFit/>
          </a:bodyPr>
          <a:lstStyle/>
          <a:p>
            <a:r>
              <a:rPr lang="en-US" sz="4008" dirty="0"/>
              <a:t>0</a:t>
            </a:r>
          </a:p>
        </p:txBody>
      </p:sp>
      <p:sp>
        <p:nvSpPr>
          <p:cNvPr id="252" name="TextBox 251"/>
          <p:cNvSpPr txBox="1"/>
          <p:nvPr/>
        </p:nvSpPr>
        <p:spPr>
          <a:xfrm>
            <a:off x="3176925" y="514594"/>
            <a:ext cx="469998" cy="709103"/>
          </a:xfrm>
          <a:prstGeom prst="rect">
            <a:avLst/>
          </a:prstGeom>
          <a:noFill/>
        </p:spPr>
        <p:txBody>
          <a:bodyPr wrap="none" lIns="91439" tIns="45719" rIns="91439" bIns="45719" rtlCol="0">
            <a:spAutoFit/>
          </a:bodyPr>
          <a:lstStyle/>
          <a:p>
            <a:r>
              <a:rPr lang="en-US" sz="4008" dirty="0"/>
              <a:t>1</a:t>
            </a:r>
          </a:p>
        </p:txBody>
      </p:sp>
      <p:sp>
        <p:nvSpPr>
          <p:cNvPr id="253" name="TextBox 252"/>
          <p:cNvSpPr txBox="1"/>
          <p:nvPr/>
        </p:nvSpPr>
        <p:spPr>
          <a:xfrm>
            <a:off x="3870898" y="514594"/>
            <a:ext cx="469998" cy="709103"/>
          </a:xfrm>
          <a:prstGeom prst="rect">
            <a:avLst/>
          </a:prstGeom>
          <a:noFill/>
        </p:spPr>
        <p:txBody>
          <a:bodyPr wrap="none" lIns="91439" tIns="45719" rIns="91439" bIns="45719" rtlCol="0">
            <a:spAutoFit/>
          </a:bodyPr>
          <a:lstStyle/>
          <a:p>
            <a:r>
              <a:rPr lang="en-US" sz="4008" dirty="0"/>
              <a:t>0</a:t>
            </a:r>
          </a:p>
        </p:txBody>
      </p:sp>
      <p:grpSp>
        <p:nvGrpSpPr>
          <p:cNvPr id="254" name="Group 253"/>
          <p:cNvGrpSpPr/>
          <p:nvPr/>
        </p:nvGrpSpPr>
        <p:grpSpPr>
          <a:xfrm>
            <a:off x="2438564" y="3771531"/>
            <a:ext cx="581402" cy="581402"/>
            <a:chOff x="1430862" y="3298236"/>
            <a:chExt cx="581402" cy="581402"/>
          </a:xfrm>
        </p:grpSpPr>
        <p:cxnSp>
          <p:nvCxnSpPr>
            <p:cNvPr id="255" name="Straight Arrow Connector 254"/>
            <p:cNvCxnSpPr/>
            <p:nvPr/>
          </p:nvCxnSpPr>
          <p:spPr>
            <a:xfrm rot="10800000">
              <a:off x="1430862" y="3588936"/>
              <a:ext cx="581402" cy="771"/>
            </a:xfrm>
            <a:prstGeom prst="straightConnector1">
              <a:avLst/>
            </a:prstGeom>
            <a:ln w="57150" cap="flat" cmpd="sng" algn="ctr">
              <a:solidFill>
                <a:srgbClr val="800000"/>
              </a:solidFill>
              <a:prstDash val="solid"/>
              <a:round/>
              <a:headEnd type="stealth" w="sm" len="med"/>
              <a:tailEnd type="stealth" w="sm" len="med"/>
            </a:ln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6" name="Straight Arrow Connector 255"/>
            <p:cNvCxnSpPr/>
            <p:nvPr/>
          </p:nvCxnSpPr>
          <p:spPr>
            <a:xfrm rot="5400000">
              <a:off x="1434665" y="3588551"/>
              <a:ext cx="581402" cy="771"/>
            </a:xfrm>
            <a:prstGeom prst="straightConnector1">
              <a:avLst/>
            </a:prstGeom>
            <a:ln w="57150" cap="flat" cmpd="sng" algn="ctr">
              <a:solidFill>
                <a:srgbClr val="800000"/>
              </a:solidFill>
              <a:prstDash val="solid"/>
              <a:round/>
              <a:headEnd type="stealth" w="sm" len="med"/>
              <a:tailEnd type="stealth" w="sm" len="med"/>
            </a:ln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57" name="Straight Arrow Connector 256"/>
          <p:cNvCxnSpPr/>
          <p:nvPr/>
        </p:nvCxnSpPr>
        <p:spPr>
          <a:xfrm rot="10800000">
            <a:off x="2451890" y="4737857"/>
            <a:ext cx="581402" cy="771"/>
          </a:xfrm>
          <a:prstGeom prst="straightConnector1">
            <a:avLst/>
          </a:prstGeom>
          <a:ln w="57150" cap="flat" cmpd="sng" algn="ctr">
            <a:solidFill>
              <a:srgbClr val="800000"/>
            </a:solidFill>
            <a:prstDash val="solid"/>
            <a:round/>
            <a:headEnd type="stealth" w="sm" len="med"/>
            <a:tailEnd type="none" w="sm" len="med"/>
          </a:ln>
          <a:scene3d>
            <a:camera prst="orthographicFront">
              <a:rot lat="0" lon="0" rev="0"/>
            </a:camera>
            <a:lightRig rig="threePt" dir="t"/>
          </a:scene3d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8" name="TextBox 257"/>
          <p:cNvSpPr txBox="1"/>
          <p:nvPr/>
        </p:nvSpPr>
        <p:spPr>
          <a:xfrm>
            <a:off x="2489331" y="4810806"/>
            <a:ext cx="469998" cy="709103"/>
          </a:xfrm>
          <a:prstGeom prst="rect">
            <a:avLst/>
          </a:prstGeom>
          <a:noFill/>
        </p:spPr>
        <p:txBody>
          <a:bodyPr wrap="none" lIns="91439" tIns="45719" rIns="91439" bIns="45719" rtlCol="0">
            <a:spAutoFit/>
          </a:bodyPr>
          <a:lstStyle/>
          <a:p>
            <a:r>
              <a:rPr lang="en-US" sz="4008" dirty="0"/>
              <a:t>0</a:t>
            </a:r>
          </a:p>
        </p:txBody>
      </p:sp>
      <p:sp>
        <p:nvSpPr>
          <p:cNvPr id="259" name="TextBox 258"/>
          <p:cNvSpPr txBox="1"/>
          <p:nvPr/>
        </p:nvSpPr>
        <p:spPr>
          <a:xfrm>
            <a:off x="3134410" y="4810806"/>
            <a:ext cx="556561" cy="709103"/>
          </a:xfrm>
          <a:prstGeom prst="rect">
            <a:avLst/>
          </a:prstGeom>
          <a:noFill/>
        </p:spPr>
        <p:txBody>
          <a:bodyPr wrap="none" lIns="91439" tIns="45719" rIns="91439" bIns="45719" rtlCol="0">
            <a:spAutoFit/>
          </a:bodyPr>
          <a:lstStyle/>
          <a:p>
            <a:r>
              <a:rPr lang="en-US" sz="4008" dirty="0"/>
              <a:t>R</a:t>
            </a:r>
          </a:p>
        </p:txBody>
      </p:sp>
      <p:sp>
        <p:nvSpPr>
          <p:cNvPr id="260" name="TextBox 259"/>
          <p:cNvSpPr txBox="1"/>
          <p:nvPr/>
        </p:nvSpPr>
        <p:spPr>
          <a:xfrm>
            <a:off x="3867968" y="4810806"/>
            <a:ext cx="469998" cy="709103"/>
          </a:xfrm>
          <a:prstGeom prst="rect">
            <a:avLst/>
          </a:prstGeom>
          <a:noFill/>
        </p:spPr>
        <p:txBody>
          <a:bodyPr wrap="none" lIns="91439" tIns="45719" rIns="91439" bIns="45719" rtlCol="0">
            <a:spAutoFit/>
          </a:bodyPr>
          <a:lstStyle/>
          <a:p>
            <a:r>
              <a:rPr lang="en-US" sz="4008" dirty="0"/>
              <a:t>0</a:t>
            </a:r>
          </a:p>
        </p:txBody>
      </p:sp>
      <p:grpSp>
        <p:nvGrpSpPr>
          <p:cNvPr id="261" name="Group 260"/>
          <p:cNvGrpSpPr/>
          <p:nvPr/>
        </p:nvGrpSpPr>
        <p:grpSpPr>
          <a:xfrm>
            <a:off x="3132976" y="1228704"/>
            <a:ext cx="581402" cy="581402"/>
            <a:chOff x="1430862" y="3298236"/>
            <a:chExt cx="581402" cy="581402"/>
          </a:xfrm>
        </p:grpSpPr>
        <p:cxnSp>
          <p:nvCxnSpPr>
            <p:cNvPr id="262" name="Straight Arrow Connector 261"/>
            <p:cNvCxnSpPr/>
            <p:nvPr/>
          </p:nvCxnSpPr>
          <p:spPr>
            <a:xfrm rot="10800000">
              <a:off x="1430862" y="3588936"/>
              <a:ext cx="581402" cy="771"/>
            </a:xfrm>
            <a:prstGeom prst="straightConnector1">
              <a:avLst/>
            </a:prstGeom>
            <a:ln w="57150" cap="flat" cmpd="sng" algn="ctr">
              <a:solidFill>
                <a:srgbClr val="800000"/>
              </a:solidFill>
              <a:prstDash val="solid"/>
              <a:round/>
              <a:headEnd type="stealth" w="sm" len="med"/>
              <a:tailEnd type="stealth" w="sm" len="med"/>
            </a:ln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3" name="Straight Arrow Connector 262"/>
            <p:cNvCxnSpPr/>
            <p:nvPr/>
          </p:nvCxnSpPr>
          <p:spPr>
            <a:xfrm rot="5400000">
              <a:off x="1434665" y="3588551"/>
              <a:ext cx="581402" cy="771"/>
            </a:xfrm>
            <a:prstGeom prst="straightConnector1">
              <a:avLst/>
            </a:prstGeom>
            <a:ln w="57150" cap="flat" cmpd="sng" algn="ctr">
              <a:solidFill>
                <a:srgbClr val="800000"/>
              </a:solidFill>
              <a:prstDash val="solid"/>
              <a:round/>
              <a:headEnd type="stealth" w="sm" len="med"/>
              <a:tailEnd type="stealth" w="sm" len="med"/>
            </a:ln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64" name="Straight Arrow Connector 263"/>
          <p:cNvCxnSpPr/>
          <p:nvPr/>
        </p:nvCxnSpPr>
        <p:spPr>
          <a:xfrm rot="5400000">
            <a:off x="3137550" y="2128087"/>
            <a:ext cx="581402" cy="771"/>
          </a:xfrm>
          <a:prstGeom prst="straightConnector1">
            <a:avLst/>
          </a:prstGeom>
          <a:ln w="57150" cap="flat" cmpd="sng" algn="ctr">
            <a:solidFill>
              <a:srgbClr val="800000"/>
            </a:solidFill>
            <a:prstDash val="solid"/>
            <a:round/>
            <a:headEnd type="stealth" w="sm" len="med"/>
            <a:tailEnd type="none" w="sm" len="med"/>
          </a:ln>
          <a:scene3d>
            <a:camera prst="orthographicFront">
              <a:rot lat="0" lon="0" rev="0"/>
            </a:camera>
            <a:lightRig rig="threePt" dir="t"/>
          </a:scene3d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65" name="Group 264"/>
          <p:cNvGrpSpPr/>
          <p:nvPr/>
        </p:nvGrpSpPr>
        <p:grpSpPr>
          <a:xfrm>
            <a:off x="3132976" y="3771531"/>
            <a:ext cx="581402" cy="581402"/>
            <a:chOff x="5717618" y="4929808"/>
            <a:chExt cx="581402" cy="581402"/>
          </a:xfrm>
        </p:grpSpPr>
        <p:cxnSp>
          <p:nvCxnSpPr>
            <p:cNvPr id="266" name="Straight Arrow Connector 265"/>
            <p:cNvCxnSpPr/>
            <p:nvPr/>
          </p:nvCxnSpPr>
          <p:spPr>
            <a:xfrm rot="8100000">
              <a:off x="5717618" y="5220121"/>
              <a:ext cx="581402" cy="771"/>
            </a:xfrm>
            <a:prstGeom prst="straightConnector1">
              <a:avLst/>
            </a:prstGeom>
            <a:ln w="57150" cap="flat" cmpd="sng" algn="ctr">
              <a:solidFill>
                <a:schemeClr val="tx2"/>
              </a:solidFill>
              <a:prstDash val="solid"/>
              <a:round/>
              <a:headEnd type="stealth" w="sm" len="med"/>
              <a:tailEnd type="stealth" w="sm" len="med"/>
            </a:ln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7" name="Straight Arrow Connector 266"/>
            <p:cNvCxnSpPr/>
            <p:nvPr/>
          </p:nvCxnSpPr>
          <p:spPr>
            <a:xfrm rot="13500000" flipV="1">
              <a:off x="5721906" y="5220123"/>
              <a:ext cx="581402" cy="771"/>
            </a:xfrm>
            <a:prstGeom prst="straightConnector1">
              <a:avLst/>
            </a:prstGeom>
            <a:ln w="57150" cap="flat" cmpd="sng" algn="ctr">
              <a:solidFill>
                <a:schemeClr val="tx2"/>
              </a:solidFill>
              <a:prstDash val="solid"/>
              <a:round/>
              <a:headEnd type="stealth" w="sm" len="med"/>
              <a:tailEnd type="stealth" w="sm" len="med"/>
            </a:ln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8" name="TextBox 267"/>
          <p:cNvSpPr txBox="1"/>
          <p:nvPr/>
        </p:nvSpPr>
        <p:spPr>
          <a:xfrm>
            <a:off x="3151025" y="4325525"/>
            <a:ext cx="556561" cy="709103"/>
          </a:xfrm>
          <a:prstGeom prst="rect">
            <a:avLst/>
          </a:prstGeom>
          <a:noFill/>
        </p:spPr>
        <p:txBody>
          <a:bodyPr wrap="none" lIns="91439" tIns="45719" rIns="91439" bIns="45719" rtlCol="0">
            <a:spAutoFit/>
          </a:bodyPr>
          <a:lstStyle/>
          <a:p>
            <a:r>
              <a:rPr lang="en-US" sz="4008" dirty="0"/>
              <a:t>R</a:t>
            </a:r>
          </a:p>
        </p:txBody>
      </p:sp>
      <p:grpSp>
        <p:nvGrpSpPr>
          <p:cNvPr id="269" name="Group 268"/>
          <p:cNvGrpSpPr/>
          <p:nvPr/>
        </p:nvGrpSpPr>
        <p:grpSpPr>
          <a:xfrm>
            <a:off x="3823932" y="1219569"/>
            <a:ext cx="581402" cy="581402"/>
            <a:chOff x="5717618" y="4929808"/>
            <a:chExt cx="581402" cy="581402"/>
          </a:xfrm>
        </p:grpSpPr>
        <p:cxnSp>
          <p:nvCxnSpPr>
            <p:cNvPr id="270" name="Straight Arrow Connector 269"/>
            <p:cNvCxnSpPr/>
            <p:nvPr/>
          </p:nvCxnSpPr>
          <p:spPr>
            <a:xfrm rot="8100000">
              <a:off x="5717618" y="5220121"/>
              <a:ext cx="581402" cy="771"/>
            </a:xfrm>
            <a:prstGeom prst="straightConnector1">
              <a:avLst/>
            </a:prstGeom>
            <a:ln w="57150" cap="flat" cmpd="sng" algn="ctr">
              <a:solidFill>
                <a:schemeClr val="tx2"/>
              </a:solidFill>
              <a:prstDash val="solid"/>
              <a:round/>
              <a:headEnd type="stealth" w="sm" len="med"/>
              <a:tailEnd type="stealth" w="sm" len="med"/>
            </a:ln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1" name="Straight Arrow Connector 270"/>
            <p:cNvCxnSpPr/>
            <p:nvPr/>
          </p:nvCxnSpPr>
          <p:spPr>
            <a:xfrm rot="13500000" flipV="1">
              <a:off x="5721906" y="5220123"/>
              <a:ext cx="581402" cy="771"/>
            </a:xfrm>
            <a:prstGeom prst="straightConnector1">
              <a:avLst/>
            </a:prstGeom>
            <a:ln w="57150" cap="flat" cmpd="sng" algn="ctr">
              <a:solidFill>
                <a:schemeClr val="tx2"/>
              </a:solidFill>
              <a:prstDash val="solid"/>
              <a:round/>
              <a:headEnd type="stealth" w="sm" len="med"/>
              <a:tailEnd type="stealth" w="sm" len="med"/>
            </a:ln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2" name="Group 271"/>
          <p:cNvGrpSpPr/>
          <p:nvPr/>
        </p:nvGrpSpPr>
        <p:grpSpPr>
          <a:xfrm>
            <a:off x="3794310" y="3774175"/>
            <a:ext cx="581402" cy="581402"/>
            <a:chOff x="5717618" y="4929808"/>
            <a:chExt cx="581402" cy="581402"/>
          </a:xfrm>
        </p:grpSpPr>
        <p:cxnSp>
          <p:nvCxnSpPr>
            <p:cNvPr id="273" name="Straight Arrow Connector 272"/>
            <p:cNvCxnSpPr/>
            <p:nvPr/>
          </p:nvCxnSpPr>
          <p:spPr>
            <a:xfrm rot="8100000">
              <a:off x="5717618" y="5220121"/>
              <a:ext cx="581402" cy="771"/>
            </a:xfrm>
            <a:prstGeom prst="straightConnector1">
              <a:avLst/>
            </a:prstGeom>
            <a:ln w="57150" cap="flat" cmpd="sng" algn="ctr">
              <a:solidFill>
                <a:schemeClr val="tx2"/>
              </a:solidFill>
              <a:prstDash val="solid"/>
              <a:round/>
              <a:headEnd type="stealth" w="sm" len="med"/>
              <a:tailEnd type="stealth" w="sm" len="med"/>
            </a:ln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4" name="Straight Arrow Connector 273"/>
            <p:cNvCxnSpPr/>
            <p:nvPr/>
          </p:nvCxnSpPr>
          <p:spPr>
            <a:xfrm rot="13500000" flipV="1">
              <a:off x="5721906" y="5220123"/>
              <a:ext cx="581402" cy="771"/>
            </a:xfrm>
            <a:prstGeom prst="straightConnector1">
              <a:avLst/>
            </a:prstGeom>
            <a:ln w="57150" cap="flat" cmpd="sng" algn="ctr">
              <a:solidFill>
                <a:schemeClr val="tx2"/>
              </a:solidFill>
              <a:prstDash val="solid"/>
              <a:round/>
              <a:headEnd type="stealth" w="sm" len="med"/>
              <a:tailEnd type="stealth" w="sm" len="med"/>
            </a:ln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75" name="Straight Arrow Connector 274"/>
          <p:cNvCxnSpPr/>
          <p:nvPr/>
        </p:nvCxnSpPr>
        <p:spPr>
          <a:xfrm rot="13500000" flipV="1">
            <a:off x="3814795" y="4738243"/>
            <a:ext cx="581402" cy="771"/>
          </a:xfrm>
          <a:prstGeom prst="straightConnector1">
            <a:avLst/>
          </a:prstGeom>
          <a:ln w="57150" cap="flat" cmpd="sng" algn="ctr">
            <a:solidFill>
              <a:schemeClr val="tx2"/>
            </a:solidFill>
            <a:prstDash val="solid"/>
            <a:round/>
            <a:headEnd type="stealth" w="sm" len="med"/>
            <a:tailEnd type="none" w="sm" len="med"/>
          </a:ln>
          <a:scene3d>
            <a:camera prst="orthographicFront">
              <a:rot lat="0" lon="0" rev="0"/>
            </a:camera>
            <a:lightRig rig="threePt" dir="t"/>
          </a:scene3d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76" name="Group 275"/>
          <p:cNvGrpSpPr/>
          <p:nvPr/>
        </p:nvGrpSpPr>
        <p:grpSpPr>
          <a:xfrm>
            <a:off x="4467101" y="511682"/>
            <a:ext cx="4021384" cy="5005317"/>
            <a:chOff x="3573782" y="1173426"/>
            <a:chExt cx="4021384" cy="5005317"/>
          </a:xfrm>
        </p:grpSpPr>
        <p:cxnSp>
          <p:nvCxnSpPr>
            <p:cNvPr id="277" name="Straight Arrow Connector 276"/>
            <p:cNvCxnSpPr/>
            <p:nvPr/>
          </p:nvCxnSpPr>
          <p:spPr>
            <a:xfrm rot="8100000">
              <a:off x="4279360" y="2761839"/>
              <a:ext cx="581402" cy="771"/>
            </a:xfrm>
            <a:prstGeom prst="straightConnector1">
              <a:avLst/>
            </a:prstGeom>
            <a:ln w="57150" cap="flat" cmpd="sng" algn="ctr">
              <a:solidFill>
                <a:schemeClr val="tx2"/>
              </a:solidFill>
              <a:prstDash val="solid"/>
              <a:round/>
              <a:headEnd type="stealth" w="sm" len="med"/>
              <a:tailEnd type="none" w="sm" len="med"/>
            </a:ln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78" name="Group 277"/>
            <p:cNvGrpSpPr/>
            <p:nvPr/>
          </p:nvGrpSpPr>
          <p:grpSpPr>
            <a:xfrm>
              <a:off x="5586307" y="4456838"/>
              <a:ext cx="581402" cy="581402"/>
              <a:chOff x="5717618" y="4929808"/>
              <a:chExt cx="581402" cy="581402"/>
            </a:xfrm>
          </p:grpSpPr>
          <p:cxnSp>
            <p:nvCxnSpPr>
              <p:cNvPr id="335" name="Straight Arrow Connector 334"/>
              <p:cNvCxnSpPr/>
              <p:nvPr/>
            </p:nvCxnSpPr>
            <p:spPr>
              <a:xfrm rot="8100000">
                <a:off x="5717618" y="5220121"/>
                <a:ext cx="581402" cy="771"/>
              </a:xfrm>
              <a:prstGeom prst="straightConnector1">
                <a:avLst/>
              </a:prstGeom>
              <a:ln w="57150" cap="flat" cmpd="sng" algn="ctr">
                <a:solidFill>
                  <a:schemeClr val="tx2"/>
                </a:solidFill>
                <a:prstDash val="solid"/>
                <a:round/>
                <a:headEnd type="stealth" w="sm" len="med"/>
                <a:tailEnd type="stealth" w="sm" len="med"/>
              </a:ln>
              <a:scene3d>
                <a:camera prst="orthographicFront">
                  <a:rot lat="0" lon="0" rev="0"/>
                </a:camera>
                <a:lightRig rig="threePt" dir="t"/>
              </a:scene3d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6" name="Straight Arrow Connector 335"/>
              <p:cNvCxnSpPr/>
              <p:nvPr/>
            </p:nvCxnSpPr>
            <p:spPr>
              <a:xfrm rot="13500000" flipV="1">
                <a:off x="5721906" y="5220123"/>
                <a:ext cx="581402" cy="771"/>
              </a:xfrm>
              <a:prstGeom prst="straightConnector1">
                <a:avLst/>
              </a:prstGeom>
              <a:ln w="57150" cap="flat" cmpd="sng" algn="ctr">
                <a:solidFill>
                  <a:schemeClr val="tx2"/>
                </a:solidFill>
                <a:prstDash val="solid"/>
                <a:round/>
                <a:headEnd type="stealth" w="sm" len="med"/>
                <a:tailEnd type="stealth" w="sm" len="med"/>
              </a:ln>
              <a:scene3d>
                <a:camera prst="orthographicFront">
                  <a:rot lat="0" lon="0" rev="0"/>
                </a:camera>
                <a:lightRig rig="threePt" dir="t"/>
              </a:scene3d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79" name="TextBox 278"/>
            <p:cNvSpPr txBox="1"/>
            <p:nvPr/>
          </p:nvSpPr>
          <p:spPr>
            <a:xfrm>
              <a:off x="3661096" y="1173426"/>
              <a:ext cx="470000" cy="70910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8" dirty="0"/>
                <a:t>1</a:t>
              </a:r>
            </a:p>
          </p:txBody>
        </p:sp>
        <p:sp>
          <p:nvSpPr>
            <p:cNvPr id="280" name="TextBox 279"/>
            <p:cNvSpPr txBox="1"/>
            <p:nvPr/>
          </p:nvSpPr>
          <p:spPr>
            <a:xfrm>
              <a:off x="4345761" y="1173426"/>
              <a:ext cx="470000" cy="70910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8" dirty="0"/>
                <a:t>1</a:t>
              </a:r>
            </a:p>
          </p:txBody>
        </p:sp>
        <p:sp>
          <p:nvSpPr>
            <p:cNvPr id="281" name="TextBox 280"/>
            <p:cNvSpPr txBox="1"/>
            <p:nvPr/>
          </p:nvSpPr>
          <p:spPr>
            <a:xfrm>
              <a:off x="5039734" y="1173426"/>
              <a:ext cx="470000" cy="70910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8" dirty="0"/>
                <a:t>0</a:t>
              </a:r>
            </a:p>
          </p:txBody>
        </p:sp>
        <p:sp>
          <p:nvSpPr>
            <p:cNvPr id="282" name="TextBox 281"/>
            <p:cNvSpPr txBox="1"/>
            <p:nvPr/>
          </p:nvSpPr>
          <p:spPr>
            <a:xfrm>
              <a:off x="5691894" y="1173426"/>
              <a:ext cx="470000" cy="70910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8" dirty="0"/>
                <a:t>0</a:t>
              </a:r>
            </a:p>
          </p:txBody>
        </p:sp>
        <p:sp>
          <p:nvSpPr>
            <p:cNvPr id="283" name="TextBox 282"/>
            <p:cNvSpPr txBox="1"/>
            <p:nvPr/>
          </p:nvSpPr>
          <p:spPr>
            <a:xfrm>
              <a:off x="6376559" y="1173426"/>
              <a:ext cx="470000" cy="70910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8" dirty="0"/>
                <a:t>1</a:t>
              </a:r>
            </a:p>
          </p:txBody>
        </p:sp>
        <p:sp>
          <p:nvSpPr>
            <p:cNvPr id="284" name="TextBox 283"/>
            <p:cNvSpPr txBox="1"/>
            <p:nvPr/>
          </p:nvSpPr>
          <p:spPr>
            <a:xfrm>
              <a:off x="7070532" y="1173426"/>
              <a:ext cx="470000" cy="70910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8" dirty="0"/>
                <a:t>1</a:t>
              </a:r>
            </a:p>
          </p:txBody>
        </p:sp>
        <p:sp>
          <p:nvSpPr>
            <p:cNvPr id="285" name="TextBox 284"/>
            <p:cNvSpPr txBox="1"/>
            <p:nvPr/>
          </p:nvSpPr>
          <p:spPr>
            <a:xfrm>
              <a:off x="3658167" y="5469638"/>
              <a:ext cx="470000" cy="70910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8" dirty="0"/>
                <a:t>1</a:t>
              </a:r>
            </a:p>
          </p:txBody>
        </p:sp>
        <p:sp>
          <p:nvSpPr>
            <p:cNvPr id="286" name="TextBox 285"/>
            <p:cNvSpPr txBox="1"/>
            <p:nvPr/>
          </p:nvSpPr>
          <p:spPr>
            <a:xfrm>
              <a:off x="4303246" y="5469638"/>
              <a:ext cx="556563" cy="70910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8" dirty="0"/>
                <a:t>R</a:t>
              </a:r>
            </a:p>
          </p:txBody>
        </p:sp>
        <p:sp>
          <p:nvSpPr>
            <p:cNvPr id="287" name="TextBox 286"/>
            <p:cNvSpPr txBox="1"/>
            <p:nvPr/>
          </p:nvSpPr>
          <p:spPr>
            <a:xfrm>
              <a:off x="5036805" y="5469638"/>
              <a:ext cx="470000" cy="70910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8" dirty="0"/>
                <a:t>0</a:t>
              </a:r>
            </a:p>
          </p:txBody>
        </p:sp>
        <p:sp>
          <p:nvSpPr>
            <p:cNvPr id="288" name="TextBox 287"/>
            <p:cNvSpPr txBox="1"/>
            <p:nvPr/>
          </p:nvSpPr>
          <p:spPr>
            <a:xfrm>
              <a:off x="5688965" y="5469638"/>
              <a:ext cx="470000" cy="70910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8" dirty="0"/>
                <a:t>0</a:t>
              </a:r>
            </a:p>
          </p:txBody>
        </p:sp>
        <p:sp>
          <p:nvSpPr>
            <p:cNvPr id="289" name="TextBox 288"/>
            <p:cNvSpPr txBox="1"/>
            <p:nvPr/>
          </p:nvSpPr>
          <p:spPr>
            <a:xfrm>
              <a:off x="6334044" y="5469638"/>
              <a:ext cx="556563" cy="70910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8" dirty="0"/>
                <a:t>R</a:t>
              </a:r>
            </a:p>
          </p:txBody>
        </p:sp>
        <p:sp>
          <p:nvSpPr>
            <p:cNvPr id="290" name="TextBox 289"/>
            <p:cNvSpPr txBox="1"/>
            <p:nvPr/>
          </p:nvSpPr>
          <p:spPr>
            <a:xfrm>
              <a:off x="7028017" y="5469638"/>
              <a:ext cx="556563" cy="70910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8" dirty="0"/>
                <a:t>R</a:t>
              </a:r>
            </a:p>
          </p:txBody>
        </p:sp>
        <p:cxnSp>
          <p:nvCxnSpPr>
            <p:cNvPr id="291" name="Straight Arrow Connector 290"/>
            <p:cNvCxnSpPr/>
            <p:nvPr/>
          </p:nvCxnSpPr>
          <p:spPr>
            <a:xfrm rot="13500000" flipV="1">
              <a:off x="5601636" y="2807517"/>
              <a:ext cx="581402" cy="771"/>
            </a:xfrm>
            <a:prstGeom prst="straightConnector1">
              <a:avLst/>
            </a:prstGeom>
            <a:ln w="57150" cap="flat" cmpd="sng" algn="ctr">
              <a:solidFill>
                <a:schemeClr val="tx2"/>
              </a:solidFill>
              <a:prstDash val="solid"/>
              <a:round/>
              <a:headEnd type="stealth" w="sm" len="med"/>
              <a:tailEnd type="none" w="sm" len="med"/>
            </a:ln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92" name="Group 291"/>
            <p:cNvGrpSpPr/>
            <p:nvPr/>
          </p:nvGrpSpPr>
          <p:grpSpPr>
            <a:xfrm>
              <a:off x="3573783" y="1881312"/>
              <a:ext cx="581402" cy="581402"/>
              <a:chOff x="1430862" y="3298236"/>
              <a:chExt cx="581402" cy="581402"/>
            </a:xfrm>
          </p:grpSpPr>
          <p:cxnSp>
            <p:nvCxnSpPr>
              <p:cNvPr id="333" name="Straight Arrow Connector 332"/>
              <p:cNvCxnSpPr/>
              <p:nvPr/>
            </p:nvCxnSpPr>
            <p:spPr>
              <a:xfrm rot="10800000">
                <a:off x="1430862" y="3588936"/>
                <a:ext cx="581402" cy="771"/>
              </a:xfrm>
              <a:prstGeom prst="straightConnector1">
                <a:avLst/>
              </a:prstGeom>
              <a:ln w="57150" cap="flat" cmpd="sng" algn="ctr">
                <a:solidFill>
                  <a:srgbClr val="800000"/>
                </a:solidFill>
                <a:prstDash val="solid"/>
                <a:round/>
                <a:headEnd type="stealth" w="sm" len="med"/>
                <a:tailEnd type="stealth" w="sm" len="med"/>
              </a:ln>
              <a:scene3d>
                <a:camera prst="orthographicFront">
                  <a:rot lat="0" lon="0" rev="0"/>
                </a:camera>
                <a:lightRig rig="threePt" dir="t"/>
              </a:scene3d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4" name="Straight Arrow Connector 333"/>
              <p:cNvCxnSpPr/>
              <p:nvPr/>
            </p:nvCxnSpPr>
            <p:spPr>
              <a:xfrm rot="5400000">
                <a:off x="1434665" y="3588551"/>
                <a:ext cx="581402" cy="771"/>
              </a:xfrm>
              <a:prstGeom prst="straightConnector1">
                <a:avLst/>
              </a:prstGeom>
              <a:ln w="57150" cap="flat" cmpd="sng" algn="ctr">
                <a:solidFill>
                  <a:srgbClr val="800000"/>
                </a:solidFill>
                <a:prstDash val="solid"/>
                <a:round/>
                <a:headEnd type="stealth" w="sm" len="med"/>
                <a:tailEnd type="stealth" w="sm" len="med"/>
              </a:ln>
              <a:scene3d>
                <a:camera prst="orthographicFront">
                  <a:rot lat="0" lon="0" rev="0"/>
                </a:camera>
                <a:lightRig rig="threePt" dir="t"/>
              </a:scene3d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93" name="Straight Arrow Connector 292"/>
            <p:cNvCxnSpPr/>
            <p:nvPr/>
          </p:nvCxnSpPr>
          <p:spPr>
            <a:xfrm rot="5400000">
              <a:off x="3578357" y="2789831"/>
              <a:ext cx="581402" cy="771"/>
            </a:xfrm>
            <a:prstGeom prst="straightConnector1">
              <a:avLst/>
            </a:prstGeom>
            <a:ln w="57150" cap="flat" cmpd="sng" algn="ctr">
              <a:solidFill>
                <a:srgbClr val="800000"/>
              </a:solidFill>
              <a:prstDash val="solid"/>
              <a:round/>
              <a:headEnd type="stealth" w="sm" len="med"/>
              <a:tailEnd type="none" w="sm" len="med"/>
            </a:ln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94" name="Group 293"/>
            <p:cNvGrpSpPr/>
            <p:nvPr/>
          </p:nvGrpSpPr>
          <p:grpSpPr>
            <a:xfrm>
              <a:off x="3573782" y="4433274"/>
              <a:ext cx="581402" cy="581402"/>
              <a:chOff x="1430862" y="3298236"/>
              <a:chExt cx="581402" cy="581402"/>
            </a:xfrm>
          </p:grpSpPr>
          <p:cxnSp>
            <p:nvCxnSpPr>
              <p:cNvPr id="331" name="Straight Arrow Connector 330"/>
              <p:cNvCxnSpPr/>
              <p:nvPr/>
            </p:nvCxnSpPr>
            <p:spPr>
              <a:xfrm rot="10800000">
                <a:off x="1430862" y="3588936"/>
                <a:ext cx="581402" cy="771"/>
              </a:xfrm>
              <a:prstGeom prst="straightConnector1">
                <a:avLst/>
              </a:prstGeom>
              <a:ln w="57150" cap="flat" cmpd="sng" algn="ctr">
                <a:solidFill>
                  <a:srgbClr val="800000"/>
                </a:solidFill>
                <a:prstDash val="solid"/>
                <a:round/>
                <a:headEnd type="stealth" w="sm" len="med"/>
                <a:tailEnd type="stealth" w="sm" len="med"/>
              </a:ln>
              <a:scene3d>
                <a:camera prst="orthographicFront">
                  <a:rot lat="0" lon="0" rev="0"/>
                </a:camera>
                <a:lightRig rig="threePt" dir="t"/>
              </a:scene3d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2" name="Straight Arrow Connector 331"/>
              <p:cNvCxnSpPr/>
              <p:nvPr/>
            </p:nvCxnSpPr>
            <p:spPr>
              <a:xfrm rot="5400000">
                <a:off x="1434665" y="3588551"/>
                <a:ext cx="581402" cy="771"/>
              </a:xfrm>
              <a:prstGeom prst="straightConnector1">
                <a:avLst/>
              </a:prstGeom>
              <a:ln w="57150" cap="flat" cmpd="sng" algn="ctr">
                <a:solidFill>
                  <a:srgbClr val="800000"/>
                </a:solidFill>
                <a:prstDash val="solid"/>
                <a:round/>
                <a:headEnd type="stealth" w="sm" len="med"/>
                <a:tailEnd type="stealth" w="sm" len="med"/>
              </a:ln>
              <a:scene3d>
                <a:camera prst="orthographicFront">
                  <a:rot lat="0" lon="0" rev="0"/>
                </a:camera>
                <a:lightRig rig="threePt" dir="t"/>
              </a:scene3d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95" name="Straight Arrow Connector 294"/>
            <p:cNvCxnSpPr/>
            <p:nvPr/>
          </p:nvCxnSpPr>
          <p:spPr>
            <a:xfrm rot="5400000">
              <a:off x="3576813" y="5353535"/>
              <a:ext cx="581402" cy="771"/>
            </a:xfrm>
            <a:prstGeom prst="straightConnector1">
              <a:avLst/>
            </a:prstGeom>
            <a:ln w="57150" cap="flat" cmpd="sng" algn="ctr">
              <a:solidFill>
                <a:srgbClr val="800000"/>
              </a:solidFill>
              <a:prstDash val="solid"/>
              <a:round/>
              <a:headEnd type="stealth" w="sm" len="med"/>
              <a:tailEnd type="none" w="sm" len="med"/>
            </a:ln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96" name="Group 295"/>
            <p:cNvGrpSpPr/>
            <p:nvPr/>
          </p:nvGrpSpPr>
          <p:grpSpPr>
            <a:xfrm>
              <a:off x="4296157" y="1796440"/>
              <a:ext cx="581402" cy="581402"/>
              <a:chOff x="5717618" y="4929808"/>
              <a:chExt cx="581402" cy="581402"/>
            </a:xfrm>
          </p:grpSpPr>
          <p:cxnSp>
            <p:nvCxnSpPr>
              <p:cNvPr id="329" name="Straight Arrow Connector 328"/>
              <p:cNvCxnSpPr/>
              <p:nvPr/>
            </p:nvCxnSpPr>
            <p:spPr>
              <a:xfrm rot="8100000">
                <a:off x="5717618" y="5220121"/>
                <a:ext cx="581402" cy="771"/>
              </a:xfrm>
              <a:prstGeom prst="straightConnector1">
                <a:avLst/>
              </a:prstGeom>
              <a:ln w="57150" cap="flat" cmpd="sng" algn="ctr">
                <a:solidFill>
                  <a:schemeClr val="tx2"/>
                </a:solidFill>
                <a:prstDash val="solid"/>
                <a:round/>
                <a:headEnd type="stealth" w="sm" len="med"/>
                <a:tailEnd type="stealth" w="sm" len="med"/>
              </a:ln>
              <a:scene3d>
                <a:camera prst="orthographicFront">
                  <a:rot lat="0" lon="0" rev="0"/>
                </a:camera>
                <a:lightRig rig="threePt" dir="t"/>
              </a:scene3d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0" name="Straight Arrow Connector 329"/>
              <p:cNvCxnSpPr/>
              <p:nvPr/>
            </p:nvCxnSpPr>
            <p:spPr>
              <a:xfrm rot="13500000" flipV="1">
                <a:off x="5721906" y="5220123"/>
                <a:ext cx="581402" cy="771"/>
              </a:xfrm>
              <a:prstGeom prst="straightConnector1">
                <a:avLst/>
              </a:prstGeom>
              <a:ln w="57150" cap="flat" cmpd="sng" algn="ctr">
                <a:solidFill>
                  <a:schemeClr val="tx2"/>
                </a:solidFill>
                <a:prstDash val="solid"/>
                <a:round/>
                <a:headEnd type="stealth" w="sm" len="med"/>
                <a:tailEnd type="stealth" w="sm" len="med"/>
              </a:ln>
              <a:scene3d>
                <a:camera prst="orthographicFront">
                  <a:rot lat="0" lon="0" rev="0"/>
                </a:camera>
                <a:lightRig rig="threePt" dir="t"/>
              </a:scene3d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97" name="Straight Arrow Connector 296"/>
            <p:cNvCxnSpPr/>
            <p:nvPr/>
          </p:nvCxnSpPr>
          <p:spPr>
            <a:xfrm rot="8100000">
              <a:off x="6301021" y="2761837"/>
              <a:ext cx="581402" cy="771"/>
            </a:xfrm>
            <a:prstGeom prst="straightConnector1">
              <a:avLst/>
            </a:prstGeom>
            <a:ln w="57150" cap="flat" cmpd="sng" algn="ctr">
              <a:solidFill>
                <a:schemeClr val="tx2"/>
              </a:solidFill>
              <a:prstDash val="solid"/>
              <a:round/>
              <a:headEnd type="stealth" w="sm" len="med"/>
              <a:tailEnd type="none" w="sm" len="med"/>
            </a:ln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98" name="Group 297"/>
            <p:cNvGrpSpPr/>
            <p:nvPr/>
          </p:nvGrpSpPr>
          <p:grpSpPr>
            <a:xfrm>
              <a:off x="5613718" y="1796440"/>
              <a:ext cx="581402" cy="581402"/>
              <a:chOff x="5717618" y="4929808"/>
              <a:chExt cx="581402" cy="581402"/>
            </a:xfrm>
          </p:grpSpPr>
          <p:cxnSp>
            <p:nvCxnSpPr>
              <p:cNvPr id="327" name="Straight Arrow Connector 326"/>
              <p:cNvCxnSpPr/>
              <p:nvPr/>
            </p:nvCxnSpPr>
            <p:spPr>
              <a:xfrm rot="8100000">
                <a:off x="5717618" y="5220121"/>
                <a:ext cx="581402" cy="771"/>
              </a:xfrm>
              <a:prstGeom prst="straightConnector1">
                <a:avLst/>
              </a:prstGeom>
              <a:ln w="57150" cap="flat" cmpd="sng" algn="ctr">
                <a:solidFill>
                  <a:schemeClr val="tx2"/>
                </a:solidFill>
                <a:prstDash val="solid"/>
                <a:round/>
                <a:headEnd type="stealth" w="sm" len="med"/>
                <a:tailEnd type="stealth" w="sm" len="med"/>
              </a:ln>
              <a:scene3d>
                <a:camera prst="orthographicFront">
                  <a:rot lat="0" lon="0" rev="0"/>
                </a:camera>
                <a:lightRig rig="threePt" dir="t"/>
              </a:scene3d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8" name="Straight Arrow Connector 327"/>
              <p:cNvCxnSpPr/>
              <p:nvPr/>
            </p:nvCxnSpPr>
            <p:spPr>
              <a:xfrm rot="13500000" flipV="1">
                <a:off x="5721906" y="5220123"/>
                <a:ext cx="581402" cy="771"/>
              </a:xfrm>
              <a:prstGeom prst="straightConnector1">
                <a:avLst/>
              </a:prstGeom>
              <a:ln w="57150" cap="flat" cmpd="sng" algn="ctr">
                <a:solidFill>
                  <a:schemeClr val="tx2"/>
                </a:solidFill>
                <a:prstDash val="solid"/>
                <a:round/>
                <a:headEnd type="stealth" w="sm" len="med"/>
                <a:tailEnd type="stealth" w="sm" len="med"/>
              </a:ln>
              <a:scene3d>
                <a:camera prst="orthographicFront">
                  <a:rot lat="0" lon="0" rev="0"/>
                </a:camera>
                <a:lightRig rig="threePt" dir="t"/>
              </a:scene3d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99" name="Group 298"/>
            <p:cNvGrpSpPr/>
            <p:nvPr/>
          </p:nvGrpSpPr>
          <p:grpSpPr>
            <a:xfrm>
              <a:off x="4237854" y="4439498"/>
              <a:ext cx="581402" cy="581402"/>
              <a:chOff x="1430862" y="3298236"/>
              <a:chExt cx="581402" cy="581402"/>
            </a:xfrm>
          </p:grpSpPr>
          <p:cxnSp>
            <p:nvCxnSpPr>
              <p:cNvPr id="325" name="Straight Arrow Connector 324"/>
              <p:cNvCxnSpPr/>
              <p:nvPr/>
            </p:nvCxnSpPr>
            <p:spPr>
              <a:xfrm rot="10800000">
                <a:off x="1430862" y="3588936"/>
                <a:ext cx="581402" cy="771"/>
              </a:xfrm>
              <a:prstGeom prst="straightConnector1">
                <a:avLst/>
              </a:prstGeom>
              <a:ln w="57150" cap="flat" cmpd="sng" algn="ctr">
                <a:solidFill>
                  <a:srgbClr val="800000"/>
                </a:solidFill>
                <a:prstDash val="solid"/>
                <a:round/>
                <a:headEnd type="stealth" w="sm" len="med"/>
                <a:tailEnd type="stealth" w="sm" len="med"/>
              </a:ln>
              <a:scene3d>
                <a:camera prst="orthographicFront">
                  <a:rot lat="0" lon="0" rev="0"/>
                </a:camera>
                <a:lightRig rig="threePt" dir="t"/>
              </a:scene3d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6" name="Straight Arrow Connector 325"/>
              <p:cNvCxnSpPr/>
              <p:nvPr/>
            </p:nvCxnSpPr>
            <p:spPr>
              <a:xfrm rot="5400000">
                <a:off x="1434665" y="3588551"/>
                <a:ext cx="581402" cy="771"/>
              </a:xfrm>
              <a:prstGeom prst="straightConnector1">
                <a:avLst/>
              </a:prstGeom>
              <a:ln w="57150" cap="flat" cmpd="sng" algn="ctr">
                <a:solidFill>
                  <a:srgbClr val="800000"/>
                </a:solidFill>
                <a:prstDash val="solid"/>
                <a:round/>
                <a:headEnd type="stealth" w="sm" len="med"/>
                <a:tailEnd type="stealth" w="sm" len="med"/>
              </a:ln>
              <a:scene3d>
                <a:camera prst="orthographicFront">
                  <a:rot lat="0" lon="0" rev="0"/>
                </a:camera>
                <a:lightRig rig="threePt" dir="t"/>
              </a:scene3d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00" name="TextBox 299"/>
            <p:cNvSpPr txBox="1"/>
            <p:nvPr/>
          </p:nvSpPr>
          <p:spPr>
            <a:xfrm>
              <a:off x="4311434" y="4984357"/>
              <a:ext cx="556563" cy="70910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8" dirty="0"/>
                <a:t>R</a:t>
              </a:r>
            </a:p>
          </p:txBody>
        </p:sp>
        <p:grpSp>
          <p:nvGrpSpPr>
            <p:cNvPr id="301" name="Group 300"/>
            <p:cNvGrpSpPr/>
            <p:nvPr/>
          </p:nvGrpSpPr>
          <p:grpSpPr>
            <a:xfrm>
              <a:off x="4953489" y="1793216"/>
              <a:ext cx="581402" cy="581402"/>
              <a:chOff x="1430862" y="3298236"/>
              <a:chExt cx="581402" cy="581402"/>
            </a:xfrm>
          </p:grpSpPr>
          <p:cxnSp>
            <p:nvCxnSpPr>
              <p:cNvPr id="323" name="Straight Arrow Connector 322"/>
              <p:cNvCxnSpPr/>
              <p:nvPr/>
            </p:nvCxnSpPr>
            <p:spPr>
              <a:xfrm rot="10800000">
                <a:off x="1430862" y="3588936"/>
                <a:ext cx="581402" cy="771"/>
              </a:xfrm>
              <a:prstGeom prst="straightConnector1">
                <a:avLst/>
              </a:prstGeom>
              <a:ln w="57150" cap="flat" cmpd="sng" algn="ctr">
                <a:solidFill>
                  <a:srgbClr val="800000"/>
                </a:solidFill>
                <a:prstDash val="solid"/>
                <a:round/>
                <a:headEnd type="stealth" w="sm" len="med"/>
                <a:tailEnd type="stealth" w="sm" len="med"/>
              </a:ln>
              <a:scene3d>
                <a:camera prst="orthographicFront">
                  <a:rot lat="0" lon="0" rev="0"/>
                </a:camera>
                <a:lightRig rig="threePt" dir="t"/>
              </a:scene3d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4" name="Straight Arrow Connector 323"/>
              <p:cNvCxnSpPr/>
              <p:nvPr/>
            </p:nvCxnSpPr>
            <p:spPr>
              <a:xfrm rot="5400000">
                <a:off x="1434665" y="3588551"/>
                <a:ext cx="581402" cy="771"/>
              </a:xfrm>
              <a:prstGeom prst="straightConnector1">
                <a:avLst/>
              </a:prstGeom>
              <a:ln w="57150" cap="flat" cmpd="sng" algn="ctr">
                <a:solidFill>
                  <a:srgbClr val="800000"/>
                </a:solidFill>
                <a:prstDash val="solid"/>
                <a:round/>
                <a:headEnd type="stealth" w="sm" len="med"/>
                <a:tailEnd type="stealth" w="sm" len="med"/>
              </a:ln>
              <a:scene3d>
                <a:camera prst="orthographicFront">
                  <a:rot lat="0" lon="0" rev="0"/>
                </a:camera>
                <a:lightRig rig="threePt" dir="t"/>
              </a:scene3d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02" name="Group 301"/>
            <p:cNvGrpSpPr/>
            <p:nvPr/>
          </p:nvGrpSpPr>
          <p:grpSpPr>
            <a:xfrm>
              <a:off x="6286927" y="1793528"/>
              <a:ext cx="581402" cy="581402"/>
              <a:chOff x="5717618" y="4929808"/>
              <a:chExt cx="581402" cy="581402"/>
            </a:xfrm>
          </p:grpSpPr>
          <p:cxnSp>
            <p:nvCxnSpPr>
              <p:cNvPr id="321" name="Straight Arrow Connector 320"/>
              <p:cNvCxnSpPr/>
              <p:nvPr/>
            </p:nvCxnSpPr>
            <p:spPr>
              <a:xfrm rot="8100000">
                <a:off x="5717618" y="5220121"/>
                <a:ext cx="581402" cy="771"/>
              </a:xfrm>
              <a:prstGeom prst="straightConnector1">
                <a:avLst/>
              </a:prstGeom>
              <a:ln w="57150" cap="flat" cmpd="sng" algn="ctr">
                <a:solidFill>
                  <a:schemeClr val="tx2"/>
                </a:solidFill>
                <a:prstDash val="solid"/>
                <a:round/>
                <a:headEnd type="stealth" w="sm" len="med"/>
                <a:tailEnd type="stealth" w="sm" len="med"/>
              </a:ln>
              <a:scene3d>
                <a:camera prst="orthographicFront">
                  <a:rot lat="0" lon="0" rev="0"/>
                </a:camera>
                <a:lightRig rig="threePt" dir="t"/>
              </a:scene3d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2" name="Straight Arrow Connector 321"/>
              <p:cNvCxnSpPr/>
              <p:nvPr/>
            </p:nvCxnSpPr>
            <p:spPr>
              <a:xfrm rot="13500000" flipV="1">
                <a:off x="5721906" y="5220123"/>
                <a:ext cx="581402" cy="771"/>
              </a:xfrm>
              <a:prstGeom prst="straightConnector1">
                <a:avLst/>
              </a:prstGeom>
              <a:ln w="57150" cap="flat" cmpd="sng" algn="ctr">
                <a:solidFill>
                  <a:schemeClr val="tx2"/>
                </a:solidFill>
                <a:prstDash val="solid"/>
                <a:round/>
                <a:headEnd type="stealth" w="sm" len="med"/>
                <a:tailEnd type="stealth" w="sm" len="med"/>
              </a:ln>
              <a:scene3d>
                <a:camera prst="orthographicFront">
                  <a:rot lat="0" lon="0" rev="0"/>
                </a:camera>
                <a:lightRig rig="threePt" dir="t"/>
              </a:scene3d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03" name="Group 302"/>
            <p:cNvGrpSpPr/>
            <p:nvPr/>
          </p:nvGrpSpPr>
          <p:grpSpPr>
            <a:xfrm>
              <a:off x="6992356" y="1796440"/>
              <a:ext cx="581402" cy="581402"/>
              <a:chOff x="1430862" y="3298236"/>
              <a:chExt cx="581402" cy="581402"/>
            </a:xfrm>
          </p:grpSpPr>
          <p:cxnSp>
            <p:nvCxnSpPr>
              <p:cNvPr id="319" name="Straight Arrow Connector 318"/>
              <p:cNvCxnSpPr/>
              <p:nvPr/>
            </p:nvCxnSpPr>
            <p:spPr>
              <a:xfrm rot="10800000">
                <a:off x="1430862" y="3588936"/>
                <a:ext cx="581402" cy="771"/>
              </a:xfrm>
              <a:prstGeom prst="straightConnector1">
                <a:avLst/>
              </a:prstGeom>
              <a:ln w="57150" cap="flat" cmpd="sng" algn="ctr">
                <a:solidFill>
                  <a:srgbClr val="800000"/>
                </a:solidFill>
                <a:prstDash val="solid"/>
                <a:round/>
                <a:headEnd type="stealth" w="sm" len="med"/>
                <a:tailEnd type="stealth" w="sm" len="med"/>
              </a:ln>
              <a:scene3d>
                <a:camera prst="orthographicFront">
                  <a:rot lat="0" lon="0" rev="0"/>
                </a:camera>
                <a:lightRig rig="threePt" dir="t"/>
              </a:scene3d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0" name="Straight Arrow Connector 319"/>
              <p:cNvCxnSpPr/>
              <p:nvPr/>
            </p:nvCxnSpPr>
            <p:spPr>
              <a:xfrm rot="5400000">
                <a:off x="1434665" y="3588551"/>
                <a:ext cx="581402" cy="771"/>
              </a:xfrm>
              <a:prstGeom prst="straightConnector1">
                <a:avLst/>
              </a:prstGeom>
              <a:ln w="57150" cap="flat" cmpd="sng" algn="ctr">
                <a:solidFill>
                  <a:srgbClr val="800000"/>
                </a:solidFill>
                <a:prstDash val="solid"/>
                <a:round/>
                <a:headEnd type="stealth" w="sm" len="med"/>
                <a:tailEnd type="stealth" w="sm" len="med"/>
              </a:ln>
              <a:scene3d>
                <a:camera prst="orthographicFront">
                  <a:rot lat="0" lon="0" rev="0"/>
                </a:camera>
                <a:lightRig rig="threePt" dir="t"/>
              </a:scene3d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04" name="Group 303"/>
            <p:cNvGrpSpPr/>
            <p:nvPr/>
          </p:nvGrpSpPr>
          <p:grpSpPr>
            <a:xfrm>
              <a:off x="4956748" y="4445722"/>
              <a:ext cx="581402" cy="581402"/>
              <a:chOff x="1430862" y="3298236"/>
              <a:chExt cx="581402" cy="581402"/>
            </a:xfrm>
          </p:grpSpPr>
          <p:cxnSp>
            <p:nvCxnSpPr>
              <p:cNvPr id="317" name="Straight Arrow Connector 316"/>
              <p:cNvCxnSpPr/>
              <p:nvPr/>
            </p:nvCxnSpPr>
            <p:spPr>
              <a:xfrm rot="10800000">
                <a:off x="1430862" y="3588936"/>
                <a:ext cx="581402" cy="771"/>
              </a:xfrm>
              <a:prstGeom prst="straightConnector1">
                <a:avLst/>
              </a:prstGeom>
              <a:ln w="57150" cap="flat" cmpd="sng" algn="ctr">
                <a:solidFill>
                  <a:srgbClr val="800000"/>
                </a:solidFill>
                <a:prstDash val="solid"/>
                <a:round/>
                <a:headEnd type="stealth" w="sm" len="med"/>
                <a:tailEnd type="stealth" w="sm" len="med"/>
              </a:ln>
              <a:scene3d>
                <a:camera prst="orthographicFront">
                  <a:rot lat="0" lon="0" rev="0"/>
                </a:camera>
                <a:lightRig rig="threePt" dir="t"/>
              </a:scene3d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8" name="Straight Arrow Connector 317"/>
              <p:cNvCxnSpPr/>
              <p:nvPr/>
            </p:nvCxnSpPr>
            <p:spPr>
              <a:xfrm rot="5400000">
                <a:off x="1434665" y="3588551"/>
                <a:ext cx="581402" cy="771"/>
              </a:xfrm>
              <a:prstGeom prst="straightConnector1">
                <a:avLst/>
              </a:prstGeom>
              <a:ln w="57150" cap="flat" cmpd="sng" algn="ctr">
                <a:solidFill>
                  <a:srgbClr val="800000"/>
                </a:solidFill>
                <a:prstDash val="solid"/>
                <a:round/>
                <a:headEnd type="stealth" w="sm" len="med"/>
                <a:tailEnd type="stealth" w="sm" len="med"/>
              </a:ln>
              <a:scene3d>
                <a:camera prst="orthographicFront">
                  <a:rot lat="0" lon="0" rev="0"/>
                </a:camera>
                <a:lightRig rig="threePt" dir="t"/>
              </a:scene3d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05" name="Group 304"/>
            <p:cNvGrpSpPr/>
            <p:nvPr/>
          </p:nvGrpSpPr>
          <p:grpSpPr>
            <a:xfrm>
              <a:off x="6969273" y="4451014"/>
              <a:ext cx="581402" cy="581402"/>
              <a:chOff x="5717618" y="4929808"/>
              <a:chExt cx="581402" cy="581402"/>
            </a:xfrm>
          </p:grpSpPr>
          <p:cxnSp>
            <p:nvCxnSpPr>
              <p:cNvPr id="315" name="Straight Arrow Connector 314"/>
              <p:cNvCxnSpPr/>
              <p:nvPr/>
            </p:nvCxnSpPr>
            <p:spPr>
              <a:xfrm rot="8100000">
                <a:off x="5717618" y="5220121"/>
                <a:ext cx="581402" cy="771"/>
              </a:xfrm>
              <a:prstGeom prst="straightConnector1">
                <a:avLst/>
              </a:prstGeom>
              <a:ln w="57150" cap="flat" cmpd="sng" algn="ctr">
                <a:solidFill>
                  <a:schemeClr val="tx2"/>
                </a:solidFill>
                <a:prstDash val="solid"/>
                <a:round/>
                <a:headEnd type="stealth" w="sm" len="med"/>
                <a:tailEnd type="stealth" w="sm" len="med"/>
              </a:ln>
              <a:scene3d>
                <a:camera prst="orthographicFront">
                  <a:rot lat="0" lon="0" rev="0"/>
                </a:camera>
                <a:lightRig rig="threePt" dir="t"/>
              </a:scene3d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6" name="Straight Arrow Connector 315"/>
              <p:cNvCxnSpPr/>
              <p:nvPr/>
            </p:nvCxnSpPr>
            <p:spPr>
              <a:xfrm rot="13500000" flipV="1">
                <a:off x="5721906" y="5220123"/>
                <a:ext cx="581402" cy="771"/>
              </a:xfrm>
              <a:prstGeom prst="straightConnector1">
                <a:avLst/>
              </a:prstGeom>
              <a:ln w="57150" cap="flat" cmpd="sng" algn="ctr">
                <a:solidFill>
                  <a:schemeClr val="tx2"/>
                </a:solidFill>
                <a:prstDash val="solid"/>
                <a:round/>
                <a:headEnd type="stealth" w="sm" len="med"/>
                <a:tailEnd type="stealth" w="sm" len="med"/>
              </a:ln>
              <a:scene3d>
                <a:camera prst="orthographicFront">
                  <a:rot lat="0" lon="0" rev="0"/>
                </a:camera>
                <a:lightRig rig="threePt" dir="t"/>
              </a:scene3d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306" name="Straight Arrow Connector 305"/>
            <p:cNvCxnSpPr/>
            <p:nvPr/>
          </p:nvCxnSpPr>
          <p:spPr>
            <a:xfrm rot="10800000">
              <a:off x="4960937" y="2808674"/>
              <a:ext cx="581402" cy="771"/>
            </a:xfrm>
            <a:prstGeom prst="straightConnector1">
              <a:avLst/>
            </a:prstGeom>
            <a:ln w="57150" cap="flat" cmpd="sng" algn="ctr">
              <a:solidFill>
                <a:srgbClr val="800000"/>
              </a:solidFill>
              <a:prstDash val="solid"/>
              <a:round/>
              <a:headEnd type="stealth" w="sm" len="med"/>
              <a:tailEnd type="none" w="sm" len="med"/>
            </a:ln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7" name="Straight Arrow Connector 306"/>
            <p:cNvCxnSpPr/>
            <p:nvPr/>
          </p:nvCxnSpPr>
          <p:spPr>
            <a:xfrm rot="5400000">
              <a:off x="6996932" y="2807518"/>
              <a:ext cx="581402" cy="771"/>
            </a:xfrm>
            <a:prstGeom prst="straightConnector1">
              <a:avLst/>
            </a:prstGeom>
            <a:ln w="57150" cap="flat" cmpd="sng" algn="ctr">
              <a:solidFill>
                <a:srgbClr val="800000"/>
              </a:solidFill>
              <a:prstDash val="solid"/>
              <a:round/>
              <a:headEnd type="stealth" w="sm" len="med"/>
              <a:tailEnd type="none" w="sm" len="med"/>
            </a:ln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8" name="Straight Arrow Connector 307"/>
            <p:cNvCxnSpPr/>
            <p:nvPr/>
          </p:nvCxnSpPr>
          <p:spPr>
            <a:xfrm rot="10800000">
              <a:off x="4960937" y="5400371"/>
              <a:ext cx="581402" cy="771"/>
            </a:xfrm>
            <a:prstGeom prst="straightConnector1">
              <a:avLst/>
            </a:prstGeom>
            <a:ln w="57150" cap="flat" cmpd="sng" algn="ctr">
              <a:solidFill>
                <a:srgbClr val="800000"/>
              </a:solidFill>
              <a:prstDash val="solid"/>
              <a:round/>
              <a:headEnd type="stealth" w="sm" len="med"/>
              <a:tailEnd type="none" w="sm" len="med"/>
            </a:ln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9" name="Straight Arrow Connector 308"/>
            <p:cNvCxnSpPr/>
            <p:nvPr/>
          </p:nvCxnSpPr>
          <p:spPr>
            <a:xfrm rot="13500000" flipV="1">
              <a:off x="5601637" y="5390080"/>
              <a:ext cx="581402" cy="771"/>
            </a:xfrm>
            <a:prstGeom prst="straightConnector1">
              <a:avLst/>
            </a:prstGeom>
            <a:ln w="57150" cap="flat" cmpd="sng" algn="ctr">
              <a:solidFill>
                <a:schemeClr val="tx2"/>
              </a:solidFill>
              <a:prstDash val="solid"/>
              <a:round/>
              <a:headEnd type="stealth" w="sm" len="med"/>
              <a:tailEnd type="none" w="sm" len="med"/>
            </a:ln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10" name="Group 309"/>
            <p:cNvGrpSpPr/>
            <p:nvPr/>
          </p:nvGrpSpPr>
          <p:grpSpPr>
            <a:xfrm>
              <a:off x="6270972" y="4440269"/>
              <a:ext cx="581402" cy="581402"/>
              <a:chOff x="1430862" y="3298236"/>
              <a:chExt cx="581402" cy="581402"/>
            </a:xfrm>
          </p:grpSpPr>
          <p:cxnSp>
            <p:nvCxnSpPr>
              <p:cNvPr id="313" name="Straight Arrow Connector 312"/>
              <p:cNvCxnSpPr/>
              <p:nvPr/>
            </p:nvCxnSpPr>
            <p:spPr>
              <a:xfrm rot="10800000">
                <a:off x="1430862" y="3588936"/>
                <a:ext cx="581402" cy="771"/>
              </a:xfrm>
              <a:prstGeom prst="straightConnector1">
                <a:avLst/>
              </a:prstGeom>
              <a:ln w="57150" cap="flat" cmpd="sng" algn="ctr">
                <a:solidFill>
                  <a:srgbClr val="800000"/>
                </a:solidFill>
                <a:prstDash val="solid"/>
                <a:round/>
                <a:headEnd type="stealth" w="sm" len="med"/>
                <a:tailEnd type="stealth" w="sm" len="med"/>
              </a:ln>
              <a:scene3d>
                <a:camera prst="orthographicFront">
                  <a:rot lat="0" lon="0" rev="0"/>
                </a:camera>
                <a:lightRig rig="threePt" dir="t"/>
              </a:scene3d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4" name="Straight Arrow Connector 313"/>
              <p:cNvCxnSpPr/>
              <p:nvPr/>
            </p:nvCxnSpPr>
            <p:spPr>
              <a:xfrm rot="5400000">
                <a:off x="1434665" y="3588551"/>
                <a:ext cx="581402" cy="771"/>
              </a:xfrm>
              <a:prstGeom prst="straightConnector1">
                <a:avLst/>
              </a:prstGeom>
              <a:ln w="57150" cap="flat" cmpd="sng" algn="ctr">
                <a:solidFill>
                  <a:srgbClr val="800000"/>
                </a:solidFill>
                <a:prstDash val="solid"/>
                <a:round/>
                <a:headEnd type="stealth" w="sm" len="med"/>
                <a:tailEnd type="stealth" w="sm" len="med"/>
              </a:ln>
              <a:scene3d>
                <a:camera prst="orthographicFront">
                  <a:rot lat="0" lon="0" rev="0"/>
                </a:camera>
                <a:lightRig rig="threePt" dir="t"/>
              </a:scene3d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11" name="TextBox 310"/>
            <p:cNvSpPr txBox="1"/>
            <p:nvPr/>
          </p:nvSpPr>
          <p:spPr>
            <a:xfrm>
              <a:off x="6328846" y="4990581"/>
              <a:ext cx="556563" cy="70910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8" dirty="0"/>
                <a:t>R</a:t>
              </a:r>
            </a:p>
          </p:txBody>
        </p:sp>
        <p:sp>
          <p:nvSpPr>
            <p:cNvPr id="312" name="TextBox 311"/>
            <p:cNvSpPr txBox="1"/>
            <p:nvPr/>
          </p:nvSpPr>
          <p:spPr>
            <a:xfrm>
              <a:off x="7038603" y="4983248"/>
              <a:ext cx="556563" cy="70910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8" dirty="0"/>
                <a:t>R</a:t>
              </a:r>
            </a:p>
          </p:txBody>
        </p:sp>
      </p:grpSp>
      <p:sp>
        <p:nvSpPr>
          <p:cNvPr id="337" name="TextBox 336"/>
          <p:cNvSpPr txBox="1"/>
          <p:nvPr/>
        </p:nvSpPr>
        <p:spPr>
          <a:xfrm>
            <a:off x="1374434" y="699587"/>
            <a:ext cx="319316" cy="287128"/>
          </a:xfrm>
          <a:prstGeom prst="rect">
            <a:avLst/>
          </a:prstGeom>
          <a:noFill/>
        </p:spPr>
        <p:txBody>
          <a:bodyPr wrap="none" lIns="91439" tIns="45719" rIns="91439" bIns="45719" rtlCol="0">
            <a:spAutoFit/>
          </a:bodyPr>
          <a:lstStyle/>
          <a:p>
            <a:r>
              <a:rPr lang="en-US" sz="1266" dirty="0"/>
              <a:t>1.</a:t>
            </a:r>
          </a:p>
        </p:txBody>
      </p:sp>
      <p:sp>
        <p:nvSpPr>
          <p:cNvPr id="338" name="TextBox 337"/>
          <p:cNvSpPr txBox="1"/>
          <p:nvPr/>
        </p:nvSpPr>
        <p:spPr>
          <a:xfrm>
            <a:off x="1374434" y="1325603"/>
            <a:ext cx="319316" cy="287128"/>
          </a:xfrm>
          <a:prstGeom prst="rect">
            <a:avLst/>
          </a:prstGeom>
          <a:noFill/>
        </p:spPr>
        <p:txBody>
          <a:bodyPr wrap="none" lIns="91439" tIns="45719" rIns="91439" bIns="45719" rtlCol="0">
            <a:spAutoFit/>
          </a:bodyPr>
          <a:lstStyle/>
          <a:p>
            <a:r>
              <a:rPr lang="en-US" sz="1266" dirty="0"/>
              <a:t>2.</a:t>
            </a:r>
          </a:p>
        </p:txBody>
      </p:sp>
      <p:sp>
        <p:nvSpPr>
          <p:cNvPr id="339" name="TextBox 338"/>
          <p:cNvSpPr txBox="1"/>
          <p:nvPr/>
        </p:nvSpPr>
        <p:spPr>
          <a:xfrm>
            <a:off x="1374434" y="1963035"/>
            <a:ext cx="319316" cy="287128"/>
          </a:xfrm>
          <a:prstGeom prst="rect">
            <a:avLst/>
          </a:prstGeom>
          <a:noFill/>
        </p:spPr>
        <p:txBody>
          <a:bodyPr wrap="none" lIns="91439" tIns="45719" rIns="91439" bIns="45719" rtlCol="0">
            <a:spAutoFit/>
          </a:bodyPr>
          <a:lstStyle/>
          <a:p>
            <a:r>
              <a:rPr lang="en-US" sz="1266" dirty="0"/>
              <a:t>3.</a:t>
            </a:r>
          </a:p>
        </p:txBody>
      </p:sp>
      <p:sp>
        <p:nvSpPr>
          <p:cNvPr id="340" name="TextBox 339"/>
          <p:cNvSpPr txBox="1"/>
          <p:nvPr/>
        </p:nvSpPr>
        <p:spPr>
          <a:xfrm>
            <a:off x="1374434" y="3884561"/>
            <a:ext cx="319316" cy="287128"/>
          </a:xfrm>
          <a:prstGeom prst="rect">
            <a:avLst/>
          </a:prstGeom>
          <a:noFill/>
        </p:spPr>
        <p:txBody>
          <a:bodyPr wrap="none" lIns="91439" tIns="45719" rIns="91439" bIns="45719" rtlCol="0">
            <a:spAutoFit/>
          </a:bodyPr>
          <a:lstStyle/>
          <a:p>
            <a:r>
              <a:rPr lang="en-US" sz="1266" dirty="0"/>
              <a:t>4.</a:t>
            </a:r>
          </a:p>
        </p:txBody>
      </p:sp>
      <p:sp>
        <p:nvSpPr>
          <p:cNvPr id="341" name="TextBox 340"/>
          <p:cNvSpPr txBox="1"/>
          <p:nvPr/>
        </p:nvSpPr>
        <p:spPr>
          <a:xfrm>
            <a:off x="1374541" y="5018452"/>
            <a:ext cx="319316" cy="287128"/>
          </a:xfrm>
          <a:prstGeom prst="rect">
            <a:avLst/>
          </a:prstGeom>
          <a:noFill/>
        </p:spPr>
        <p:txBody>
          <a:bodyPr wrap="none" lIns="91439" tIns="45719" rIns="91439" bIns="45719" rtlCol="0">
            <a:spAutoFit/>
          </a:bodyPr>
          <a:lstStyle/>
          <a:p>
            <a:r>
              <a:rPr lang="en-US" sz="1266" dirty="0"/>
              <a:t>6.</a:t>
            </a:r>
          </a:p>
        </p:txBody>
      </p:sp>
      <p:sp>
        <p:nvSpPr>
          <p:cNvPr id="342" name="TextBox 341"/>
          <p:cNvSpPr txBox="1"/>
          <p:nvPr/>
        </p:nvSpPr>
        <p:spPr>
          <a:xfrm>
            <a:off x="1387953" y="4553190"/>
            <a:ext cx="364200" cy="287128"/>
          </a:xfrm>
          <a:prstGeom prst="rect">
            <a:avLst/>
          </a:prstGeom>
          <a:noFill/>
        </p:spPr>
        <p:txBody>
          <a:bodyPr wrap="none" lIns="91439" tIns="45719" rIns="91439" bIns="45719" rtlCol="0">
            <a:spAutoFit/>
          </a:bodyPr>
          <a:lstStyle/>
          <a:p>
            <a:r>
              <a:rPr lang="en-US" sz="1266" dirty="0"/>
              <a:t>5. </a:t>
            </a:r>
          </a:p>
        </p:txBody>
      </p:sp>
      <p:pic>
        <p:nvPicPr>
          <p:cNvPr id="110" name="Picture 6" descr="Image result for codenames agent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8" r="5684"/>
          <a:stretch/>
        </p:blipFill>
        <p:spPr bwMode="auto">
          <a:xfrm>
            <a:off x="59708" y="1061493"/>
            <a:ext cx="1244574" cy="815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1" name="Picture 1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6106" y="4250038"/>
            <a:ext cx="1246408" cy="815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18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dirty="0" smtClean="0"/>
              <a:t>Why is teaching quantum difficult?</a:t>
            </a:r>
            <a:endParaRPr lang="en-CA" dirty="0"/>
          </a:p>
        </p:txBody>
      </p:sp>
      <p:sp>
        <p:nvSpPr>
          <p:cNvPr id="4" name="TextBox 3"/>
          <p:cNvSpPr txBox="1"/>
          <p:nvPr/>
        </p:nvSpPr>
        <p:spPr>
          <a:xfrm>
            <a:off x="2718748" y="1527550"/>
            <a:ext cx="4069576" cy="461665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CA" sz="2400" dirty="0" smtClean="0"/>
              <a:t>Reason #1: It’s hard to “see”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286464" y="2247634"/>
            <a:ext cx="3782320" cy="3338779"/>
            <a:chOff x="286464" y="2247634"/>
            <a:chExt cx="3782320" cy="3338779"/>
          </a:xfrm>
        </p:grpSpPr>
        <p:pic>
          <p:nvPicPr>
            <p:cNvPr id="6" name="Picture 2" descr="Image result for tennis ball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6464" y="2885615"/>
              <a:ext cx="943999" cy="9439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6"/>
            <p:cNvSpPr/>
            <p:nvPr/>
          </p:nvSpPr>
          <p:spPr>
            <a:xfrm>
              <a:off x="714981" y="2247634"/>
              <a:ext cx="3353803" cy="58477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3200" b="0" cap="none" spc="0" dirty="0" smtClean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Classical Physics</a:t>
              </a:r>
              <a:endParaRPr lang="en-US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8" name="Line Callout 1 7"/>
            <p:cNvSpPr/>
            <p:nvPr/>
          </p:nvSpPr>
          <p:spPr>
            <a:xfrm>
              <a:off x="2067331" y="2885616"/>
              <a:ext cx="2001453" cy="1379485"/>
            </a:xfrm>
            <a:prstGeom prst="borderCallout1">
              <a:avLst>
                <a:gd name="adj1" fmla="val 56496"/>
                <a:gd name="adj2" fmla="val -8333"/>
                <a:gd name="adj3" fmla="val 110659"/>
                <a:gd name="adj4" fmla="val -51658"/>
              </a:avLst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CA" dirty="0" smtClean="0"/>
                <a:t>The ball is directly above me and moving to the left with momentum </a:t>
              </a:r>
              <a:r>
                <a:rPr lang="en-CA" b="1" dirty="0" smtClean="0"/>
                <a:t>p </a:t>
              </a:r>
              <a:endParaRPr lang="en-CA" dirty="0"/>
            </a:p>
          </p:txBody>
        </p:sp>
        <p:pic>
          <p:nvPicPr>
            <p:cNvPr id="9" name="Picture 4" descr="Image result for stick figure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0401" y="4114159"/>
              <a:ext cx="736127" cy="14722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" name="Group 9"/>
          <p:cNvGrpSpPr/>
          <p:nvPr/>
        </p:nvGrpSpPr>
        <p:grpSpPr>
          <a:xfrm>
            <a:off x="5009277" y="2247634"/>
            <a:ext cx="4249022" cy="3338779"/>
            <a:chOff x="5009277" y="2247634"/>
            <a:chExt cx="4249022" cy="3338779"/>
          </a:xfrm>
        </p:grpSpPr>
        <p:sp>
          <p:nvSpPr>
            <p:cNvPr id="11" name="Cloud 10"/>
            <p:cNvSpPr/>
            <p:nvPr/>
          </p:nvSpPr>
          <p:spPr>
            <a:xfrm>
              <a:off x="7566380" y="2692961"/>
              <a:ext cx="1691919" cy="1421198"/>
            </a:xfrm>
            <a:prstGeom prst="cloud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5341539" y="2247634"/>
              <a:ext cx="3397084" cy="58477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3200" b="0" cap="none" spc="0" dirty="0" smtClean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Quantum Physics</a:t>
              </a:r>
              <a:endParaRPr lang="en-US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pic>
          <p:nvPicPr>
            <p:cNvPr id="13" name="Picture 12" descr="Screen Shot 2017-02-23 at 11.32.32 AM.png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47598" y="2885616"/>
              <a:ext cx="1064209" cy="943999"/>
            </a:xfrm>
            <a:prstGeom prst="rect">
              <a:avLst/>
            </a:prstGeom>
          </p:spPr>
        </p:pic>
        <p:sp>
          <p:nvSpPr>
            <p:cNvPr id="14" name="Line Callout 1 13"/>
            <p:cNvSpPr/>
            <p:nvPr/>
          </p:nvSpPr>
          <p:spPr>
            <a:xfrm>
              <a:off x="5009277" y="2898625"/>
              <a:ext cx="2557104" cy="2067075"/>
            </a:xfrm>
            <a:prstGeom prst="borderCallout1">
              <a:avLst>
                <a:gd name="adj1" fmla="val 56497"/>
                <a:gd name="adj2" fmla="val 104408"/>
                <a:gd name="adj3" fmla="val 71345"/>
                <a:gd name="adj4" fmla="val 118695"/>
              </a:avLst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CA" dirty="0" smtClean="0"/>
                <a:t>The electron is probably somewhere above me and moving to the left or right with momentum </a:t>
              </a:r>
              <a:r>
                <a:rPr lang="en-CA" b="1" dirty="0" smtClean="0"/>
                <a:t>p ± </a:t>
              </a:r>
              <a:r>
                <a:rPr lang="el-GR" b="1" dirty="0" smtClean="0"/>
                <a:t>Δ</a:t>
              </a:r>
              <a:r>
                <a:rPr lang="en-CA" b="1" dirty="0" smtClean="0"/>
                <a:t>p</a:t>
              </a:r>
              <a:r>
                <a:rPr lang="en-CA" dirty="0" smtClean="0"/>
                <a:t>, </a:t>
              </a:r>
              <a:br>
                <a:rPr lang="en-CA" dirty="0" smtClean="0"/>
              </a:br>
              <a:r>
                <a:rPr lang="en-CA" dirty="0" smtClean="0"/>
                <a:t>but if I look at it,</a:t>
              </a:r>
              <a:br>
                <a:rPr lang="en-CA" dirty="0" smtClean="0"/>
              </a:br>
              <a:r>
                <a:rPr lang="en-CA" dirty="0" smtClean="0"/>
                <a:t>it’ll change</a:t>
              </a:r>
              <a:r>
                <a:rPr lang="en-CA" b="1" dirty="0" smtClean="0"/>
                <a:t> </a:t>
              </a:r>
              <a:endParaRPr lang="en-CA" dirty="0"/>
            </a:p>
          </p:txBody>
        </p:sp>
        <p:pic>
          <p:nvPicPr>
            <p:cNvPr id="15" name="Picture 4" descr="Image result for stick figure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8011638" y="4114159"/>
              <a:ext cx="736127" cy="14722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086893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Rectangle 154"/>
          <p:cNvSpPr/>
          <p:nvPr/>
        </p:nvSpPr>
        <p:spPr>
          <a:xfrm>
            <a:off x="1606768" y="2562595"/>
            <a:ext cx="7162102" cy="1263412"/>
          </a:xfrm>
          <a:prstGeom prst="rect">
            <a:avLst/>
          </a:prstGeom>
          <a:solidFill>
            <a:srgbClr val="FF0000">
              <a:alpha val="62000"/>
            </a:srgbClr>
          </a:solidFill>
          <a:ln>
            <a:solidFill>
              <a:srgbClr val="FF66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66"/>
          </a:p>
        </p:txBody>
      </p:sp>
      <p:sp>
        <p:nvSpPr>
          <p:cNvPr id="3" name="Rectangle 2"/>
          <p:cNvSpPr/>
          <p:nvPr/>
        </p:nvSpPr>
        <p:spPr>
          <a:xfrm>
            <a:off x="747889" y="423333"/>
            <a:ext cx="1114778" cy="105833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9" tIns="45719" rIns="91439" bIns="45719" rtlCol="0" anchor="ctr"/>
          <a:lstStyle/>
          <a:p>
            <a:pPr algn="ctr"/>
            <a:endParaRPr lang="en-US" sz="1266"/>
          </a:p>
        </p:txBody>
      </p:sp>
      <p:cxnSp>
        <p:nvCxnSpPr>
          <p:cNvPr id="246" name="Straight Arrow Connector 245"/>
          <p:cNvCxnSpPr/>
          <p:nvPr/>
        </p:nvCxnSpPr>
        <p:spPr>
          <a:xfrm rot="10800000">
            <a:off x="2436545" y="2146159"/>
            <a:ext cx="581402" cy="771"/>
          </a:xfrm>
          <a:prstGeom prst="straightConnector1">
            <a:avLst/>
          </a:prstGeom>
          <a:ln w="57150" cap="flat" cmpd="sng" algn="ctr">
            <a:solidFill>
              <a:srgbClr val="800000"/>
            </a:solidFill>
            <a:prstDash val="solid"/>
            <a:round/>
            <a:headEnd type="stealth" w="sm" len="med"/>
            <a:tailEnd type="none" w="sm" len="med"/>
          </a:ln>
          <a:scene3d>
            <a:camera prst="orthographicFront">
              <a:rot lat="0" lon="0" rev="0"/>
            </a:camera>
            <a:lightRig rig="threePt" dir="t"/>
          </a:scene3d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7" name="Straight Arrow Connector 246"/>
          <p:cNvCxnSpPr/>
          <p:nvPr/>
        </p:nvCxnSpPr>
        <p:spPr>
          <a:xfrm rot="13500000" flipV="1">
            <a:off x="3831907" y="2145773"/>
            <a:ext cx="581402" cy="771"/>
          </a:xfrm>
          <a:prstGeom prst="straightConnector1">
            <a:avLst/>
          </a:prstGeom>
          <a:ln w="57150" cap="flat" cmpd="sng" algn="ctr">
            <a:solidFill>
              <a:schemeClr val="tx2"/>
            </a:solidFill>
            <a:prstDash val="solid"/>
            <a:round/>
            <a:headEnd type="stealth" w="sm" len="med"/>
            <a:tailEnd type="none" w="sm" len="med"/>
          </a:ln>
          <a:scene3d>
            <a:camera prst="orthographicFront">
              <a:rot lat="0" lon="0" rev="0"/>
            </a:camera>
            <a:lightRig rig="threePt" dir="t"/>
          </a:scene3d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48" name="Group 247"/>
          <p:cNvGrpSpPr/>
          <p:nvPr/>
        </p:nvGrpSpPr>
        <p:grpSpPr>
          <a:xfrm>
            <a:off x="2432357" y="1222480"/>
            <a:ext cx="581402" cy="581402"/>
            <a:chOff x="1430862" y="3298236"/>
            <a:chExt cx="581402" cy="581402"/>
          </a:xfrm>
        </p:grpSpPr>
        <p:cxnSp>
          <p:nvCxnSpPr>
            <p:cNvPr id="249" name="Straight Arrow Connector 248"/>
            <p:cNvCxnSpPr/>
            <p:nvPr/>
          </p:nvCxnSpPr>
          <p:spPr>
            <a:xfrm rot="10800000">
              <a:off x="1430862" y="3588936"/>
              <a:ext cx="581402" cy="771"/>
            </a:xfrm>
            <a:prstGeom prst="straightConnector1">
              <a:avLst/>
            </a:prstGeom>
            <a:ln w="57150" cap="flat" cmpd="sng" algn="ctr">
              <a:solidFill>
                <a:srgbClr val="800000"/>
              </a:solidFill>
              <a:prstDash val="solid"/>
              <a:round/>
              <a:headEnd type="stealth" w="sm" len="med"/>
              <a:tailEnd type="stealth" w="sm" len="med"/>
            </a:ln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0" name="Straight Arrow Connector 249"/>
            <p:cNvCxnSpPr/>
            <p:nvPr/>
          </p:nvCxnSpPr>
          <p:spPr>
            <a:xfrm rot="5400000">
              <a:off x="1434665" y="3588551"/>
              <a:ext cx="581402" cy="771"/>
            </a:xfrm>
            <a:prstGeom prst="straightConnector1">
              <a:avLst/>
            </a:prstGeom>
            <a:ln w="57150" cap="flat" cmpd="sng" algn="ctr">
              <a:solidFill>
                <a:srgbClr val="800000"/>
              </a:solidFill>
              <a:prstDash val="solid"/>
              <a:round/>
              <a:headEnd type="stealth" w="sm" len="med"/>
              <a:tailEnd type="stealth" w="sm" len="med"/>
            </a:ln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1" name="TextBox 250"/>
          <p:cNvSpPr txBox="1"/>
          <p:nvPr/>
        </p:nvSpPr>
        <p:spPr>
          <a:xfrm>
            <a:off x="2492259" y="514594"/>
            <a:ext cx="469998" cy="709103"/>
          </a:xfrm>
          <a:prstGeom prst="rect">
            <a:avLst/>
          </a:prstGeom>
          <a:noFill/>
        </p:spPr>
        <p:txBody>
          <a:bodyPr wrap="none" lIns="91439" tIns="45719" rIns="91439" bIns="45719" rtlCol="0">
            <a:spAutoFit/>
          </a:bodyPr>
          <a:lstStyle/>
          <a:p>
            <a:r>
              <a:rPr lang="en-US" sz="4008" dirty="0"/>
              <a:t>0</a:t>
            </a:r>
          </a:p>
        </p:txBody>
      </p:sp>
      <p:sp>
        <p:nvSpPr>
          <p:cNvPr id="252" name="TextBox 251"/>
          <p:cNvSpPr txBox="1"/>
          <p:nvPr/>
        </p:nvSpPr>
        <p:spPr>
          <a:xfrm>
            <a:off x="3176925" y="514594"/>
            <a:ext cx="469998" cy="709103"/>
          </a:xfrm>
          <a:prstGeom prst="rect">
            <a:avLst/>
          </a:prstGeom>
          <a:noFill/>
        </p:spPr>
        <p:txBody>
          <a:bodyPr wrap="none" lIns="91439" tIns="45719" rIns="91439" bIns="45719" rtlCol="0">
            <a:spAutoFit/>
          </a:bodyPr>
          <a:lstStyle/>
          <a:p>
            <a:r>
              <a:rPr lang="en-US" sz="4008" dirty="0"/>
              <a:t>1</a:t>
            </a:r>
          </a:p>
        </p:txBody>
      </p:sp>
      <p:sp>
        <p:nvSpPr>
          <p:cNvPr id="253" name="TextBox 252"/>
          <p:cNvSpPr txBox="1"/>
          <p:nvPr/>
        </p:nvSpPr>
        <p:spPr>
          <a:xfrm>
            <a:off x="3870898" y="514594"/>
            <a:ext cx="469998" cy="709103"/>
          </a:xfrm>
          <a:prstGeom prst="rect">
            <a:avLst/>
          </a:prstGeom>
          <a:noFill/>
        </p:spPr>
        <p:txBody>
          <a:bodyPr wrap="none" lIns="91439" tIns="45719" rIns="91439" bIns="45719" rtlCol="0">
            <a:spAutoFit/>
          </a:bodyPr>
          <a:lstStyle/>
          <a:p>
            <a:r>
              <a:rPr lang="en-US" sz="4008" dirty="0"/>
              <a:t>0</a:t>
            </a:r>
          </a:p>
        </p:txBody>
      </p:sp>
      <p:grpSp>
        <p:nvGrpSpPr>
          <p:cNvPr id="254" name="Group 253"/>
          <p:cNvGrpSpPr/>
          <p:nvPr/>
        </p:nvGrpSpPr>
        <p:grpSpPr>
          <a:xfrm>
            <a:off x="2438564" y="3771531"/>
            <a:ext cx="581402" cy="581402"/>
            <a:chOff x="1430862" y="3298236"/>
            <a:chExt cx="581402" cy="581402"/>
          </a:xfrm>
        </p:grpSpPr>
        <p:cxnSp>
          <p:nvCxnSpPr>
            <p:cNvPr id="255" name="Straight Arrow Connector 254"/>
            <p:cNvCxnSpPr/>
            <p:nvPr/>
          </p:nvCxnSpPr>
          <p:spPr>
            <a:xfrm rot="10800000">
              <a:off x="1430862" y="3588936"/>
              <a:ext cx="581402" cy="771"/>
            </a:xfrm>
            <a:prstGeom prst="straightConnector1">
              <a:avLst/>
            </a:prstGeom>
            <a:ln w="57150" cap="flat" cmpd="sng" algn="ctr">
              <a:solidFill>
                <a:srgbClr val="800000"/>
              </a:solidFill>
              <a:prstDash val="solid"/>
              <a:round/>
              <a:headEnd type="stealth" w="sm" len="med"/>
              <a:tailEnd type="stealth" w="sm" len="med"/>
            </a:ln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6" name="Straight Arrow Connector 255"/>
            <p:cNvCxnSpPr/>
            <p:nvPr/>
          </p:nvCxnSpPr>
          <p:spPr>
            <a:xfrm rot="5400000">
              <a:off x="1434665" y="3588551"/>
              <a:ext cx="581402" cy="771"/>
            </a:xfrm>
            <a:prstGeom prst="straightConnector1">
              <a:avLst/>
            </a:prstGeom>
            <a:ln w="57150" cap="flat" cmpd="sng" algn="ctr">
              <a:solidFill>
                <a:srgbClr val="800000"/>
              </a:solidFill>
              <a:prstDash val="solid"/>
              <a:round/>
              <a:headEnd type="stealth" w="sm" len="med"/>
              <a:tailEnd type="stealth" w="sm" len="med"/>
            </a:ln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8" name="TextBox 257"/>
          <p:cNvSpPr txBox="1"/>
          <p:nvPr/>
        </p:nvSpPr>
        <p:spPr>
          <a:xfrm>
            <a:off x="2460892" y="4810806"/>
            <a:ext cx="556561" cy="709103"/>
          </a:xfrm>
          <a:prstGeom prst="rect">
            <a:avLst/>
          </a:prstGeom>
          <a:noFill/>
        </p:spPr>
        <p:txBody>
          <a:bodyPr wrap="none" lIns="91439" tIns="45719" rIns="91439" bIns="45719" rtlCol="0">
            <a:spAutoFit/>
          </a:bodyPr>
          <a:lstStyle/>
          <a:p>
            <a:r>
              <a:rPr lang="en-US" sz="4008" dirty="0"/>
              <a:t>R</a:t>
            </a:r>
          </a:p>
        </p:txBody>
      </p:sp>
      <p:sp>
        <p:nvSpPr>
          <p:cNvPr id="259" name="TextBox 258"/>
          <p:cNvSpPr txBox="1"/>
          <p:nvPr/>
        </p:nvSpPr>
        <p:spPr>
          <a:xfrm>
            <a:off x="3134410" y="4810806"/>
            <a:ext cx="556561" cy="709103"/>
          </a:xfrm>
          <a:prstGeom prst="rect">
            <a:avLst/>
          </a:prstGeom>
          <a:noFill/>
        </p:spPr>
        <p:txBody>
          <a:bodyPr wrap="none" lIns="91439" tIns="45719" rIns="91439" bIns="45719" rtlCol="0">
            <a:spAutoFit/>
          </a:bodyPr>
          <a:lstStyle/>
          <a:p>
            <a:r>
              <a:rPr lang="en-US" sz="4008" dirty="0"/>
              <a:t>R</a:t>
            </a:r>
          </a:p>
        </p:txBody>
      </p:sp>
      <p:sp>
        <p:nvSpPr>
          <p:cNvPr id="260" name="TextBox 259"/>
          <p:cNvSpPr txBox="1"/>
          <p:nvPr/>
        </p:nvSpPr>
        <p:spPr>
          <a:xfrm>
            <a:off x="3839529" y="4810806"/>
            <a:ext cx="556561" cy="709103"/>
          </a:xfrm>
          <a:prstGeom prst="rect">
            <a:avLst/>
          </a:prstGeom>
          <a:noFill/>
        </p:spPr>
        <p:txBody>
          <a:bodyPr wrap="none" lIns="91439" tIns="45719" rIns="91439" bIns="45719" rtlCol="0">
            <a:spAutoFit/>
          </a:bodyPr>
          <a:lstStyle/>
          <a:p>
            <a:r>
              <a:rPr lang="en-US" sz="4008" dirty="0"/>
              <a:t>R</a:t>
            </a:r>
          </a:p>
        </p:txBody>
      </p:sp>
      <p:grpSp>
        <p:nvGrpSpPr>
          <p:cNvPr id="261" name="Group 260"/>
          <p:cNvGrpSpPr/>
          <p:nvPr/>
        </p:nvGrpSpPr>
        <p:grpSpPr>
          <a:xfrm>
            <a:off x="3132976" y="1228704"/>
            <a:ext cx="581402" cy="581402"/>
            <a:chOff x="1430862" y="3298236"/>
            <a:chExt cx="581402" cy="581402"/>
          </a:xfrm>
        </p:grpSpPr>
        <p:cxnSp>
          <p:nvCxnSpPr>
            <p:cNvPr id="262" name="Straight Arrow Connector 261"/>
            <p:cNvCxnSpPr/>
            <p:nvPr/>
          </p:nvCxnSpPr>
          <p:spPr>
            <a:xfrm rot="10800000">
              <a:off x="1430862" y="3588936"/>
              <a:ext cx="581402" cy="771"/>
            </a:xfrm>
            <a:prstGeom prst="straightConnector1">
              <a:avLst/>
            </a:prstGeom>
            <a:ln w="57150" cap="flat" cmpd="sng" algn="ctr">
              <a:solidFill>
                <a:srgbClr val="800000"/>
              </a:solidFill>
              <a:prstDash val="solid"/>
              <a:round/>
              <a:headEnd type="stealth" w="sm" len="med"/>
              <a:tailEnd type="stealth" w="sm" len="med"/>
            </a:ln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3" name="Straight Arrow Connector 262"/>
            <p:cNvCxnSpPr/>
            <p:nvPr/>
          </p:nvCxnSpPr>
          <p:spPr>
            <a:xfrm rot="5400000">
              <a:off x="1434665" y="3588551"/>
              <a:ext cx="581402" cy="771"/>
            </a:xfrm>
            <a:prstGeom prst="straightConnector1">
              <a:avLst/>
            </a:prstGeom>
            <a:ln w="57150" cap="flat" cmpd="sng" algn="ctr">
              <a:solidFill>
                <a:srgbClr val="800000"/>
              </a:solidFill>
              <a:prstDash val="solid"/>
              <a:round/>
              <a:headEnd type="stealth" w="sm" len="med"/>
              <a:tailEnd type="stealth" w="sm" len="med"/>
            </a:ln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64" name="Straight Arrow Connector 263"/>
          <p:cNvCxnSpPr/>
          <p:nvPr/>
        </p:nvCxnSpPr>
        <p:spPr>
          <a:xfrm rot="5400000">
            <a:off x="3137550" y="2128087"/>
            <a:ext cx="581402" cy="771"/>
          </a:xfrm>
          <a:prstGeom prst="straightConnector1">
            <a:avLst/>
          </a:prstGeom>
          <a:ln w="57150" cap="flat" cmpd="sng" algn="ctr">
            <a:solidFill>
              <a:srgbClr val="800000"/>
            </a:solidFill>
            <a:prstDash val="solid"/>
            <a:round/>
            <a:headEnd type="stealth" w="sm" len="med"/>
            <a:tailEnd type="none" w="sm" len="med"/>
          </a:ln>
          <a:scene3d>
            <a:camera prst="orthographicFront">
              <a:rot lat="0" lon="0" rev="0"/>
            </a:camera>
            <a:lightRig rig="threePt" dir="t"/>
          </a:scene3d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65" name="Group 264"/>
          <p:cNvGrpSpPr/>
          <p:nvPr/>
        </p:nvGrpSpPr>
        <p:grpSpPr>
          <a:xfrm>
            <a:off x="3132976" y="3771531"/>
            <a:ext cx="581402" cy="581402"/>
            <a:chOff x="5717618" y="4929808"/>
            <a:chExt cx="581402" cy="581402"/>
          </a:xfrm>
        </p:grpSpPr>
        <p:cxnSp>
          <p:nvCxnSpPr>
            <p:cNvPr id="266" name="Straight Arrow Connector 265"/>
            <p:cNvCxnSpPr/>
            <p:nvPr/>
          </p:nvCxnSpPr>
          <p:spPr>
            <a:xfrm rot="8100000">
              <a:off x="5717618" y="5220121"/>
              <a:ext cx="581402" cy="771"/>
            </a:xfrm>
            <a:prstGeom prst="straightConnector1">
              <a:avLst/>
            </a:prstGeom>
            <a:ln w="57150" cap="flat" cmpd="sng" algn="ctr">
              <a:solidFill>
                <a:schemeClr val="tx2"/>
              </a:solidFill>
              <a:prstDash val="solid"/>
              <a:round/>
              <a:headEnd type="stealth" w="sm" len="med"/>
              <a:tailEnd type="stealth" w="sm" len="med"/>
            </a:ln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7" name="Straight Arrow Connector 266"/>
            <p:cNvCxnSpPr/>
            <p:nvPr/>
          </p:nvCxnSpPr>
          <p:spPr>
            <a:xfrm rot="13500000" flipV="1">
              <a:off x="5721906" y="5220123"/>
              <a:ext cx="581402" cy="771"/>
            </a:xfrm>
            <a:prstGeom prst="straightConnector1">
              <a:avLst/>
            </a:prstGeom>
            <a:ln w="57150" cap="flat" cmpd="sng" algn="ctr">
              <a:solidFill>
                <a:schemeClr val="tx2"/>
              </a:solidFill>
              <a:prstDash val="solid"/>
              <a:round/>
              <a:headEnd type="stealth" w="sm" len="med"/>
              <a:tailEnd type="stealth" w="sm" len="med"/>
            </a:ln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8" name="TextBox 267"/>
          <p:cNvSpPr txBox="1"/>
          <p:nvPr/>
        </p:nvSpPr>
        <p:spPr>
          <a:xfrm>
            <a:off x="3151025" y="4325525"/>
            <a:ext cx="556561" cy="709103"/>
          </a:xfrm>
          <a:prstGeom prst="rect">
            <a:avLst/>
          </a:prstGeom>
          <a:noFill/>
        </p:spPr>
        <p:txBody>
          <a:bodyPr wrap="none" lIns="91439" tIns="45719" rIns="91439" bIns="45719" rtlCol="0">
            <a:spAutoFit/>
          </a:bodyPr>
          <a:lstStyle/>
          <a:p>
            <a:r>
              <a:rPr lang="en-US" sz="4008" dirty="0"/>
              <a:t>R</a:t>
            </a:r>
          </a:p>
        </p:txBody>
      </p:sp>
      <p:grpSp>
        <p:nvGrpSpPr>
          <p:cNvPr id="269" name="Group 268"/>
          <p:cNvGrpSpPr/>
          <p:nvPr/>
        </p:nvGrpSpPr>
        <p:grpSpPr>
          <a:xfrm>
            <a:off x="3823932" y="1219569"/>
            <a:ext cx="581402" cy="581402"/>
            <a:chOff x="5717618" y="4929808"/>
            <a:chExt cx="581402" cy="581402"/>
          </a:xfrm>
        </p:grpSpPr>
        <p:cxnSp>
          <p:nvCxnSpPr>
            <p:cNvPr id="270" name="Straight Arrow Connector 269"/>
            <p:cNvCxnSpPr/>
            <p:nvPr/>
          </p:nvCxnSpPr>
          <p:spPr>
            <a:xfrm rot="8100000">
              <a:off x="5717618" y="5220121"/>
              <a:ext cx="581402" cy="771"/>
            </a:xfrm>
            <a:prstGeom prst="straightConnector1">
              <a:avLst/>
            </a:prstGeom>
            <a:ln w="57150" cap="flat" cmpd="sng" algn="ctr">
              <a:solidFill>
                <a:schemeClr val="tx2"/>
              </a:solidFill>
              <a:prstDash val="solid"/>
              <a:round/>
              <a:headEnd type="stealth" w="sm" len="med"/>
              <a:tailEnd type="stealth" w="sm" len="med"/>
            </a:ln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1" name="Straight Arrow Connector 270"/>
            <p:cNvCxnSpPr/>
            <p:nvPr/>
          </p:nvCxnSpPr>
          <p:spPr>
            <a:xfrm rot="13500000" flipV="1">
              <a:off x="5721906" y="5220123"/>
              <a:ext cx="581402" cy="771"/>
            </a:xfrm>
            <a:prstGeom prst="straightConnector1">
              <a:avLst/>
            </a:prstGeom>
            <a:ln w="57150" cap="flat" cmpd="sng" algn="ctr">
              <a:solidFill>
                <a:schemeClr val="tx2"/>
              </a:solidFill>
              <a:prstDash val="solid"/>
              <a:round/>
              <a:headEnd type="stealth" w="sm" len="med"/>
              <a:tailEnd type="stealth" w="sm" len="med"/>
            </a:ln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2" name="Group 271"/>
          <p:cNvGrpSpPr/>
          <p:nvPr/>
        </p:nvGrpSpPr>
        <p:grpSpPr>
          <a:xfrm>
            <a:off x="3794310" y="3774175"/>
            <a:ext cx="581402" cy="581402"/>
            <a:chOff x="5717618" y="4929808"/>
            <a:chExt cx="581402" cy="581402"/>
          </a:xfrm>
        </p:grpSpPr>
        <p:cxnSp>
          <p:nvCxnSpPr>
            <p:cNvPr id="273" name="Straight Arrow Connector 272"/>
            <p:cNvCxnSpPr/>
            <p:nvPr/>
          </p:nvCxnSpPr>
          <p:spPr>
            <a:xfrm rot="8100000">
              <a:off x="5717618" y="5220121"/>
              <a:ext cx="581402" cy="771"/>
            </a:xfrm>
            <a:prstGeom prst="straightConnector1">
              <a:avLst/>
            </a:prstGeom>
            <a:ln w="57150" cap="flat" cmpd="sng" algn="ctr">
              <a:solidFill>
                <a:schemeClr val="tx2"/>
              </a:solidFill>
              <a:prstDash val="solid"/>
              <a:round/>
              <a:headEnd type="stealth" w="sm" len="med"/>
              <a:tailEnd type="stealth" w="sm" len="med"/>
            </a:ln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4" name="Straight Arrow Connector 273"/>
            <p:cNvCxnSpPr/>
            <p:nvPr/>
          </p:nvCxnSpPr>
          <p:spPr>
            <a:xfrm rot="13500000" flipV="1">
              <a:off x="5721906" y="5220123"/>
              <a:ext cx="581402" cy="771"/>
            </a:xfrm>
            <a:prstGeom prst="straightConnector1">
              <a:avLst/>
            </a:prstGeom>
            <a:ln w="57150" cap="flat" cmpd="sng" algn="ctr">
              <a:solidFill>
                <a:schemeClr val="tx2"/>
              </a:solidFill>
              <a:prstDash val="solid"/>
              <a:round/>
              <a:headEnd type="stealth" w="sm" len="med"/>
              <a:tailEnd type="stealth" w="sm" len="med"/>
            </a:ln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37" name="TextBox 336"/>
          <p:cNvSpPr txBox="1"/>
          <p:nvPr/>
        </p:nvSpPr>
        <p:spPr>
          <a:xfrm>
            <a:off x="1374434" y="699587"/>
            <a:ext cx="319316" cy="287128"/>
          </a:xfrm>
          <a:prstGeom prst="rect">
            <a:avLst/>
          </a:prstGeom>
          <a:noFill/>
        </p:spPr>
        <p:txBody>
          <a:bodyPr wrap="none" lIns="91439" tIns="45719" rIns="91439" bIns="45719" rtlCol="0">
            <a:spAutoFit/>
          </a:bodyPr>
          <a:lstStyle/>
          <a:p>
            <a:r>
              <a:rPr lang="en-US" sz="1266" dirty="0"/>
              <a:t>1.</a:t>
            </a:r>
          </a:p>
        </p:txBody>
      </p:sp>
      <p:sp>
        <p:nvSpPr>
          <p:cNvPr id="338" name="TextBox 337"/>
          <p:cNvSpPr txBox="1"/>
          <p:nvPr/>
        </p:nvSpPr>
        <p:spPr>
          <a:xfrm>
            <a:off x="1374434" y="1325603"/>
            <a:ext cx="319316" cy="287128"/>
          </a:xfrm>
          <a:prstGeom prst="rect">
            <a:avLst/>
          </a:prstGeom>
          <a:noFill/>
        </p:spPr>
        <p:txBody>
          <a:bodyPr wrap="none" lIns="91439" tIns="45719" rIns="91439" bIns="45719" rtlCol="0">
            <a:spAutoFit/>
          </a:bodyPr>
          <a:lstStyle/>
          <a:p>
            <a:r>
              <a:rPr lang="en-US" sz="1266" dirty="0"/>
              <a:t>2.</a:t>
            </a:r>
          </a:p>
        </p:txBody>
      </p:sp>
      <p:sp>
        <p:nvSpPr>
          <p:cNvPr id="339" name="TextBox 338"/>
          <p:cNvSpPr txBox="1"/>
          <p:nvPr/>
        </p:nvSpPr>
        <p:spPr>
          <a:xfrm>
            <a:off x="1374434" y="1963035"/>
            <a:ext cx="319316" cy="287128"/>
          </a:xfrm>
          <a:prstGeom prst="rect">
            <a:avLst/>
          </a:prstGeom>
          <a:noFill/>
        </p:spPr>
        <p:txBody>
          <a:bodyPr wrap="none" lIns="91439" tIns="45719" rIns="91439" bIns="45719" rtlCol="0">
            <a:spAutoFit/>
          </a:bodyPr>
          <a:lstStyle/>
          <a:p>
            <a:r>
              <a:rPr lang="en-US" sz="1266" dirty="0"/>
              <a:t>3.</a:t>
            </a:r>
          </a:p>
        </p:txBody>
      </p:sp>
      <p:sp>
        <p:nvSpPr>
          <p:cNvPr id="340" name="TextBox 339"/>
          <p:cNvSpPr txBox="1"/>
          <p:nvPr/>
        </p:nvSpPr>
        <p:spPr>
          <a:xfrm>
            <a:off x="1374434" y="3884561"/>
            <a:ext cx="319316" cy="287128"/>
          </a:xfrm>
          <a:prstGeom prst="rect">
            <a:avLst/>
          </a:prstGeom>
          <a:noFill/>
        </p:spPr>
        <p:txBody>
          <a:bodyPr wrap="none" lIns="91439" tIns="45719" rIns="91439" bIns="45719" rtlCol="0">
            <a:spAutoFit/>
          </a:bodyPr>
          <a:lstStyle/>
          <a:p>
            <a:r>
              <a:rPr lang="en-US" sz="1266" dirty="0"/>
              <a:t>4.</a:t>
            </a:r>
          </a:p>
        </p:txBody>
      </p:sp>
      <p:sp>
        <p:nvSpPr>
          <p:cNvPr id="341" name="TextBox 340"/>
          <p:cNvSpPr txBox="1"/>
          <p:nvPr/>
        </p:nvSpPr>
        <p:spPr>
          <a:xfrm>
            <a:off x="1374541" y="5018452"/>
            <a:ext cx="319316" cy="287128"/>
          </a:xfrm>
          <a:prstGeom prst="rect">
            <a:avLst/>
          </a:prstGeom>
          <a:noFill/>
        </p:spPr>
        <p:txBody>
          <a:bodyPr wrap="none" lIns="91439" tIns="45719" rIns="91439" bIns="45719" rtlCol="0">
            <a:spAutoFit/>
          </a:bodyPr>
          <a:lstStyle/>
          <a:p>
            <a:r>
              <a:rPr lang="en-US" sz="1266" dirty="0"/>
              <a:t>6.</a:t>
            </a:r>
          </a:p>
        </p:txBody>
      </p:sp>
      <p:sp>
        <p:nvSpPr>
          <p:cNvPr id="342" name="TextBox 341"/>
          <p:cNvSpPr txBox="1"/>
          <p:nvPr/>
        </p:nvSpPr>
        <p:spPr>
          <a:xfrm>
            <a:off x="1387953" y="4553190"/>
            <a:ext cx="364200" cy="287128"/>
          </a:xfrm>
          <a:prstGeom prst="rect">
            <a:avLst/>
          </a:prstGeom>
          <a:noFill/>
        </p:spPr>
        <p:txBody>
          <a:bodyPr wrap="none" lIns="91439" tIns="45719" rIns="91439" bIns="45719" rtlCol="0">
            <a:spAutoFit/>
          </a:bodyPr>
          <a:lstStyle/>
          <a:p>
            <a:r>
              <a:rPr lang="en-US" sz="1266" dirty="0"/>
              <a:t>5. </a:t>
            </a:r>
          </a:p>
        </p:txBody>
      </p:sp>
      <p:grpSp>
        <p:nvGrpSpPr>
          <p:cNvPr id="116" name="Group 115"/>
          <p:cNvGrpSpPr/>
          <p:nvPr/>
        </p:nvGrpSpPr>
        <p:grpSpPr>
          <a:xfrm>
            <a:off x="2430154" y="2570107"/>
            <a:ext cx="581402" cy="581402"/>
            <a:chOff x="5717618" y="4929808"/>
            <a:chExt cx="581402" cy="581402"/>
          </a:xfrm>
        </p:grpSpPr>
        <p:cxnSp>
          <p:nvCxnSpPr>
            <p:cNvPr id="117" name="Straight Arrow Connector 116"/>
            <p:cNvCxnSpPr/>
            <p:nvPr/>
          </p:nvCxnSpPr>
          <p:spPr>
            <a:xfrm rot="8100000">
              <a:off x="5717618" y="5220121"/>
              <a:ext cx="581402" cy="771"/>
            </a:xfrm>
            <a:prstGeom prst="straightConnector1">
              <a:avLst/>
            </a:prstGeom>
            <a:ln w="57150" cap="flat" cmpd="sng" algn="ctr">
              <a:solidFill>
                <a:schemeClr val="tx2"/>
              </a:solidFill>
              <a:prstDash val="solid"/>
              <a:round/>
              <a:headEnd type="stealth" w="sm" len="med"/>
              <a:tailEnd type="stealth" w="sm" len="med"/>
            </a:ln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Arrow Connector 117"/>
            <p:cNvCxnSpPr/>
            <p:nvPr/>
          </p:nvCxnSpPr>
          <p:spPr>
            <a:xfrm rot="13500000" flipV="1">
              <a:off x="5721906" y="5220123"/>
              <a:ext cx="581402" cy="771"/>
            </a:xfrm>
            <a:prstGeom prst="straightConnector1">
              <a:avLst/>
            </a:prstGeom>
            <a:ln w="57150" cap="flat" cmpd="sng" algn="ctr">
              <a:solidFill>
                <a:schemeClr val="tx2"/>
              </a:solidFill>
              <a:prstDash val="solid"/>
              <a:round/>
              <a:headEnd type="stealth" w="sm" len="med"/>
              <a:tailEnd type="stealth" w="sm" len="med"/>
            </a:ln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9" name="Group 118"/>
          <p:cNvGrpSpPr/>
          <p:nvPr/>
        </p:nvGrpSpPr>
        <p:grpSpPr>
          <a:xfrm>
            <a:off x="3132976" y="2563882"/>
            <a:ext cx="581402" cy="581402"/>
            <a:chOff x="5717618" y="4929808"/>
            <a:chExt cx="581402" cy="581402"/>
          </a:xfrm>
        </p:grpSpPr>
        <p:cxnSp>
          <p:nvCxnSpPr>
            <p:cNvPr id="120" name="Straight Arrow Connector 119"/>
            <p:cNvCxnSpPr/>
            <p:nvPr/>
          </p:nvCxnSpPr>
          <p:spPr>
            <a:xfrm rot="8100000">
              <a:off x="5717618" y="5220121"/>
              <a:ext cx="581402" cy="771"/>
            </a:xfrm>
            <a:prstGeom prst="straightConnector1">
              <a:avLst/>
            </a:prstGeom>
            <a:ln w="57150" cap="flat" cmpd="sng" algn="ctr">
              <a:solidFill>
                <a:schemeClr val="tx2"/>
              </a:solidFill>
              <a:prstDash val="solid"/>
              <a:round/>
              <a:headEnd type="stealth" w="sm" len="med"/>
              <a:tailEnd type="stealth" w="sm" len="med"/>
            </a:ln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Arrow Connector 120"/>
            <p:cNvCxnSpPr/>
            <p:nvPr/>
          </p:nvCxnSpPr>
          <p:spPr>
            <a:xfrm rot="13500000" flipV="1">
              <a:off x="5721906" y="5220123"/>
              <a:ext cx="581402" cy="771"/>
            </a:xfrm>
            <a:prstGeom prst="straightConnector1">
              <a:avLst/>
            </a:prstGeom>
            <a:ln w="57150" cap="flat" cmpd="sng" algn="ctr">
              <a:solidFill>
                <a:schemeClr val="tx2"/>
              </a:solidFill>
              <a:prstDash val="solid"/>
              <a:round/>
              <a:headEnd type="stealth" w="sm" len="med"/>
              <a:tailEnd type="stealth" w="sm" len="med"/>
            </a:ln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8" name="Group 127"/>
          <p:cNvGrpSpPr/>
          <p:nvPr/>
        </p:nvGrpSpPr>
        <p:grpSpPr>
          <a:xfrm>
            <a:off x="3772687" y="2562596"/>
            <a:ext cx="581402" cy="581402"/>
            <a:chOff x="1430862" y="3298236"/>
            <a:chExt cx="581402" cy="581402"/>
          </a:xfrm>
        </p:grpSpPr>
        <p:cxnSp>
          <p:nvCxnSpPr>
            <p:cNvPr id="129" name="Straight Arrow Connector 128"/>
            <p:cNvCxnSpPr/>
            <p:nvPr/>
          </p:nvCxnSpPr>
          <p:spPr>
            <a:xfrm rot="10800000">
              <a:off x="1430862" y="3588936"/>
              <a:ext cx="581402" cy="771"/>
            </a:xfrm>
            <a:prstGeom prst="straightConnector1">
              <a:avLst/>
            </a:prstGeom>
            <a:ln w="57150" cap="flat" cmpd="sng" algn="ctr">
              <a:solidFill>
                <a:srgbClr val="800000"/>
              </a:solidFill>
              <a:prstDash val="solid"/>
              <a:round/>
              <a:headEnd type="stealth" w="sm" len="med"/>
              <a:tailEnd type="stealth" w="sm" len="med"/>
            </a:ln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Arrow Connector 129"/>
            <p:cNvCxnSpPr/>
            <p:nvPr/>
          </p:nvCxnSpPr>
          <p:spPr>
            <a:xfrm rot="5400000">
              <a:off x="1434665" y="3588551"/>
              <a:ext cx="581402" cy="771"/>
            </a:xfrm>
            <a:prstGeom prst="straightConnector1">
              <a:avLst/>
            </a:prstGeom>
            <a:ln w="57150" cap="flat" cmpd="sng" algn="ctr">
              <a:solidFill>
                <a:srgbClr val="800000"/>
              </a:solidFill>
              <a:prstDash val="solid"/>
              <a:round/>
              <a:headEnd type="stealth" w="sm" len="med"/>
              <a:tailEnd type="stealth" w="sm" len="med"/>
            </a:ln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3" name="TextBox 142"/>
          <p:cNvSpPr txBox="1"/>
          <p:nvPr/>
        </p:nvSpPr>
        <p:spPr>
          <a:xfrm>
            <a:off x="2478211" y="3116920"/>
            <a:ext cx="556561" cy="709103"/>
          </a:xfrm>
          <a:prstGeom prst="rect">
            <a:avLst/>
          </a:prstGeom>
          <a:noFill/>
        </p:spPr>
        <p:txBody>
          <a:bodyPr wrap="none" lIns="91439" tIns="45719" rIns="91439" bIns="45719" rtlCol="0">
            <a:spAutoFit/>
          </a:bodyPr>
          <a:lstStyle/>
          <a:p>
            <a:r>
              <a:rPr lang="en-US" sz="4008" dirty="0"/>
              <a:t>R</a:t>
            </a:r>
          </a:p>
        </p:txBody>
      </p:sp>
      <p:sp>
        <p:nvSpPr>
          <p:cNvPr id="145" name="TextBox 144"/>
          <p:cNvSpPr txBox="1"/>
          <p:nvPr/>
        </p:nvSpPr>
        <p:spPr>
          <a:xfrm>
            <a:off x="3154273" y="3116920"/>
            <a:ext cx="556561" cy="709103"/>
          </a:xfrm>
          <a:prstGeom prst="rect">
            <a:avLst/>
          </a:prstGeom>
          <a:noFill/>
        </p:spPr>
        <p:txBody>
          <a:bodyPr wrap="none" lIns="91439" tIns="45719" rIns="91439" bIns="45719" rtlCol="0">
            <a:spAutoFit/>
          </a:bodyPr>
          <a:lstStyle/>
          <a:p>
            <a:r>
              <a:rPr lang="en-US" sz="4008" dirty="0"/>
              <a:t>R</a:t>
            </a:r>
          </a:p>
        </p:txBody>
      </p:sp>
      <p:sp>
        <p:nvSpPr>
          <p:cNvPr id="146" name="TextBox 145"/>
          <p:cNvSpPr txBox="1"/>
          <p:nvPr/>
        </p:nvSpPr>
        <p:spPr>
          <a:xfrm>
            <a:off x="3821181" y="3077225"/>
            <a:ext cx="556561" cy="709103"/>
          </a:xfrm>
          <a:prstGeom prst="rect">
            <a:avLst/>
          </a:prstGeom>
          <a:noFill/>
        </p:spPr>
        <p:txBody>
          <a:bodyPr wrap="none" lIns="91439" tIns="45719" rIns="91439" bIns="45719" rtlCol="0">
            <a:spAutoFit/>
          </a:bodyPr>
          <a:lstStyle/>
          <a:p>
            <a:r>
              <a:rPr lang="en-US" sz="4008" dirty="0"/>
              <a:t>R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4467102" y="511683"/>
            <a:ext cx="4021384" cy="5005317"/>
            <a:chOff x="6353210" y="727726"/>
            <a:chExt cx="5719301" cy="7118674"/>
          </a:xfrm>
        </p:grpSpPr>
        <p:cxnSp>
          <p:nvCxnSpPr>
            <p:cNvPr id="277" name="Straight Arrow Connector 276"/>
            <p:cNvCxnSpPr/>
            <p:nvPr/>
          </p:nvCxnSpPr>
          <p:spPr>
            <a:xfrm rot="8100000">
              <a:off x="7356699" y="2986802"/>
              <a:ext cx="826883" cy="1097"/>
            </a:xfrm>
            <a:prstGeom prst="straightConnector1">
              <a:avLst/>
            </a:prstGeom>
            <a:ln w="57150" cap="flat" cmpd="sng" algn="ctr">
              <a:solidFill>
                <a:schemeClr val="tx2"/>
              </a:solidFill>
              <a:prstDash val="solid"/>
              <a:round/>
              <a:headEnd type="stealth" w="sm" len="med"/>
              <a:tailEnd type="none" w="sm" len="med"/>
            </a:ln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78" name="Group 277"/>
            <p:cNvGrpSpPr/>
            <p:nvPr/>
          </p:nvGrpSpPr>
          <p:grpSpPr>
            <a:xfrm>
              <a:off x="9215468" y="5397467"/>
              <a:ext cx="826883" cy="826883"/>
              <a:chOff x="5717618" y="4929808"/>
              <a:chExt cx="581402" cy="581402"/>
            </a:xfrm>
          </p:grpSpPr>
          <p:cxnSp>
            <p:nvCxnSpPr>
              <p:cNvPr id="335" name="Straight Arrow Connector 334"/>
              <p:cNvCxnSpPr/>
              <p:nvPr/>
            </p:nvCxnSpPr>
            <p:spPr>
              <a:xfrm rot="8100000">
                <a:off x="5717618" y="5220121"/>
                <a:ext cx="581402" cy="771"/>
              </a:xfrm>
              <a:prstGeom prst="straightConnector1">
                <a:avLst/>
              </a:prstGeom>
              <a:ln w="57150" cap="flat" cmpd="sng" algn="ctr">
                <a:solidFill>
                  <a:schemeClr val="tx2"/>
                </a:solidFill>
                <a:prstDash val="solid"/>
                <a:round/>
                <a:headEnd type="stealth" w="sm" len="med"/>
                <a:tailEnd type="stealth" w="sm" len="med"/>
              </a:ln>
              <a:scene3d>
                <a:camera prst="orthographicFront">
                  <a:rot lat="0" lon="0" rev="0"/>
                </a:camera>
                <a:lightRig rig="threePt" dir="t"/>
              </a:scene3d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6" name="Straight Arrow Connector 335"/>
              <p:cNvCxnSpPr/>
              <p:nvPr/>
            </p:nvCxnSpPr>
            <p:spPr>
              <a:xfrm rot="13500000" flipV="1">
                <a:off x="5721906" y="5220123"/>
                <a:ext cx="581402" cy="771"/>
              </a:xfrm>
              <a:prstGeom prst="straightConnector1">
                <a:avLst/>
              </a:prstGeom>
              <a:ln w="57150" cap="flat" cmpd="sng" algn="ctr">
                <a:solidFill>
                  <a:schemeClr val="tx2"/>
                </a:solidFill>
                <a:prstDash val="solid"/>
                <a:round/>
                <a:headEnd type="stealth" w="sm" len="med"/>
                <a:tailEnd type="stealth" w="sm" len="med"/>
              </a:ln>
              <a:scene3d>
                <a:camera prst="orthographicFront">
                  <a:rot lat="0" lon="0" rev="0"/>
                </a:camera>
                <a:lightRig rig="threePt" dir="t"/>
              </a:scene3d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79" name="TextBox 278"/>
            <p:cNvSpPr txBox="1"/>
            <p:nvPr/>
          </p:nvSpPr>
          <p:spPr>
            <a:xfrm>
              <a:off x="6477390" y="727726"/>
              <a:ext cx="668444" cy="100850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8" dirty="0"/>
                <a:t>1</a:t>
              </a:r>
            </a:p>
          </p:txBody>
        </p:sp>
        <p:sp>
          <p:nvSpPr>
            <p:cNvPr id="280" name="TextBox 279"/>
            <p:cNvSpPr txBox="1"/>
            <p:nvPr/>
          </p:nvSpPr>
          <p:spPr>
            <a:xfrm>
              <a:off x="7451136" y="727726"/>
              <a:ext cx="668444" cy="100850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8" dirty="0"/>
                <a:t>1</a:t>
              </a:r>
            </a:p>
          </p:txBody>
        </p:sp>
        <p:sp>
          <p:nvSpPr>
            <p:cNvPr id="281" name="TextBox 280"/>
            <p:cNvSpPr txBox="1"/>
            <p:nvPr/>
          </p:nvSpPr>
          <p:spPr>
            <a:xfrm>
              <a:off x="8438120" y="727726"/>
              <a:ext cx="668444" cy="100850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8" dirty="0"/>
                <a:t>0</a:t>
              </a:r>
            </a:p>
          </p:txBody>
        </p:sp>
        <p:sp>
          <p:nvSpPr>
            <p:cNvPr id="282" name="TextBox 281"/>
            <p:cNvSpPr txBox="1"/>
            <p:nvPr/>
          </p:nvSpPr>
          <p:spPr>
            <a:xfrm>
              <a:off x="9365636" y="727726"/>
              <a:ext cx="668444" cy="100850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8" dirty="0"/>
                <a:t>0</a:t>
              </a:r>
            </a:p>
          </p:txBody>
        </p:sp>
        <p:sp>
          <p:nvSpPr>
            <p:cNvPr id="283" name="TextBox 282"/>
            <p:cNvSpPr txBox="1"/>
            <p:nvPr/>
          </p:nvSpPr>
          <p:spPr>
            <a:xfrm>
              <a:off x="10339382" y="727726"/>
              <a:ext cx="668444" cy="100850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8" dirty="0"/>
                <a:t>1</a:t>
              </a:r>
            </a:p>
          </p:txBody>
        </p:sp>
        <p:sp>
          <p:nvSpPr>
            <p:cNvPr id="284" name="TextBox 283"/>
            <p:cNvSpPr txBox="1"/>
            <p:nvPr/>
          </p:nvSpPr>
          <p:spPr>
            <a:xfrm>
              <a:off x="11326366" y="727726"/>
              <a:ext cx="668444" cy="100850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8" dirty="0"/>
                <a:t>1</a:t>
              </a:r>
            </a:p>
          </p:txBody>
        </p:sp>
        <p:sp>
          <p:nvSpPr>
            <p:cNvPr id="285" name="TextBox 284"/>
            <p:cNvSpPr txBox="1"/>
            <p:nvPr/>
          </p:nvSpPr>
          <p:spPr>
            <a:xfrm>
              <a:off x="6473224" y="6837895"/>
              <a:ext cx="668444" cy="100850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8" dirty="0"/>
                <a:t>1</a:t>
              </a:r>
            </a:p>
          </p:txBody>
        </p:sp>
        <p:sp>
          <p:nvSpPr>
            <p:cNvPr id="286" name="TextBox 285"/>
            <p:cNvSpPr txBox="1"/>
            <p:nvPr/>
          </p:nvSpPr>
          <p:spPr>
            <a:xfrm>
              <a:off x="7390670" y="6837894"/>
              <a:ext cx="791556" cy="100850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8" dirty="0"/>
                <a:t>R</a:t>
              </a:r>
            </a:p>
          </p:txBody>
        </p:sp>
        <p:sp>
          <p:nvSpPr>
            <p:cNvPr id="287" name="TextBox 286"/>
            <p:cNvSpPr txBox="1"/>
            <p:nvPr/>
          </p:nvSpPr>
          <p:spPr>
            <a:xfrm>
              <a:off x="8433954" y="6837894"/>
              <a:ext cx="668444" cy="100850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8" dirty="0"/>
                <a:t>0</a:t>
              </a:r>
            </a:p>
          </p:txBody>
        </p:sp>
        <p:sp>
          <p:nvSpPr>
            <p:cNvPr id="288" name="TextBox 287"/>
            <p:cNvSpPr txBox="1"/>
            <p:nvPr/>
          </p:nvSpPr>
          <p:spPr>
            <a:xfrm>
              <a:off x="9321022" y="6837894"/>
              <a:ext cx="791556" cy="100850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8" dirty="0"/>
                <a:t>R</a:t>
              </a:r>
            </a:p>
          </p:txBody>
        </p:sp>
        <p:sp>
          <p:nvSpPr>
            <p:cNvPr id="289" name="TextBox 288"/>
            <p:cNvSpPr txBox="1"/>
            <p:nvPr/>
          </p:nvSpPr>
          <p:spPr>
            <a:xfrm>
              <a:off x="10278916" y="6837894"/>
              <a:ext cx="791556" cy="100850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8" dirty="0"/>
                <a:t>R</a:t>
              </a:r>
            </a:p>
          </p:txBody>
        </p:sp>
        <p:sp>
          <p:nvSpPr>
            <p:cNvPr id="290" name="TextBox 289"/>
            <p:cNvSpPr txBox="1"/>
            <p:nvPr/>
          </p:nvSpPr>
          <p:spPr>
            <a:xfrm>
              <a:off x="11265900" y="6837894"/>
              <a:ext cx="791556" cy="100850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8" dirty="0"/>
                <a:t>R</a:t>
              </a:r>
            </a:p>
          </p:txBody>
        </p:sp>
        <p:cxnSp>
          <p:nvCxnSpPr>
            <p:cNvPr id="291" name="Straight Arrow Connector 290"/>
            <p:cNvCxnSpPr/>
            <p:nvPr/>
          </p:nvCxnSpPr>
          <p:spPr>
            <a:xfrm rot="13500000" flipV="1">
              <a:off x="9237269" y="3051766"/>
              <a:ext cx="826883" cy="1097"/>
            </a:xfrm>
            <a:prstGeom prst="straightConnector1">
              <a:avLst/>
            </a:prstGeom>
            <a:ln w="57150" cap="flat" cmpd="sng" algn="ctr">
              <a:solidFill>
                <a:schemeClr val="tx2"/>
              </a:solidFill>
              <a:prstDash val="solid"/>
              <a:round/>
              <a:headEnd type="stealth" w="sm" len="med"/>
              <a:tailEnd type="none" w="sm" len="med"/>
            </a:ln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92" name="Group 291"/>
            <p:cNvGrpSpPr/>
            <p:nvPr/>
          </p:nvGrpSpPr>
          <p:grpSpPr>
            <a:xfrm>
              <a:off x="6353211" y="1734497"/>
              <a:ext cx="826883" cy="826883"/>
              <a:chOff x="1430862" y="3298236"/>
              <a:chExt cx="581402" cy="581402"/>
            </a:xfrm>
          </p:grpSpPr>
          <p:cxnSp>
            <p:nvCxnSpPr>
              <p:cNvPr id="333" name="Straight Arrow Connector 332"/>
              <p:cNvCxnSpPr/>
              <p:nvPr/>
            </p:nvCxnSpPr>
            <p:spPr>
              <a:xfrm rot="10800000">
                <a:off x="1430862" y="3588936"/>
                <a:ext cx="581402" cy="771"/>
              </a:xfrm>
              <a:prstGeom prst="straightConnector1">
                <a:avLst/>
              </a:prstGeom>
              <a:ln w="57150" cap="flat" cmpd="sng" algn="ctr">
                <a:solidFill>
                  <a:srgbClr val="800000"/>
                </a:solidFill>
                <a:prstDash val="solid"/>
                <a:round/>
                <a:headEnd type="stealth" w="sm" len="med"/>
                <a:tailEnd type="stealth" w="sm" len="med"/>
              </a:ln>
              <a:scene3d>
                <a:camera prst="orthographicFront">
                  <a:rot lat="0" lon="0" rev="0"/>
                </a:camera>
                <a:lightRig rig="threePt" dir="t"/>
              </a:scene3d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4" name="Straight Arrow Connector 333"/>
              <p:cNvCxnSpPr/>
              <p:nvPr/>
            </p:nvCxnSpPr>
            <p:spPr>
              <a:xfrm rot="5400000">
                <a:off x="1434665" y="3588551"/>
                <a:ext cx="581402" cy="771"/>
              </a:xfrm>
              <a:prstGeom prst="straightConnector1">
                <a:avLst/>
              </a:prstGeom>
              <a:ln w="57150" cap="flat" cmpd="sng" algn="ctr">
                <a:solidFill>
                  <a:srgbClr val="800000"/>
                </a:solidFill>
                <a:prstDash val="solid"/>
                <a:round/>
                <a:headEnd type="stealth" w="sm" len="med"/>
                <a:tailEnd type="stealth" w="sm" len="med"/>
              </a:ln>
              <a:scene3d>
                <a:camera prst="orthographicFront">
                  <a:rot lat="0" lon="0" rev="0"/>
                </a:camera>
                <a:lightRig rig="threePt" dir="t"/>
              </a:scene3d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93" name="Straight Arrow Connector 292"/>
            <p:cNvCxnSpPr/>
            <p:nvPr/>
          </p:nvCxnSpPr>
          <p:spPr>
            <a:xfrm rot="5400000">
              <a:off x="6359717" y="3026613"/>
              <a:ext cx="826883" cy="1097"/>
            </a:xfrm>
            <a:prstGeom prst="straightConnector1">
              <a:avLst/>
            </a:prstGeom>
            <a:ln w="57150" cap="flat" cmpd="sng" algn="ctr">
              <a:solidFill>
                <a:srgbClr val="800000"/>
              </a:solidFill>
              <a:prstDash val="solid"/>
              <a:round/>
              <a:headEnd type="stealth" w="sm" len="med"/>
              <a:tailEnd type="none" w="sm" len="med"/>
            </a:ln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94" name="Group 293"/>
            <p:cNvGrpSpPr/>
            <p:nvPr/>
          </p:nvGrpSpPr>
          <p:grpSpPr>
            <a:xfrm>
              <a:off x="6353210" y="5363954"/>
              <a:ext cx="826883" cy="826883"/>
              <a:chOff x="1430862" y="3298236"/>
              <a:chExt cx="581402" cy="581402"/>
            </a:xfrm>
          </p:grpSpPr>
          <p:cxnSp>
            <p:nvCxnSpPr>
              <p:cNvPr id="331" name="Straight Arrow Connector 330"/>
              <p:cNvCxnSpPr/>
              <p:nvPr/>
            </p:nvCxnSpPr>
            <p:spPr>
              <a:xfrm rot="10800000">
                <a:off x="1430862" y="3588936"/>
                <a:ext cx="581402" cy="771"/>
              </a:xfrm>
              <a:prstGeom prst="straightConnector1">
                <a:avLst/>
              </a:prstGeom>
              <a:ln w="57150" cap="flat" cmpd="sng" algn="ctr">
                <a:solidFill>
                  <a:srgbClr val="800000"/>
                </a:solidFill>
                <a:prstDash val="solid"/>
                <a:round/>
                <a:headEnd type="stealth" w="sm" len="med"/>
                <a:tailEnd type="stealth" w="sm" len="med"/>
              </a:ln>
              <a:scene3d>
                <a:camera prst="orthographicFront">
                  <a:rot lat="0" lon="0" rev="0"/>
                </a:camera>
                <a:lightRig rig="threePt" dir="t"/>
              </a:scene3d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2" name="Straight Arrow Connector 331"/>
              <p:cNvCxnSpPr/>
              <p:nvPr/>
            </p:nvCxnSpPr>
            <p:spPr>
              <a:xfrm rot="5400000">
                <a:off x="1434665" y="3588551"/>
                <a:ext cx="581402" cy="771"/>
              </a:xfrm>
              <a:prstGeom prst="straightConnector1">
                <a:avLst/>
              </a:prstGeom>
              <a:ln w="57150" cap="flat" cmpd="sng" algn="ctr">
                <a:solidFill>
                  <a:srgbClr val="800000"/>
                </a:solidFill>
                <a:prstDash val="solid"/>
                <a:round/>
                <a:headEnd type="stealth" w="sm" len="med"/>
                <a:tailEnd type="stealth" w="sm" len="med"/>
              </a:ln>
              <a:scene3d>
                <a:camera prst="orthographicFront">
                  <a:rot lat="0" lon="0" rev="0"/>
                </a:camera>
                <a:lightRig rig="threePt" dir="t"/>
              </a:scene3d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95" name="Straight Arrow Connector 294"/>
            <p:cNvCxnSpPr/>
            <p:nvPr/>
          </p:nvCxnSpPr>
          <p:spPr>
            <a:xfrm rot="5400000">
              <a:off x="6357521" y="6672770"/>
              <a:ext cx="826883" cy="1097"/>
            </a:xfrm>
            <a:prstGeom prst="straightConnector1">
              <a:avLst/>
            </a:prstGeom>
            <a:ln w="57150" cap="flat" cmpd="sng" algn="ctr">
              <a:solidFill>
                <a:srgbClr val="800000"/>
              </a:solidFill>
              <a:prstDash val="solid"/>
              <a:round/>
              <a:headEnd type="stealth" w="sm" len="med"/>
              <a:tailEnd type="none" w="sm" len="med"/>
            </a:ln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96" name="Group 295"/>
            <p:cNvGrpSpPr/>
            <p:nvPr/>
          </p:nvGrpSpPr>
          <p:grpSpPr>
            <a:xfrm>
              <a:off x="7380588" y="1613790"/>
              <a:ext cx="826883" cy="826883"/>
              <a:chOff x="5717618" y="4929808"/>
              <a:chExt cx="581402" cy="581402"/>
            </a:xfrm>
          </p:grpSpPr>
          <p:cxnSp>
            <p:nvCxnSpPr>
              <p:cNvPr id="329" name="Straight Arrow Connector 328"/>
              <p:cNvCxnSpPr/>
              <p:nvPr/>
            </p:nvCxnSpPr>
            <p:spPr>
              <a:xfrm rot="8100000">
                <a:off x="5717618" y="5220121"/>
                <a:ext cx="581402" cy="771"/>
              </a:xfrm>
              <a:prstGeom prst="straightConnector1">
                <a:avLst/>
              </a:prstGeom>
              <a:ln w="57150" cap="flat" cmpd="sng" algn="ctr">
                <a:solidFill>
                  <a:schemeClr val="tx2"/>
                </a:solidFill>
                <a:prstDash val="solid"/>
                <a:round/>
                <a:headEnd type="stealth" w="sm" len="med"/>
                <a:tailEnd type="stealth" w="sm" len="med"/>
              </a:ln>
              <a:scene3d>
                <a:camera prst="orthographicFront">
                  <a:rot lat="0" lon="0" rev="0"/>
                </a:camera>
                <a:lightRig rig="threePt" dir="t"/>
              </a:scene3d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0" name="Straight Arrow Connector 329"/>
              <p:cNvCxnSpPr/>
              <p:nvPr/>
            </p:nvCxnSpPr>
            <p:spPr>
              <a:xfrm rot="13500000" flipV="1">
                <a:off x="5721906" y="5220123"/>
                <a:ext cx="581402" cy="771"/>
              </a:xfrm>
              <a:prstGeom prst="straightConnector1">
                <a:avLst/>
              </a:prstGeom>
              <a:ln w="57150" cap="flat" cmpd="sng" algn="ctr">
                <a:solidFill>
                  <a:schemeClr val="tx2"/>
                </a:solidFill>
                <a:prstDash val="solid"/>
                <a:round/>
                <a:headEnd type="stealth" w="sm" len="med"/>
                <a:tailEnd type="stealth" w="sm" len="med"/>
              </a:ln>
              <a:scene3d>
                <a:camera prst="orthographicFront">
                  <a:rot lat="0" lon="0" rev="0"/>
                </a:camera>
                <a:lightRig rig="threePt" dir="t"/>
              </a:scene3d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97" name="Straight Arrow Connector 296"/>
            <p:cNvCxnSpPr/>
            <p:nvPr/>
          </p:nvCxnSpPr>
          <p:spPr>
            <a:xfrm rot="8100000">
              <a:off x="10231950" y="2986799"/>
              <a:ext cx="826883" cy="1097"/>
            </a:xfrm>
            <a:prstGeom prst="straightConnector1">
              <a:avLst/>
            </a:prstGeom>
            <a:ln w="57150" cap="flat" cmpd="sng" algn="ctr">
              <a:solidFill>
                <a:schemeClr val="tx2"/>
              </a:solidFill>
              <a:prstDash val="solid"/>
              <a:round/>
              <a:headEnd type="stealth" w="sm" len="med"/>
              <a:tailEnd type="none" w="sm" len="med"/>
            </a:ln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98" name="Group 297"/>
            <p:cNvGrpSpPr/>
            <p:nvPr/>
          </p:nvGrpSpPr>
          <p:grpSpPr>
            <a:xfrm>
              <a:off x="9254452" y="1613790"/>
              <a:ext cx="826883" cy="826883"/>
              <a:chOff x="5717618" y="4929808"/>
              <a:chExt cx="581402" cy="581402"/>
            </a:xfrm>
          </p:grpSpPr>
          <p:cxnSp>
            <p:nvCxnSpPr>
              <p:cNvPr id="327" name="Straight Arrow Connector 326"/>
              <p:cNvCxnSpPr/>
              <p:nvPr/>
            </p:nvCxnSpPr>
            <p:spPr>
              <a:xfrm rot="8100000">
                <a:off x="5717618" y="5220121"/>
                <a:ext cx="581402" cy="771"/>
              </a:xfrm>
              <a:prstGeom prst="straightConnector1">
                <a:avLst/>
              </a:prstGeom>
              <a:ln w="57150" cap="flat" cmpd="sng" algn="ctr">
                <a:solidFill>
                  <a:schemeClr val="tx2"/>
                </a:solidFill>
                <a:prstDash val="solid"/>
                <a:round/>
                <a:headEnd type="stealth" w="sm" len="med"/>
                <a:tailEnd type="stealth" w="sm" len="med"/>
              </a:ln>
              <a:scene3d>
                <a:camera prst="orthographicFront">
                  <a:rot lat="0" lon="0" rev="0"/>
                </a:camera>
                <a:lightRig rig="threePt" dir="t"/>
              </a:scene3d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8" name="Straight Arrow Connector 327"/>
              <p:cNvCxnSpPr/>
              <p:nvPr/>
            </p:nvCxnSpPr>
            <p:spPr>
              <a:xfrm rot="13500000" flipV="1">
                <a:off x="5721906" y="5220123"/>
                <a:ext cx="581402" cy="771"/>
              </a:xfrm>
              <a:prstGeom prst="straightConnector1">
                <a:avLst/>
              </a:prstGeom>
              <a:ln w="57150" cap="flat" cmpd="sng" algn="ctr">
                <a:solidFill>
                  <a:schemeClr val="tx2"/>
                </a:solidFill>
                <a:prstDash val="solid"/>
                <a:round/>
                <a:headEnd type="stealth" w="sm" len="med"/>
                <a:tailEnd type="stealth" w="sm" len="med"/>
              </a:ln>
              <a:scene3d>
                <a:camera prst="orthographicFront">
                  <a:rot lat="0" lon="0" rev="0"/>
                </a:camera>
                <a:lightRig rig="threePt" dir="t"/>
              </a:scene3d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99" name="Group 298"/>
            <p:cNvGrpSpPr/>
            <p:nvPr/>
          </p:nvGrpSpPr>
          <p:grpSpPr>
            <a:xfrm>
              <a:off x="7297668" y="5372806"/>
              <a:ext cx="826883" cy="826883"/>
              <a:chOff x="1430862" y="3298236"/>
              <a:chExt cx="581402" cy="581402"/>
            </a:xfrm>
          </p:grpSpPr>
          <p:cxnSp>
            <p:nvCxnSpPr>
              <p:cNvPr id="325" name="Straight Arrow Connector 324"/>
              <p:cNvCxnSpPr/>
              <p:nvPr/>
            </p:nvCxnSpPr>
            <p:spPr>
              <a:xfrm rot="10800000">
                <a:off x="1430862" y="3588936"/>
                <a:ext cx="581402" cy="771"/>
              </a:xfrm>
              <a:prstGeom prst="straightConnector1">
                <a:avLst/>
              </a:prstGeom>
              <a:ln w="57150" cap="flat" cmpd="sng" algn="ctr">
                <a:solidFill>
                  <a:srgbClr val="800000"/>
                </a:solidFill>
                <a:prstDash val="solid"/>
                <a:round/>
                <a:headEnd type="stealth" w="sm" len="med"/>
                <a:tailEnd type="stealth" w="sm" len="med"/>
              </a:ln>
              <a:scene3d>
                <a:camera prst="orthographicFront">
                  <a:rot lat="0" lon="0" rev="0"/>
                </a:camera>
                <a:lightRig rig="threePt" dir="t"/>
              </a:scene3d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6" name="Straight Arrow Connector 325"/>
              <p:cNvCxnSpPr/>
              <p:nvPr/>
            </p:nvCxnSpPr>
            <p:spPr>
              <a:xfrm rot="5400000">
                <a:off x="1434665" y="3588551"/>
                <a:ext cx="581402" cy="771"/>
              </a:xfrm>
              <a:prstGeom prst="straightConnector1">
                <a:avLst/>
              </a:prstGeom>
              <a:ln w="57150" cap="flat" cmpd="sng" algn="ctr">
                <a:solidFill>
                  <a:srgbClr val="800000"/>
                </a:solidFill>
                <a:prstDash val="solid"/>
                <a:round/>
                <a:headEnd type="stealth" w="sm" len="med"/>
                <a:tailEnd type="stealth" w="sm" len="med"/>
              </a:ln>
              <a:scene3d>
                <a:camera prst="orthographicFront">
                  <a:rot lat="0" lon="0" rev="0"/>
                </a:camera>
                <a:lightRig rig="threePt" dir="t"/>
              </a:scene3d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00" name="TextBox 299"/>
            <p:cNvSpPr txBox="1"/>
            <p:nvPr/>
          </p:nvSpPr>
          <p:spPr>
            <a:xfrm>
              <a:off x="7402315" y="6147716"/>
              <a:ext cx="791556" cy="100850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8" dirty="0"/>
                <a:t>R</a:t>
              </a:r>
            </a:p>
          </p:txBody>
        </p:sp>
        <p:grpSp>
          <p:nvGrpSpPr>
            <p:cNvPr id="301" name="Group 300"/>
            <p:cNvGrpSpPr/>
            <p:nvPr/>
          </p:nvGrpSpPr>
          <p:grpSpPr>
            <a:xfrm>
              <a:off x="8315460" y="1609205"/>
              <a:ext cx="826883" cy="826883"/>
              <a:chOff x="1430862" y="3298236"/>
              <a:chExt cx="581402" cy="581402"/>
            </a:xfrm>
          </p:grpSpPr>
          <p:cxnSp>
            <p:nvCxnSpPr>
              <p:cNvPr id="323" name="Straight Arrow Connector 322"/>
              <p:cNvCxnSpPr/>
              <p:nvPr/>
            </p:nvCxnSpPr>
            <p:spPr>
              <a:xfrm rot="10800000">
                <a:off x="1430862" y="3588936"/>
                <a:ext cx="581402" cy="771"/>
              </a:xfrm>
              <a:prstGeom prst="straightConnector1">
                <a:avLst/>
              </a:prstGeom>
              <a:ln w="57150" cap="flat" cmpd="sng" algn="ctr">
                <a:solidFill>
                  <a:srgbClr val="800000"/>
                </a:solidFill>
                <a:prstDash val="solid"/>
                <a:round/>
                <a:headEnd type="stealth" w="sm" len="med"/>
                <a:tailEnd type="stealth" w="sm" len="med"/>
              </a:ln>
              <a:scene3d>
                <a:camera prst="orthographicFront">
                  <a:rot lat="0" lon="0" rev="0"/>
                </a:camera>
                <a:lightRig rig="threePt" dir="t"/>
              </a:scene3d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4" name="Straight Arrow Connector 323"/>
              <p:cNvCxnSpPr/>
              <p:nvPr/>
            </p:nvCxnSpPr>
            <p:spPr>
              <a:xfrm rot="5400000">
                <a:off x="1434665" y="3588551"/>
                <a:ext cx="581402" cy="771"/>
              </a:xfrm>
              <a:prstGeom prst="straightConnector1">
                <a:avLst/>
              </a:prstGeom>
              <a:ln w="57150" cap="flat" cmpd="sng" algn="ctr">
                <a:solidFill>
                  <a:srgbClr val="800000"/>
                </a:solidFill>
                <a:prstDash val="solid"/>
                <a:round/>
                <a:headEnd type="stealth" w="sm" len="med"/>
                <a:tailEnd type="stealth" w="sm" len="med"/>
              </a:ln>
              <a:scene3d>
                <a:camera prst="orthographicFront">
                  <a:rot lat="0" lon="0" rev="0"/>
                </a:camera>
                <a:lightRig rig="threePt" dir="t"/>
              </a:scene3d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02" name="Group 301"/>
            <p:cNvGrpSpPr/>
            <p:nvPr/>
          </p:nvGrpSpPr>
          <p:grpSpPr>
            <a:xfrm>
              <a:off x="10211905" y="1609649"/>
              <a:ext cx="826883" cy="826883"/>
              <a:chOff x="5717618" y="4929808"/>
              <a:chExt cx="581402" cy="581402"/>
            </a:xfrm>
          </p:grpSpPr>
          <p:cxnSp>
            <p:nvCxnSpPr>
              <p:cNvPr id="321" name="Straight Arrow Connector 320"/>
              <p:cNvCxnSpPr/>
              <p:nvPr/>
            </p:nvCxnSpPr>
            <p:spPr>
              <a:xfrm rot="8100000">
                <a:off x="5717618" y="5220121"/>
                <a:ext cx="581402" cy="771"/>
              </a:xfrm>
              <a:prstGeom prst="straightConnector1">
                <a:avLst/>
              </a:prstGeom>
              <a:ln w="57150" cap="flat" cmpd="sng" algn="ctr">
                <a:solidFill>
                  <a:schemeClr val="tx2"/>
                </a:solidFill>
                <a:prstDash val="solid"/>
                <a:round/>
                <a:headEnd type="stealth" w="sm" len="med"/>
                <a:tailEnd type="stealth" w="sm" len="med"/>
              </a:ln>
              <a:scene3d>
                <a:camera prst="orthographicFront">
                  <a:rot lat="0" lon="0" rev="0"/>
                </a:camera>
                <a:lightRig rig="threePt" dir="t"/>
              </a:scene3d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2" name="Straight Arrow Connector 321"/>
              <p:cNvCxnSpPr/>
              <p:nvPr/>
            </p:nvCxnSpPr>
            <p:spPr>
              <a:xfrm rot="13500000" flipV="1">
                <a:off x="5721906" y="5220123"/>
                <a:ext cx="581402" cy="771"/>
              </a:xfrm>
              <a:prstGeom prst="straightConnector1">
                <a:avLst/>
              </a:prstGeom>
              <a:ln w="57150" cap="flat" cmpd="sng" algn="ctr">
                <a:solidFill>
                  <a:schemeClr val="tx2"/>
                </a:solidFill>
                <a:prstDash val="solid"/>
                <a:round/>
                <a:headEnd type="stealth" w="sm" len="med"/>
                <a:tailEnd type="stealth" w="sm" len="med"/>
              </a:ln>
              <a:scene3d>
                <a:camera prst="orthographicFront">
                  <a:rot lat="0" lon="0" rev="0"/>
                </a:camera>
                <a:lightRig rig="threePt" dir="t"/>
              </a:scene3d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03" name="Group 302"/>
            <p:cNvGrpSpPr/>
            <p:nvPr/>
          </p:nvGrpSpPr>
          <p:grpSpPr>
            <a:xfrm>
              <a:off x="11215182" y="1613790"/>
              <a:ext cx="826883" cy="826883"/>
              <a:chOff x="1430862" y="3298236"/>
              <a:chExt cx="581402" cy="581402"/>
            </a:xfrm>
          </p:grpSpPr>
          <p:cxnSp>
            <p:nvCxnSpPr>
              <p:cNvPr id="319" name="Straight Arrow Connector 318"/>
              <p:cNvCxnSpPr/>
              <p:nvPr/>
            </p:nvCxnSpPr>
            <p:spPr>
              <a:xfrm rot="10800000">
                <a:off x="1430862" y="3588936"/>
                <a:ext cx="581402" cy="771"/>
              </a:xfrm>
              <a:prstGeom prst="straightConnector1">
                <a:avLst/>
              </a:prstGeom>
              <a:ln w="57150" cap="flat" cmpd="sng" algn="ctr">
                <a:solidFill>
                  <a:srgbClr val="800000"/>
                </a:solidFill>
                <a:prstDash val="solid"/>
                <a:round/>
                <a:headEnd type="stealth" w="sm" len="med"/>
                <a:tailEnd type="stealth" w="sm" len="med"/>
              </a:ln>
              <a:scene3d>
                <a:camera prst="orthographicFront">
                  <a:rot lat="0" lon="0" rev="0"/>
                </a:camera>
                <a:lightRig rig="threePt" dir="t"/>
              </a:scene3d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0" name="Straight Arrow Connector 319"/>
              <p:cNvCxnSpPr/>
              <p:nvPr/>
            </p:nvCxnSpPr>
            <p:spPr>
              <a:xfrm rot="5400000">
                <a:off x="1434665" y="3588551"/>
                <a:ext cx="581402" cy="771"/>
              </a:xfrm>
              <a:prstGeom prst="straightConnector1">
                <a:avLst/>
              </a:prstGeom>
              <a:ln w="57150" cap="flat" cmpd="sng" algn="ctr">
                <a:solidFill>
                  <a:srgbClr val="800000"/>
                </a:solidFill>
                <a:prstDash val="solid"/>
                <a:round/>
                <a:headEnd type="stealth" w="sm" len="med"/>
                <a:tailEnd type="stealth" w="sm" len="med"/>
              </a:ln>
              <a:scene3d>
                <a:camera prst="orthographicFront">
                  <a:rot lat="0" lon="0" rev="0"/>
                </a:camera>
                <a:lightRig rig="threePt" dir="t"/>
              </a:scene3d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04" name="Group 303"/>
            <p:cNvGrpSpPr/>
            <p:nvPr/>
          </p:nvGrpSpPr>
          <p:grpSpPr>
            <a:xfrm>
              <a:off x="8320095" y="5381658"/>
              <a:ext cx="826883" cy="826883"/>
              <a:chOff x="1430862" y="3298236"/>
              <a:chExt cx="581402" cy="581402"/>
            </a:xfrm>
          </p:grpSpPr>
          <p:cxnSp>
            <p:nvCxnSpPr>
              <p:cNvPr id="317" name="Straight Arrow Connector 316"/>
              <p:cNvCxnSpPr/>
              <p:nvPr/>
            </p:nvCxnSpPr>
            <p:spPr>
              <a:xfrm rot="10800000">
                <a:off x="1430862" y="3588936"/>
                <a:ext cx="581402" cy="771"/>
              </a:xfrm>
              <a:prstGeom prst="straightConnector1">
                <a:avLst/>
              </a:prstGeom>
              <a:ln w="57150" cap="flat" cmpd="sng" algn="ctr">
                <a:solidFill>
                  <a:srgbClr val="800000"/>
                </a:solidFill>
                <a:prstDash val="solid"/>
                <a:round/>
                <a:headEnd type="stealth" w="sm" len="med"/>
                <a:tailEnd type="stealth" w="sm" len="med"/>
              </a:ln>
              <a:scene3d>
                <a:camera prst="orthographicFront">
                  <a:rot lat="0" lon="0" rev="0"/>
                </a:camera>
                <a:lightRig rig="threePt" dir="t"/>
              </a:scene3d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8" name="Straight Arrow Connector 317"/>
              <p:cNvCxnSpPr/>
              <p:nvPr/>
            </p:nvCxnSpPr>
            <p:spPr>
              <a:xfrm rot="5400000">
                <a:off x="1434665" y="3588551"/>
                <a:ext cx="581402" cy="771"/>
              </a:xfrm>
              <a:prstGeom prst="straightConnector1">
                <a:avLst/>
              </a:prstGeom>
              <a:ln w="57150" cap="flat" cmpd="sng" algn="ctr">
                <a:solidFill>
                  <a:srgbClr val="800000"/>
                </a:solidFill>
                <a:prstDash val="solid"/>
                <a:round/>
                <a:headEnd type="stealth" w="sm" len="med"/>
                <a:tailEnd type="stealth" w="sm" len="med"/>
              </a:ln>
              <a:scene3d>
                <a:camera prst="orthographicFront">
                  <a:rot lat="0" lon="0" rev="0"/>
                </a:camera>
                <a:lightRig rig="threePt" dir="t"/>
              </a:scene3d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05" name="Group 304"/>
            <p:cNvGrpSpPr/>
            <p:nvPr/>
          </p:nvGrpSpPr>
          <p:grpSpPr>
            <a:xfrm>
              <a:off x="11182353" y="5389184"/>
              <a:ext cx="826883" cy="826883"/>
              <a:chOff x="5717618" y="4929808"/>
              <a:chExt cx="581402" cy="581402"/>
            </a:xfrm>
          </p:grpSpPr>
          <p:cxnSp>
            <p:nvCxnSpPr>
              <p:cNvPr id="315" name="Straight Arrow Connector 314"/>
              <p:cNvCxnSpPr/>
              <p:nvPr/>
            </p:nvCxnSpPr>
            <p:spPr>
              <a:xfrm rot="8100000">
                <a:off x="5717618" y="5220121"/>
                <a:ext cx="581402" cy="771"/>
              </a:xfrm>
              <a:prstGeom prst="straightConnector1">
                <a:avLst/>
              </a:prstGeom>
              <a:ln w="57150" cap="flat" cmpd="sng" algn="ctr">
                <a:solidFill>
                  <a:schemeClr val="tx2"/>
                </a:solidFill>
                <a:prstDash val="solid"/>
                <a:round/>
                <a:headEnd type="stealth" w="sm" len="med"/>
                <a:tailEnd type="stealth" w="sm" len="med"/>
              </a:ln>
              <a:scene3d>
                <a:camera prst="orthographicFront">
                  <a:rot lat="0" lon="0" rev="0"/>
                </a:camera>
                <a:lightRig rig="threePt" dir="t"/>
              </a:scene3d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6" name="Straight Arrow Connector 315"/>
              <p:cNvCxnSpPr/>
              <p:nvPr/>
            </p:nvCxnSpPr>
            <p:spPr>
              <a:xfrm rot="13500000" flipV="1">
                <a:off x="5721906" y="5220123"/>
                <a:ext cx="581402" cy="771"/>
              </a:xfrm>
              <a:prstGeom prst="straightConnector1">
                <a:avLst/>
              </a:prstGeom>
              <a:ln w="57150" cap="flat" cmpd="sng" algn="ctr">
                <a:solidFill>
                  <a:schemeClr val="tx2"/>
                </a:solidFill>
                <a:prstDash val="solid"/>
                <a:round/>
                <a:headEnd type="stealth" w="sm" len="med"/>
                <a:tailEnd type="stealth" w="sm" len="med"/>
              </a:ln>
              <a:scene3d>
                <a:camera prst="orthographicFront">
                  <a:rot lat="0" lon="0" rev="0"/>
                </a:camera>
                <a:lightRig rig="threePt" dir="t"/>
              </a:scene3d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306" name="Straight Arrow Connector 305"/>
            <p:cNvCxnSpPr/>
            <p:nvPr/>
          </p:nvCxnSpPr>
          <p:spPr>
            <a:xfrm rot="10800000">
              <a:off x="8326053" y="3053412"/>
              <a:ext cx="826883" cy="1097"/>
            </a:xfrm>
            <a:prstGeom prst="straightConnector1">
              <a:avLst/>
            </a:prstGeom>
            <a:ln w="57150" cap="flat" cmpd="sng" algn="ctr">
              <a:solidFill>
                <a:srgbClr val="800000"/>
              </a:solidFill>
              <a:prstDash val="solid"/>
              <a:round/>
              <a:headEnd type="stealth" w="sm" len="med"/>
              <a:tailEnd type="none" w="sm" len="med"/>
            </a:ln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7" name="Straight Arrow Connector 306"/>
            <p:cNvCxnSpPr/>
            <p:nvPr/>
          </p:nvCxnSpPr>
          <p:spPr>
            <a:xfrm rot="5400000">
              <a:off x="11221690" y="3051768"/>
              <a:ext cx="826883" cy="1097"/>
            </a:xfrm>
            <a:prstGeom prst="straightConnector1">
              <a:avLst/>
            </a:prstGeom>
            <a:ln w="57150" cap="flat" cmpd="sng" algn="ctr">
              <a:solidFill>
                <a:srgbClr val="800000"/>
              </a:solidFill>
              <a:prstDash val="solid"/>
              <a:round/>
              <a:headEnd type="stealth" w="sm" len="med"/>
              <a:tailEnd type="none" w="sm" len="med"/>
            </a:ln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8" name="Straight Arrow Connector 307"/>
            <p:cNvCxnSpPr/>
            <p:nvPr/>
          </p:nvCxnSpPr>
          <p:spPr>
            <a:xfrm rot="10800000">
              <a:off x="8326053" y="6739381"/>
              <a:ext cx="826883" cy="1097"/>
            </a:xfrm>
            <a:prstGeom prst="straightConnector1">
              <a:avLst/>
            </a:prstGeom>
            <a:ln w="57150" cap="flat" cmpd="sng" algn="ctr">
              <a:solidFill>
                <a:srgbClr val="800000"/>
              </a:solidFill>
              <a:prstDash val="solid"/>
              <a:round/>
              <a:headEnd type="stealth" w="sm" len="med"/>
              <a:tailEnd type="none" w="sm" len="med"/>
            </a:ln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10" name="Group 309"/>
            <p:cNvGrpSpPr/>
            <p:nvPr/>
          </p:nvGrpSpPr>
          <p:grpSpPr>
            <a:xfrm>
              <a:off x="10189214" y="5373902"/>
              <a:ext cx="826883" cy="826883"/>
              <a:chOff x="1430862" y="3298236"/>
              <a:chExt cx="581402" cy="581402"/>
            </a:xfrm>
          </p:grpSpPr>
          <p:cxnSp>
            <p:nvCxnSpPr>
              <p:cNvPr id="313" name="Straight Arrow Connector 312"/>
              <p:cNvCxnSpPr/>
              <p:nvPr/>
            </p:nvCxnSpPr>
            <p:spPr>
              <a:xfrm rot="10800000">
                <a:off x="1430862" y="3588936"/>
                <a:ext cx="581402" cy="771"/>
              </a:xfrm>
              <a:prstGeom prst="straightConnector1">
                <a:avLst/>
              </a:prstGeom>
              <a:ln w="57150" cap="flat" cmpd="sng" algn="ctr">
                <a:solidFill>
                  <a:srgbClr val="800000"/>
                </a:solidFill>
                <a:prstDash val="solid"/>
                <a:round/>
                <a:headEnd type="stealth" w="sm" len="med"/>
                <a:tailEnd type="stealth" w="sm" len="med"/>
              </a:ln>
              <a:scene3d>
                <a:camera prst="orthographicFront">
                  <a:rot lat="0" lon="0" rev="0"/>
                </a:camera>
                <a:lightRig rig="threePt" dir="t"/>
              </a:scene3d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4" name="Straight Arrow Connector 313"/>
              <p:cNvCxnSpPr/>
              <p:nvPr/>
            </p:nvCxnSpPr>
            <p:spPr>
              <a:xfrm rot="5400000">
                <a:off x="1434665" y="3588551"/>
                <a:ext cx="581402" cy="771"/>
              </a:xfrm>
              <a:prstGeom prst="straightConnector1">
                <a:avLst/>
              </a:prstGeom>
              <a:ln w="57150" cap="flat" cmpd="sng" algn="ctr">
                <a:solidFill>
                  <a:srgbClr val="800000"/>
                </a:solidFill>
                <a:prstDash val="solid"/>
                <a:round/>
                <a:headEnd type="stealth" w="sm" len="med"/>
                <a:tailEnd type="stealth" w="sm" len="med"/>
              </a:ln>
              <a:scene3d>
                <a:camera prst="orthographicFront">
                  <a:rot lat="0" lon="0" rev="0"/>
                </a:camera>
                <a:lightRig rig="threePt" dir="t"/>
              </a:scene3d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11" name="TextBox 310"/>
            <p:cNvSpPr txBox="1"/>
            <p:nvPr/>
          </p:nvSpPr>
          <p:spPr>
            <a:xfrm>
              <a:off x="10271525" y="6156568"/>
              <a:ext cx="791556" cy="100850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8" dirty="0"/>
                <a:t>R</a:t>
              </a:r>
            </a:p>
          </p:txBody>
        </p:sp>
        <p:sp>
          <p:nvSpPr>
            <p:cNvPr id="312" name="TextBox 311"/>
            <p:cNvSpPr txBox="1"/>
            <p:nvPr/>
          </p:nvSpPr>
          <p:spPr>
            <a:xfrm>
              <a:off x="11280955" y="6146139"/>
              <a:ext cx="791556" cy="100850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8" dirty="0"/>
                <a:t>R</a:t>
              </a:r>
            </a:p>
          </p:txBody>
        </p:sp>
        <p:grpSp>
          <p:nvGrpSpPr>
            <p:cNvPr id="122" name="Group 121"/>
            <p:cNvGrpSpPr/>
            <p:nvPr/>
          </p:nvGrpSpPr>
          <p:grpSpPr>
            <a:xfrm>
              <a:off x="8292312" y="3664112"/>
              <a:ext cx="826883" cy="826883"/>
              <a:chOff x="1430862" y="3298236"/>
              <a:chExt cx="581402" cy="581402"/>
            </a:xfrm>
          </p:grpSpPr>
          <p:cxnSp>
            <p:nvCxnSpPr>
              <p:cNvPr id="123" name="Straight Arrow Connector 122"/>
              <p:cNvCxnSpPr/>
              <p:nvPr/>
            </p:nvCxnSpPr>
            <p:spPr>
              <a:xfrm rot="10800000">
                <a:off x="1430862" y="3588936"/>
                <a:ext cx="581402" cy="771"/>
              </a:xfrm>
              <a:prstGeom prst="straightConnector1">
                <a:avLst/>
              </a:prstGeom>
              <a:ln w="57150" cap="flat" cmpd="sng" algn="ctr">
                <a:solidFill>
                  <a:srgbClr val="800000"/>
                </a:solidFill>
                <a:prstDash val="solid"/>
                <a:round/>
                <a:headEnd type="stealth" w="sm" len="med"/>
                <a:tailEnd type="stealth" w="sm" len="med"/>
              </a:ln>
              <a:scene3d>
                <a:camera prst="orthographicFront">
                  <a:rot lat="0" lon="0" rev="0"/>
                </a:camera>
                <a:lightRig rig="threePt" dir="t"/>
              </a:scene3d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4" name="Straight Arrow Connector 123"/>
              <p:cNvCxnSpPr/>
              <p:nvPr/>
            </p:nvCxnSpPr>
            <p:spPr>
              <a:xfrm rot="5400000">
                <a:off x="1434665" y="3588551"/>
                <a:ext cx="581402" cy="771"/>
              </a:xfrm>
              <a:prstGeom prst="straightConnector1">
                <a:avLst/>
              </a:prstGeom>
              <a:ln w="57150" cap="flat" cmpd="sng" algn="ctr">
                <a:solidFill>
                  <a:srgbClr val="800000"/>
                </a:solidFill>
                <a:prstDash val="solid"/>
                <a:round/>
                <a:headEnd type="stealth" w="sm" len="med"/>
                <a:tailEnd type="stealth" w="sm" len="med"/>
              </a:ln>
              <a:scene3d>
                <a:camera prst="orthographicFront">
                  <a:rot lat="0" lon="0" rev="0"/>
                </a:camera>
                <a:lightRig rig="threePt" dir="t"/>
              </a:scene3d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5" name="Group 124"/>
            <p:cNvGrpSpPr/>
            <p:nvPr/>
          </p:nvGrpSpPr>
          <p:grpSpPr>
            <a:xfrm>
              <a:off x="9288749" y="3672964"/>
              <a:ext cx="826883" cy="826883"/>
              <a:chOff x="1430862" y="3298236"/>
              <a:chExt cx="581402" cy="581402"/>
            </a:xfrm>
          </p:grpSpPr>
          <p:cxnSp>
            <p:nvCxnSpPr>
              <p:cNvPr id="126" name="Straight Arrow Connector 125"/>
              <p:cNvCxnSpPr/>
              <p:nvPr/>
            </p:nvCxnSpPr>
            <p:spPr>
              <a:xfrm rot="10800000">
                <a:off x="1430862" y="3588936"/>
                <a:ext cx="581402" cy="771"/>
              </a:xfrm>
              <a:prstGeom prst="straightConnector1">
                <a:avLst/>
              </a:prstGeom>
              <a:ln w="57150" cap="flat" cmpd="sng" algn="ctr">
                <a:solidFill>
                  <a:srgbClr val="800000"/>
                </a:solidFill>
                <a:prstDash val="solid"/>
                <a:round/>
                <a:headEnd type="stealth" w="sm" len="med"/>
                <a:tailEnd type="stealth" w="sm" len="med"/>
              </a:ln>
              <a:scene3d>
                <a:camera prst="orthographicFront">
                  <a:rot lat="0" lon="0" rev="0"/>
                </a:camera>
                <a:lightRig rig="threePt" dir="t"/>
              </a:scene3d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7" name="Straight Arrow Connector 126"/>
              <p:cNvCxnSpPr/>
              <p:nvPr/>
            </p:nvCxnSpPr>
            <p:spPr>
              <a:xfrm rot="5400000">
                <a:off x="1434665" y="3588551"/>
                <a:ext cx="581402" cy="771"/>
              </a:xfrm>
              <a:prstGeom prst="straightConnector1">
                <a:avLst/>
              </a:prstGeom>
              <a:ln w="57150" cap="flat" cmpd="sng" algn="ctr">
                <a:solidFill>
                  <a:srgbClr val="800000"/>
                </a:solidFill>
                <a:prstDash val="solid"/>
                <a:round/>
                <a:headEnd type="stealth" w="sm" len="med"/>
                <a:tailEnd type="stealth" w="sm" len="med"/>
              </a:ln>
              <a:scene3d>
                <a:camera prst="orthographicFront">
                  <a:rot lat="0" lon="0" rev="0"/>
                </a:camera>
                <a:lightRig rig="threePt" dir="t"/>
              </a:scene3d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1" name="Group 130"/>
            <p:cNvGrpSpPr/>
            <p:nvPr/>
          </p:nvGrpSpPr>
          <p:grpSpPr>
            <a:xfrm>
              <a:off x="6362036" y="3653432"/>
              <a:ext cx="826883" cy="826883"/>
              <a:chOff x="1430862" y="3298236"/>
              <a:chExt cx="581402" cy="581402"/>
            </a:xfrm>
          </p:grpSpPr>
          <p:cxnSp>
            <p:nvCxnSpPr>
              <p:cNvPr id="132" name="Straight Arrow Connector 131"/>
              <p:cNvCxnSpPr/>
              <p:nvPr/>
            </p:nvCxnSpPr>
            <p:spPr>
              <a:xfrm rot="10800000">
                <a:off x="1430862" y="3588936"/>
                <a:ext cx="581402" cy="771"/>
              </a:xfrm>
              <a:prstGeom prst="straightConnector1">
                <a:avLst/>
              </a:prstGeom>
              <a:ln w="57150" cap="flat" cmpd="sng" algn="ctr">
                <a:solidFill>
                  <a:srgbClr val="800000"/>
                </a:solidFill>
                <a:prstDash val="solid"/>
                <a:round/>
                <a:headEnd type="stealth" w="sm" len="med"/>
                <a:tailEnd type="stealth" w="sm" len="med"/>
              </a:ln>
              <a:scene3d>
                <a:camera prst="orthographicFront">
                  <a:rot lat="0" lon="0" rev="0"/>
                </a:camera>
                <a:lightRig rig="threePt" dir="t"/>
              </a:scene3d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3" name="Straight Arrow Connector 132"/>
              <p:cNvCxnSpPr/>
              <p:nvPr/>
            </p:nvCxnSpPr>
            <p:spPr>
              <a:xfrm rot="5400000">
                <a:off x="1434665" y="3588551"/>
                <a:ext cx="581402" cy="771"/>
              </a:xfrm>
              <a:prstGeom prst="straightConnector1">
                <a:avLst/>
              </a:prstGeom>
              <a:ln w="57150" cap="flat" cmpd="sng" algn="ctr">
                <a:solidFill>
                  <a:srgbClr val="800000"/>
                </a:solidFill>
                <a:prstDash val="solid"/>
                <a:round/>
                <a:headEnd type="stealth" w="sm" len="med"/>
                <a:tailEnd type="stealth" w="sm" len="med"/>
              </a:ln>
              <a:scene3d>
                <a:camera prst="orthographicFront">
                  <a:rot lat="0" lon="0" rev="0"/>
                </a:camera>
                <a:lightRig rig="threePt" dir="t"/>
              </a:scene3d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4" name="Group 133"/>
            <p:cNvGrpSpPr/>
            <p:nvPr/>
          </p:nvGrpSpPr>
          <p:grpSpPr>
            <a:xfrm>
              <a:off x="7297667" y="3644577"/>
              <a:ext cx="826883" cy="826883"/>
              <a:chOff x="5717618" y="4929808"/>
              <a:chExt cx="581402" cy="581402"/>
            </a:xfrm>
          </p:grpSpPr>
          <p:cxnSp>
            <p:nvCxnSpPr>
              <p:cNvPr id="135" name="Straight Arrow Connector 134"/>
              <p:cNvCxnSpPr/>
              <p:nvPr/>
            </p:nvCxnSpPr>
            <p:spPr>
              <a:xfrm rot="8100000">
                <a:off x="5717618" y="5220121"/>
                <a:ext cx="581402" cy="771"/>
              </a:xfrm>
              <a:prstGeom prst="straightConnector1">
                <a:avLst/>
              </a:prstGeom>
              <a:ln w="57150" cap="flat" cmpd="sng" algn="ctr">
                <a:solidFill>
                  <a:schemeClr val="tx2"/>
                </a:solidFill>
                <a:prstDash val="solid"/>
                <a:round/>
                <a:headEnd type="stealth" w="sm" len="med"/>
                <a:tailEnd type="stealth" w="sm" len="med"/>
              </a:ln>
              <a:scene3d>
                <a:camera prst="orthographicFront">
                  <a:rot lat="0" lon="0" rev="0"/>
                </a:camera>
                <a:lightRig rig="threePt" dir="t"/>
              </a:scene3d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6" name="Straight Arrow Connector 135"/>
              <p:cNvCxnSpPr/>
              <p:nvPr/>
            </p:nvCxnSpPr>
            <p:spPr>
              <a:xfrm rot="13500000" flipV="1">
                <a:off x="5721906" y="5220123"/>
                <a:ext cx="581402" cy="771"/>
              </a:xfrm>
              <a:prstGeom prst="straightConnector1">
                <a:avLst/>
              </a:prstGeom>
              <a:ln w="57150" cap="flat" cmpd="sng" algn="ctr">
                <a:solidFill>
                  <a:schemeClr val="tx2"/>
                </a:solidFill>
                <a:prstDash val="solid"/>
                <a:round/>
                <a:headEnd type="stealth" w="sm" len="med"/>
                <a:tailEnd type="stealth" w="sm" len="med"/>
              </a:ln>
              <a:scene3d>
                <a:camera prst="orthographicFront">
                  <a:rot lat="0" lon="0" rev="0"/>
                </a:camera>
                <a:lightRig rig="threePt" dir="t"/>
              </a:scene3d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7" name="Group 136"/>
            <p:cNvGrpSpPr/>
            <p:nvPr/>
          </p:nvGrpSpPr>
          <p:grpSpPr>
            <a:xfrm>
              <a:off x="10189214" y="3678104"/>
              <a:ext cx="826883" cy="826883"/>
              <a:chOff x="5717618" y="4929808"/>
              <a:chExt cx="581402" cy="581402"/>
            </a:xfrm>
          </p:grpSpPr>
          <p:cxnSp>
            <p:nvCxnSpPr>
              <p:cNvPr id="138" name="Straight Arrow Connector 137"/>
              <p:cNvCxnSpPr/>
              <p:nvPr/>
            </p:nvCxnSpPr>
            <p:spPr>
              <a:xfrm rot="8100000">
                <a:off x="5717618" y="5220121"/>
                <a:ext cx="581402" cy="771"/>
              </a:xfrm>
              <a:prstGeom prst="straightConnector1">
                <a:avLst/>
              </a:prstGeom>
              <a:ln w="57150" cap="flat" cmpd="sng" algn="ctr">
                <a:solidFill>
                  <a:schemeClr val="tx2"/>
                </a:solidFill>
                <a:prstDash val="solid"/>
                <a:round/>
                <a:headEnd type="stealth" w="sm" len="med"/>
                <a:tailEnd type="stealth" w="sm" len="med"/>
              </a:ln>
              <a:scene3d>
                <a:camera prst="orthographicFront">
                  <a:rot lat="0" lon="0" rev="0"/>
                </a:camera>
                <a:lightRig rig="threePt" dir="t"/>
              </a:scene3d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9" name="Straight Arrow Connector 138"/>
              <p:cNvCxnSpPr/>
              <p:nvPr/>
            </p:nvCxnSpPr>
            <p:spPr>
              <a:xfrm rot="13500000" flipV="1">
                <a:off x="5721906" y="5220123"/>
                <a:ext cx="581402" cy="771"/>
              </a:xfrm>
              <a:prstGeom prst="straightConnector1">
                <a:avLst/>
              </a:prstGeom>
              <a:ln w="57150" cap="flat" cmpd="sng" algn="ctr">
                <a:solidFill>
                  <a:schemeClr val="tx2"/>
                </a:solidFill>
                <a:prstDash val="solid"/>
                <a:round/>
                <a:headEnd type="stealth" w="sm" len="med"/>
                <a:tailEnd type="stealth" w="sm" len="med"/>
              </a:ln>
              <a:scene3d>
                <a:camera prst="orthographicFront">
                  <a:rot lat="0" lon="0" rev="0"/>
                </a:camera>
                <a:lightRig rig="threePt" dir="t"/>
              </a:scene3d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0" name="Group 139"/>
            <p:cNvGrpSpPr/>
            <p:nvPr/>
          </p:nvGrpSpPr>
          <p:grpSpPr>
            <a:xfrm>
              <a:off x="11215182" y="3674059"/>
              <a:ext cx="826883" cy="826883"/>
              <a:chOff x="1430862" y="3298236"/>
              <a:chExt cx="581402" cy="581402"/>
            </a:xfrm>
          </p:grpSpPr>
          <p:cxnSp>
            <p:nvCxnSpPr>
              <p:cNvPr id="141" name="Straight Arrow Connector 140"/>
              <p:cNvCxnSpPr/>
              <p:nvPr/>
            </p:nvCxnSpPr>
            <p:spPr>
              <a:xfrm rot="10800000">
                <a:off x="1430862" y="3588936"/>
                <a:ext cx="581402" cy="771"/>
              </a:xfrm>
              <a:prstGeom prst="straightConnector1">
                <a:avLst/>
              </a:prstGeom>
              <a:ln w="57150" cap="flat" cmpd="sng" algn="ctr">
                <a:solidFill>
                  <a:srgbClr val="800000"/>
                </a:solidFill>
                <a:prstDash val="solid"/>
                <a:round/>
                <a:headEnd type="stealth" w="sm" len="med"/>
                <a:tailEnd type="stealth" w="sm" len="med"/>
              </a:ln>
              <a:scene3d>
                <a:camera prst="orthographicFront">
                  <a:rot lat="0" lon="0" rev="0"/>
                </a:camera>
                <a:lightRig rig="threePt" dir="t"/>
              </a:scene3d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2" name="Straight Arrow Connector 141"/>
              <p:cNvCxnSpPr/>
              <p:nvPr/>
            </p:nvCxnSpPr>
            <p:spPr>
              <a:xfrm rot="5400000">
                <a:off x="1434665" y="3588551"/>
                <a:ext cx="581402" cy="771"/>
              </a:xfrm>
              <a:prstGeom prst="straightConnector1">
                <a:avLst/>
              </a:prstGeom>
              <a:ln w="57150" cap="flat" cmpd="sng" algn="ctr">
                <a:solidFill>
                  <a:srgbClr val="800000"/>
                </a:solidFill>
                <a:prstDash val="solid"/>
                <a:round/>
                <a:headEnd type="stealth" w="sm" len="med"/>
                <a:tailEnd type="stealth" w="sm" len="med"/>
              </a:ln>
              <a:scene3d>
                <a:camera prst="orthographicFront">
                  <a:rot lat="0" lon="0" rev="0"/>
                </a:camera>
                <a:lightRig rig="threePt" dir="t"/>
              </a:scene3d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48" name="Straight Arrow Connector 147"/>
            <p:cNvCxnSpPr/>
            <p:nvPr/>
          </p:nvCxnSpPr>
          <p:spPr>
            <a:xfrm rot="8100000">
              <a:off x="7301379" y="4855586"/>
              <a:ext cx="826883" cy="1097"/>
            </a:xfrm>
            <a:prstGeom prst="straightConnector1">
              <a:avLst/>
            </a:prstGeom>
            <a:ln w="57150" cap="flat" cmpd="sng" algn="ctr">
              <a:solidFill>
                <a:schemeClr val="tx2"/>
              </a:solidFill>
              <a:prstDash val="solid"/>
              <a:round/>
              <a:headEnd type="stealth" w="sm" len="med"/>
              <a:tailEnd type="none" w="sm" len="med"/>
            </a:ln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9" name="Straight Arrow Connector 148"/>
            <p:cNvCxnSpPr/>
            <p:nvPr/>
          </p:nvCxnSpPr>
          <p:spPr>
            <a:xfrm rot="10800000">
              <a:off x="8315460" y="4912952"/>
              <a:ext cx="826883" cy="1097"/>
            </a:xfrm>
            <a:prstGeom prst="straightConnector1">
              <a:avLst/>
            </a:prstGeom>
            <a:ln w="57150" cap="flat" cmpd="sng" algn="ctr">
              <a:solidFill>
                <a:srgbClr val="800000"/>
              </a:solidFill>
              <a:prstDash val="solid"/>
              <a:round/>
              <a:headEnd type="stealth" w="sm" len="med"/>
              <a:tailEnd type="none" w="sm" len="med"/>
            </a:ln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0" name="TextBox 149"/>
            <p:cNvSpPr txBox="1"/>
            <p:nvPr/>
          </p:nvSpPr>
          <p:spPr>
            <a:xfrm>
              <a:off x="9342195" y="4391315"/>
              <a:ext cx="791553" cy="1008502"/>
            </a:xfrm>
            <a:prstGeom prst="rect">
              <a:avLst/>
            </a:prstGeom>
            <a:noFill/>
          </p:spPr>
          <p:txBody>
            <a:bodyPr wrap="none" lIns="91439" tIns="45719" rIns="91439" bIns="45719" rtlCol="0">
              <a:spAutoFit/>
            </a:bodyPr>
            <a:lstStyle/>
            <a:p>
              <a:r>
                <a:rPr lang="en-US" sz="4008" dirty="0"/>
                <a:t>R</a:t>
              </a:r>
            </a:p>
          </p:txBody>
        </p:sp>
        <p:cxnSp>
          <p:nvCxnSpPr>
            <p:cNvPr id="151" name="Straight Arrow Connector 150"/>
            <p:cNvCxnSpPr/>
            <p:nvPr/>
          </p:nvCxnSpPr>
          <p:spPr>
            <a:xfrm rot="5400000">
              <a:off x="6356424" y="4887165"/>
              <a:ext cx="826883" cy="1097"/>
            </a:xfrm>
            <a:prstGeom prst="straightConnector1">
              <a:avLst/>
            </a:prstGeom>
            <a:ln w="57150" cap="flat" cmpd="sng" algn="ctr">
              <a:solidFill>
                <a:srgbClr val="800000"/>
              </a:solidFill>
              <a:prstDash val="solid"/>
              <a:round/>
              <a:headEnd type="stealth" w="sm" len="med"/>
              <a:tailEnd type="none" w="sm" len="med"/>
            </a:ln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2" name="TextBox 151"/>
            <p:cNvSpPr txBox="1"/>
            <p:nvPr/>
          </p:nvSpPr>
          <p:spPr>
            <a:xfrm>
              <a:off x="9322997" y="6192809"/>
              <a:ext cx="791556" cy="100850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8" dirty="0"/>
                <a:t>R</a:t>
              </a:r>
            </a:p>
          </p:txBody>
        </p:sp>
        <p:cxnSp>
          <p:nvCxnSpPr>
            <p:cNvPr id="153" name="Straight Arrow Connector 152"/>
            <p:cNvCxnSpPr/>
            <p:nvPr/>
          </p:nvCxnSpPr>
          <p:spPr>
            <a:xfrm rot="8100000">
              <a:off x="10195313" y="4912403"/>
              <a:ext cx="826883" cy="1097"/>
            </a:xfrm>
            <a:prstGeom prst="straightConnector1">
              <a:avLst/>
            </a:prstGeom>
            <a:ln w="57150" cap="flat" cmpd="sng" algn="ctr">
              <a:solidFill>
                <a:schemeClr val="tx2"/>
              </a:solidFill>
              <a:prstDash val="solid"/>
              <a:round/>
              <a:headEnd type="stealth" w="sm" len="med"/>
              <a:tailEnd type="none" w="sm" len="med"/>
            </a:ln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4" name="Straight Arrow Connector 153"/>
            <p:cNvCxnSpPr/>
            <p:nvPr/>
          </p:nvCxnSpPr>
          <p:spPr>
            <a:xfrm rot="5400000">
              <a:off x="11222787" y="4912403"/>
              <a:ext cx="826883" cy="1097"/>
            </a:xfrm>
            <a:prstGeom prst="straightConnector1">
              <a:avLst/>
            </a:prstGeom>
            <a:ln w="57150" cap="flat" cmpd="sng" algn="ctr">
              <a:solidFill>
                <a:srgbClr val="800000"/>
              </a:solidFill>
              <a:prstDash val="solid"/>
              <a:round/>
              <a:headEnd type="stealth" w="sm" len="med"/>
              <a:tailEnd type="none" w="sm" len="med"/>
            </a:ln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7" name="TextBox 156"/>
          <p:cNvSpPr txBox="1"/>
          <p:nvPr/>
        </p:nvSpPr>
        <p:spPr>
          <a:xfrm>
            <a:off x="3829105" y="4300936"/>
            <a:ext cx="556561" cy="709103"/>
          </a:xfrm>
          <a:prstGeom prst="rect">
            <a:avLst/>
          </a:prstGeom>
          <a:noFill/>
        </p:spPr>
        <p:txBody>
          <a:bodyPr wrap="none" lIns="91439" tIns="45719" rIns="91439" bIns="45719" rtlCol="0">
            <a:spAutoFit/>
          </a:bodyPr>
          <a:lstStyle/>
          <a:p>
            <a:r>
              <a:rPr lang="en-US" sz="4008" dirty="0"/>
              <a:t>R</a:t>
            </a:r>
          </a:p>
        </p:txBody>
      </p:sp>
      <p:sp>
        <p:nvSpPr>
          <p:cNvPr id="144" name="TextBox 143"/>
          <p:cNvSpPr txBox="1"/>
          <p:nvPr/>
        </p:nvSpPr>
        <p:spPr>
          <a:xfrm>
            <a:off x="2465574" y="4332428"/>
            <a:ext cx="556561" cy="709103"/>
          </a:xfrm>
          <a:prstGeom prst="rect">
            <a:avLst/>
          </a:prstGeom>
          <a:noFill/>
        </p:spPr>
        <p:txBody>
          <a:bodyPr wrap="none" lIns="91439" tIns="45719" rIns="91439" bIns="45719" rtlCol="0">
            <a:spAutoFit/>
          </a:bodyPr>
          <a:lstStyle/>
          <a:p>
            <a:r>
              <a:rPr lang="en-US" sz="4008" dirty="0"/>
              <a:t>R</a:t>
            </a:r>
          </a:p>
        </p:txBody>
      </p:sp>
      <p:pic>
        <p:nvPicPr>
          <p:cNvPr id="147" name="Picture 6" descr="Image result for codenames agent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8" r="5684"/>
          <a:stretch/>
        </p:blipFill>
        <p:spPr bwMode="auto">
          <a:xfrm>
            <a:off x="59708" y="1061493"/>
            <a:ext cx="1244574" cy="815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8" name="Picture 15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6106" y="4250038"/>
            <a:ext cx="1246408" cy="815223"/>
          </a:xfrm>
          <a:prstGeom prst="rect">
            <a:avLst/>
          </a:prstGeom>
        </p:spPr>
      </p:pic>
      <p:pic>
        <p:nvPicPr>
          <p:cNvPr id="159" name="Picture 2" descr="Image result for codenames agen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21" y="2777016"/>
            <a:ext cx="1260487" cy="843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5892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1" grpId="0"/>
      <p:bldP spid="252" grpId="0"/>
      <p:bldP spid="253" grpId="0"/>
      <p:bldP spid="258" grpId="0"/>
      <p:bldP spid="259" grpId="0"/>
      <p:bldP spid="260" grpId="0"/>
      <p:bldP spid="268" grpId="0"/>
      <p:bldP spid="143" grpId="0"/>
      <p:bldP spid="145" grpId="0"/>
      <p:bldP spid="146" grpId="0"/>
      <p:bldP spid="157" grpId="0"/>
      <p:bldP spid="144" grpId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Rectangle 154"/>
          <p:cNvSpPr/>
          <p:nvPr/>
        </p:nvSpPr>
        <p:spPr>
          <a:xfrm>
            <a:off x="1606768" y="2562595"/>
            <a:ext cx="7162102" cy="1263412"/>
          </a:xfrm>
          <a:prstGeom prst="rect">
            <a:avLst/>
          </a:prstGeom>
          <a:solidFill>
            <a:srgbClr val="FF0000">
              <a:alpha val="62000"/>
            </a:srgbClr>
          </a:solidFill>
          <a:ln>
            <a:solidFill>
              <a:srgbClr val="FF66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66"/>
          </a:p>
        </p:txBody>
      </p:sp>
      <p:grpSp>
        <p:nvGrpSpPr>
          <p:cNvPr id="144" name="Group 143"/>
          <p:cNvGrpSpPr/>
          <p:nvPr/>
        </p:nvGrpSpPr>
        <p:grpSpPr>
          <a:xfrm>
            <a:off x="2432355" y="514593"/>
            <a:ext cx="4667976" cy="5143129"/>
            <a:chOff x="2362493" y="1176337"/>
            <a:chExt cx="4667976" cy="5143129"/>
          </a:xfrm>
        </p:grpSpPr>
        <p:sp>
          <p:nvSpPr>
            <p:cNvPr id="147" name="Rectangle 146"/>
            <p:cNvSpPr/>
            <p:nvPr/>
          </p:nvSpPr>
          <p:spPr>
            <a:xfrm>
              <a:off x="6429532" y="1182561"/>
              <a:ext cx="600937" cy="5136905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66" b="1" dirty="0"/>
            </a:p>
          </p:txBody>
        </p:sp>
        <p:sp>
          <p:nvSpPr>
            <p:cNvPr id="158" name="Rectangle 157"/>
            <p:cNvSpPr/>
            <p:nvPr/>
          </p:nvSpPr>
          <p:spPr>
            <a:xfrm>
              <a:off x="5760670" y="1182561"/>
              <a:ext cx="600937" cy="5136905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66" b="1" dirty="0"/>
            </a:p>
          </p:txBody>
        </p:sp>
        <p:sp>
          <p:nvSpPr>
            <p:cNvPr id="159" name="Rectangle 158"/>
            <p:cNvSpPr/>
            <p:nvPr/>
          </p:nvSpPr>
          <p:spPr>
            <a:xfrm>
              <a:off x="4397240" y="1182561"/>
              <a:ext cx="600937" cy="5136905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66" b="1" dirty="0"/>
            </a:p>
          </p:txBody>
        </p:sp>
        <p:sp>
          <p:nvSpPr>
            <p:cNvPr id="160" name="Rectangle 159"/>
            <p:cNvSpPr/>
            <p:nvPr/>
          </p:nvSpPr>
          <p:spPr>
            <a:xfrm>
              <a:off x="3717948" y="1176338"/>
              <a:ext cx="600937" cy="5136905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66"/>
            </a:p>
          </p:txBody>
        </p:sp>
        <p:sp>
          <p:nvSpPr>
            <p:cNvPr id="161" name="Rectangle 160"/>
            <p:cNvSpPr/>
            <p:nvPr/>
          </p:nvSpPr>
          <p:spPr>
            <a:xfrm>
              <a:off x="2362493" y="1176337"/>
              <a:ext cx="600937" cy="5136905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66"/>
            </a:p>
          </p:txBody>
        </p:sp>
      </p:grpSp>
      <p:sp>
        <p:nvSpPr>
          <p:cNvPr id="3" name="Rectangle 2"/>
          <p:cNvSpPr/>
          <p:nvPr/>
        </p:nvSpPr>
        <p:spPr>
          <a:xfrm>
            <a:off x="747889" y="423333"/>
            <a:ext cx="1114778" cy="105833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9" tIns="45719" rIns="91439" bIns="45719" rtlCol="0" anchor="ctr"/>
          <a:lstStyle/>
          <a:p>
            <a:pPr algn="ctr"/>
            <a:endParaRPr lang="en-US" sz="1266"/>
          </a:p>
        </p:txBody>
      </p:sp>
      <p:cxnSp>
        <p:nvCxnSpPr>
          <p:cNvPr id="246" name="Straight Arrow Connector 245"/>
          <p:cNvCxnSpPr/>
          <p:nvPr/>
        </p:nvCxnSpPr>
        <p:spPr>
          <a:xfrm rot="10800000">
            <a:off x="2436545" y="2146159"/>
            <a:ext cx="581402" cy="771"/>
          </a:xfrm>
          <a:prstGeom prst="straightConnector1">
            <a:avLst/>
          </a:prstGeom>
          <a:ln w="57150" cap="flat" cmpd="sng" algn="ctr">
            <a:solidFill>
              <a:srgbClr val="800000"/>
            </a:solidFill>
            <a:prstDash val="solid"/>
            <a:round/>
            <a:headEnd type="stealth" w="sm" len="med"/>
            <a:tailEnd type="none" w="sm" len="med"/>
          </a:ln>
          <a:scene3d>
            <a:camera prst="orthographicFront">
              <a:rot lat="0" lon="0" rev="0"/>
            </a:camera>
            <a:lightRig rig="threePt" dir="t"/>
          </a:scene3d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7" name="Straight Arrow Connector 246"/>
          <p:cNvCxnSpPr/>
          <p:nvPr/>
        </p:nvCxnSpPr>
        <p:spPr>
          <a:xfrm rot="13500000" flipV="1">
            <a:off x="3831907" y="2145773"/>
            <a:ext cx="581402" cy="771"/>
          </a:xfrm>
          <a:prstGeom prst="straightConnector1">
            <a:avLst/>
          </a:prstGeom>
          <a:ln w="57150" cap="flat" cmpd="sng" algn="ctr">
            <a:solidFill>
              <a:schemeClr val="tx2"/>
            </a:solidFill>
            <a:prstDash val="solid"/>
            <a:round/>
            <a:headEnd type="stealth" w="sm" len="med"/>
            <a:tailEnd type="none" w="sm" len="med"/>
          </a:ln>
          <a:scene3d>
            <a:camera prst="orthographicFront">
              <a:rot lat="0" lon="0" rev="0"/>
            </a:camera>
            <a:lightRig rig="threePt" dir="t"/>
          </a:scene3d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48" name="Group 247"/>
          <p:cNvGrpSpPr/>
          <p:nvPr/>
        </p:nvGrpSpPr>
        <p:grpSpPr>
          <a:xfrm>
            <a:off x="2432357" y="1222480"/>
            <a:ext cx="581402" cy="581402"/>
            <a:chOff x="1430862" y="3298236"/>
            <a:chExt cx="581402" cy="581402"/>
          </a:xfrm>
        </p:grpSpPr>
        <p:cxnSp>
          <p:nvCxnSpPr>
            <p:cNvPr id="249" name="Straight Arrow Connector 248"/>
            <p:cNvCxnSpPr/>
            <p:nvPr/>
          </p:nvCxnSpPr>
          <p:spPr>
            <a:xfrm rot="10800000">
              <a:off x="1430862" y="3588936"/>
              <a:ext cx="581402" cy="771"/>
            </a:xfrm>
            <a:prstGeom prst="straightConnector1">
              <a:avLst/>
            </a:prstGeom>
            <a:ln w="57150" cap="flat" cmpd="sng" algn="ctr">
              <a:solidFill>
                <a:srgbClr val="800000"/>
              </a:solidFill>
              <a:prstDash val="solid"/>
              <a:round/>
              <a:headEnd type="stealth" w="sm" len="med"/>
              <a:tailEnd type="stealth" w="sm" len="med"/>
            </a:ln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0" name="Straight Arrow Connector 249"/>
            <p:cNvCxnSpPr/>
            <p:nvPr/>
          </p:nvCxnSpPr>
          <p:spPr>
            <a:xfrm rot="5400000">
              <a:off x="1434665" y="3588551"/>
              <a:ext cx="581402" cy="771"/>
            </a:xfrm>
            <a:prstGeom prst="straightConnector1">
              <a:avLst/>
            </a:prstGeom>
            <a:ln w="57150" cap="flat" cmpd="sng" algn="ctr">
              <a:solidFill>
                <a:srgbClr val="800000"/>
              </a:solidFill>
              <a:prstDash val="solid"/>
              <a:round/>
              <a:headEnd type="stealth" w="sm" len="med"/>
              <a:tailEnd type="stealth" w="sm" len="med"/>
            </a:ln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1" name="TextBox 250"/>
          <p:cNvSpPr txBox="1"/>
          <p:nvPr/>
        </p:nvSpPr>
        <p:spPr>
          <a:xfrm>
            <a:off x="2492259" y="514594"/>
            <a:ext cx="469998" cy="709103"/>
          </a:xfrm>
          <a:prstGeom prst="rect">
            <a:avLst/>
          </a:prstGeom>
          <a:noFill/>
        </p:spPr>
        <p:txBody>
          <a:bodyPr wrap="none" lIns="91439" tIns="45719" rIns="91439" bIns="45719" rtlCol="0">
            <a:spAutoFit/>
          </a:bodyPr>
          <a:lstStyle/>
          <a:p>
            <a:r>
              <a:rPr lang="en-US" sz="4008" dirty="0"/>
              <a:t>0</a:t>
            </a:r>
          </a:p>
        </p:txBody>
      </p:sp>
      <p:sp>
        <p:nvSpPr>
          <p:cNvPr id="252" name="TextBox 251"/>
          <p:cNvSpPr txBox="1"/>
          <p:nvPr/>
        </p:nvSpPr>
        <p:spPr>
          <a:xfrm>
            <a:off x="3176925" y="514594"/>
            <a:ext cx="469998" cy="709103"/>
          </a:xfrm>
          <a:prstGeom prst="rect">
            <a:avLst/>
          </a:prstGeom>
          <a:noFill/>
        </p:spPr>
        <p:txBody>
          <a:bodyPr wrap="none" lIns="91439" tIns="45719" rIns="91439" bIns="45719" rtlCol="0">
            <a:spAutoFit/>
          </a:bodyPr>
          <a:lstStyle/>
          <a:p>
            <a:r>
              <a:rPr lang="en-US" sz="4008" dirty="0"/>
              <a:t>1</a:t>
            </a:r>
          </a:p>
        </p:txBody>
      </p:sp>
      <p:sp>
        <p:nvSpPr>
          <p:cNvPr id="253" name="TextBox 252"/>
          <p:cNvSpPr txBox="1"/>
          <p:nvPr/>
        </p:nvSpPr>
        <p:spPr>
          <a:xfrm>
            <a:off x="3870898" y="514594"/>
            <a:ext cx="469998" cy="709103"/>
          </a:xfrm>
          <a:prstGeom prst="rect">
            <a:avLst/>
          </a:prstGeom>
          <a:noFill/>
        </p:spPr>
        <p:txBody>
          <a:bodyPr wrap="none" lIns="91439" tIns="45719" rIns="91439" bIns="45719" rtlCol="0">
            <a:spAutoFit/>
          </a:bodyPr>
          <a:lstStyle/>
          <a:p>
            <a:r>
              <a:rPr lang="en-US" sz="4008" dirty="0"/>
              <a:t>0</a:t>
            </a:r>
          </a:p>
        </p:txBody>
      </p:sp>
      <p:grpSp>
        <p:nvGrpSpPr>
          <p:cNvPr id="254" name="Group 253"/>
          <p:cNvGrpSpPr/>
          <p:nvPr/>
        </p:nvGrpSpPr>
        <p:grpSpPr>
          <a:xfrm>
            <a:off x="2438564" y="3771531"/>
            <a:ext cx="581402" cy="581402"/>
            <a:chOff x="1430862" y="3298236"/>
            <a:chExt cx="581402" cy="581402"/>
          </a:xfrm>
        </p:grpSpPr>
        <p:cxnSp>
          <p:nvCxnSpPr>
            <p:cNvPr id="255" name="Straight Arrow Connector 254"/>
            <p:cNvCxnSpPr/>
            <p:nvPr/>
          </p:nvCxnSpPr>
          <p:spPr>
            <a:xfrm rot="10800000">
              <a:off x="1430862" y="3588936"/>
              <a:ext cx="581402" cy="771"/>
            </a:xfrm>
            <a:prstGeom prst="straightConnector1">
              <a:avLst/>
            </a:prstGeom>
            <a:ln w="57150" cap="flat" cmpd="sng" algn="ctr">
              <a:solidFill>
                <a:srgbClr val="800000"/>
              </a:solidFill>
              <a:prstDash val="solid"/>
              <a:round/>
              <a:headEnd type="stealth" w="sm" len="med"/>
              <a:tailEnd type="stealth" w="sm" len="med"/>
            </a:ln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6" name="Straight Arrow Connector 255"/>
            <p:cNvCxnSpPr/>
            <p:nvPr/>
          </p:nvCxnSpPr>
          <p:spPr>
            <a:xfrm rot="5400000">
              <a:off x="1434665" y="3588551"/>
              <a:ext cx="581402" cy="771"/>
            </a:xfrm>
            <a:prstGeom prst="straightConnector1">
              <a:avLst/>
            </a:prstGeom>
            <a:ln w="57150" cap="flat" cmpd="sng" algn="ctr">
              <a:solidFill>
                <a:srgbClr val="800000"/>
              </a:solidFill>
              <a:prstDash val="solid"/>
              <a:round/>
              <a:headEnd type="stealth" w="sm" len="med"/>
              <a:tailEnd type="stealth" w="sm" len="med"/>
            </a:ln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8" name="TextBox 257"/>
          <p:cNvSpPr txBox="1"/>
          <p:nvPr/>
        </p:nvSpPr>
        <p:spPr>
          <a:xfrm>
            <a:off x="2460892" y="4810806"/>
            <a:ext cx="556561" cy="709103"/>
          </a:xfrm>
          <a:prstGeom prst="rect">
            <a:avLst/>
          </a:prstGeom>
          <a:noFill/>
        </p:spPr>
        <p:txBody>
          <a:bodyPr wrap="none" lIns="91439" tIns="45719" rIns="91439" bIns="45719" rtlCol="0">
            <a:spAutoFit/>
          </a:bodyPr>
          <a:lstStyle/>
          <a:p>
            <a:r>
              <a:rPr lang="en-US" sz="4008" dirty="0"/>
              <a:t>R</a:t>
            </a:r>
          </a:p>
        </p:txBody>
      </p:sp>
      <p:sp>
        <p:nvSpPr>
          <p:cNvPr id="259" name="TextBox 258"/>
          <p:cNvSpPr txBox="1"/>
          <p:nvPr/>
        </p:nvSpPr>
        <p:spPr>
          <a:xfrm>
            <a:off x="3134411" y="4810806"/>
            <a:ext cx="556561" cy="709103"/>
          </a:xfrm>
          <a:prstGeom prst="rect">
            <a:avLst/>
          </a:prstGeom>
          <a:noFill/>
        </p:spPr>
        <p:txBody>
          <a:bodyPr wrap="none" lIns="91439" tIns="45719" rIns="91439" bIns="45719" rtlCol="0">
            <a:spAutoFit/>
          </a:bodyPr>
          <a:lstStyle/>
          <a:p>
            <a:r>
              <a:rPr lang="en-US" sz="4008" dirty="0"/>
              <a:t>R</a:t>
            </a:r>
          </a:p>
        </p:txBody>
      </p:sp>
      <p:sp>
        <p:nvSpPr>
          <p:cNvPr id="260" name="TextBox 259"/>
          <p:cNvSpPr txBox="1"/>
          <p:nvPr/>
        </p:nvSpPr>
        <p:spPr>
          <a:xfrm>
            <a:off x="3839530" y="4810806"/>
            <a:ext cx="556561" cy="709103"/>
          </a:xfrm>
          <a:prstGeom prst="rect">
            <a:avLst/>
          </a:prstGeom>
          <a:noFill/>
        </p:spPr>
        <p:txBody>
          <a:bodyPr wrap="none" lIns="91439" tIns="45719" rIns="91439" bIns="45719" rtlCol="0">
            <a:spAutoFit/>
          </a:bodyPr>
          <a:lstStyle/>
          <a:p>
            <a:r>
              <a:rPr lang="en-US" sz="4008" dirty="0"/>
              <a:t>R</a:t>
            </a:r>
          </a:p>
        </p:txBody>
      </p:sp>
      <p:grpSp>
        <p:nvGrpSpPr>
          <p:cNvPr id="261" name="Group 260"/>
          <p:cNvGrpSpPr/>
          <p:nvPr/>
        </p:nvGrpSpPr>
        <p:grpSpPr>
          <a:xfrm>
            <a:off x="3132976" y="1228704"/>
            <a:ext cx="581402" cy="581402"/>
            <a:chOff x="1430862" y="3298236"/>
            <a:chExt cx="581402" cy="581402"/>
          </a:xfrm>
        </p:grpSpPr>
        <p:cxnSp>
          <p:nvCxnSpPr>
            <p:cNvPr id="262" name="Straight Arrow Connector 261"/>
            <p:cNvCxnSpPr/>
            <p:nvPr/>
          </p:nvCxnSpPr>
          <p:spPr>
            <a:xfrm rot="10800000">
              <a:off x="1430862" y="3588936"/>
              <a:ext cx="581402" cy="771"/>
            </a:xfrm>
            <a:prstGeom prst="straightConnector1">
              <a:avLst/>
            </a:prstGeom>
            <a:ln w="57150" cap="flat" cmpd="sng" algn="ctr">
              <a:solidFill>
                <a:srgbClr val="800000"/>
              </a:solidFill>
              <a:prstDash val="solid"/>
              <a:round/>
              <a:headEnd type="stealth" w="sm" len="med"/>
              <a:tailEnd type="stealth" w="sm" len="med"/>
            </a:ln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3" name="Straight Arrow Connector 262"/>
            <p:cNvCxnSpPr/>
            <p:nvPr/>
          </p:nvCxnSpPr>
          <p:spPr>
            <a:xfrm rot="5400000">
              <a:off x="1434665" y="3588551"/>
              <a:ext cx="581402" cy="771"/>
            </a:xfrm>
            <a:prstGeom prst="straightConnector1">
              <a:avLst/>
            </a:prstGeom>
            <a:ln w="57150" cap="flat" cmpd="sng" algn="ctr">
              <a:solidFill>
                <a:srgbClr val="800000"/>
              </a:solidFill>
              <a:prstDash val="solid"/>
              <a:round/>
              <a:headEnd type="stealth" w="sm" len="med"/>
              <a:tailEnd type="stealth" w="sm" len="med"/>
            </a:ln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64" name="Straight Arrow Connector 263"/>
          <p:cNvCxnSpPr/>
          <p:nvPr/>
        </p:nvCxnSpPr>
        <p:spPr>
          <a:xfrm rot="5400000">
            <a:off x="3137550" y="2128087"/>
            <a:ext cx="581402" cy="771"/>
          </a:xfrm>
          <a:prstGeom prst="straightConnector1">
            <a:avLst/>
          </a:prstGeom>
          <a:ln w="57150" cap="flat" cmpd="sng" algn="ctr">
            <a:solidFill>
              <a:srgbClr val="800000"/>
            </a:solidFill>
            <a:prstDash val="solid"/>
            <a:round/>
            <a:headEnd type="stealth" w="sm" len="med"/>
            <a:tailEnd type="none" w="sm" len="med"/>
          </a:ln>
          <a:scene3d>
            <a:camera prst="orthographicFront">
              <a:rot lat="0" lon="0" rev="0"/>
            </a:camera>
            <a:lightRig rig="threePt" dir="t"/>
          </a:scene3d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65" name="Group 264"/>
          <p:cNvGrpSpPr/>
          <p:nvPr/>
        </p:nvGrpSpPr>
        <p:grpSpPr>
          <a:xfrm>
            <a:off x="3132976" y="3771531"/>
            <a:ext cx="581402" cy="581402"/>
            <a:chOff x="5717618" y="4929808"/>
            <a:chExt cx="581402" cy="581402"/>
          </a:xfrm>
        </p:grpSpPr>
        <p:cxnSp>
          <p:nvCxnSpPr>
            <p:cNvPr id="266" name="Straight Arrow Connector 265"/>
            <p:cNvCxnSpPr/>
            <p:nvPr/>
          </p:nvCxnSpPr>
          <p:spPr>
            <a:xfrm rot="8100000">
              <a:off x="5717618" y="5220121"/>
              <a:ext cx="581402" cy="771"/>
            </a:xfrm>
            <a:prstGeom prst="straightConnector1">
              <a:avLst/>
            </a:prstGeom>
            <a:ln w="57150" cap="flat" cmpd="sng" algn="ctr">
              <a:solidFill>
                <a:schemeClr val="tx2"/>
              </a:solidFill>
              <a:prstDash val="solid"/>
              <a:round/>
              <a:headEnd type="stealth" w="sm" len="med"/>
              <a:tailEnd type="stealth" w="sm" len="med"/>
            </a:ln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7" name="Straight Arrow Connector 266"/>
            <p:cNvCxnSpPr/>
            <p:nvPr/>
          </p:nvCxnSpPr>
          <p:spPr>
            <a:xfrm rot="13500000" flipV="1">
              <a:off x="5721906" y="5220123"/>
              <a:ext cx="581402" cy="771"/>
            </a:xfrm>
            <a:prstGeom prst="straightConnector1">
              <a:avLst/>
            </a:prstGeom>
            <a:ln w="57150" cap="flat" cmpd="sng" algn="ctr">
              <a:solidFill>
                <a:schemeClr val="tx2"/>
              </a:solidFill>
              <a:prstDash val="solid"/>
              <a:round/>
              <a:headEnd type="stealth" w="sm" len="med"/>
              <a:tailEnd type="stealth" w="sm" len="med"/>
            </a:ln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8" name="TextBox 267"/>
          <p:cNvSpPr txBox="1"/>
          <p:nvPr/>
        </p:nvSpPr>
        <p:spPr>
          <a:xfrm>
            <a:off x="3151026" y="4325525"/>
            <a:ext cx="556561" cy="709103"/>
          </a:xfrm>
          <a:prstGeom prst="rect">
            <a:avLst/>
          </a:prstGeom>
          <a:noFill/>
        </p:spPr>
        <p:txBody>
          <a:bodyPr wrap="none" lIns="91439" tIns="45719" rIns="91439" bIns="45719" rtlCol="0">
            <a:spAutoFit/>
          </a:bodyPr>
          <a:lstStyle/>
          <a:p>
            <a:r>
              <a:rPr lang="en-US" sz="4008" dirty="0"/>
              <a:t>R</a:t>
            </a:r>
          </a:p>
        </p:txBody>
      </p:sp>
      <p:grpSp>
        <p:nvGrpSpPr>
          <p:cNvPr id="269" name="Group 268"/>
          <p:cNvGrpSpPr/>
          <p:nvPr/>
        </p:nvGrpSpPr>
        <p:grpSpPr>
          <a:xfrm>
            <a:off x="3823932" y="1219569"/>
            <a:ext cx="581402" cy="581402"/>
            <a:chOff x="5717618" y="4929808"/>
            <a:chExt cx="581402" cy="581402"/>
          </a:xfrm>
        </p:grpSpPr>
        <p:cxnSp>
          <p:nvCxnSpPr>
            <p:cNvPr id="270" name="Straight Arrow Connector 269"/>
            <p:cNvCxnSpPr/>
            <p:nvPr/>
          </p:nvCxnSpPr>
          <p:spPr>
            <a:xfrm rot="8100000">
              <a:off x="5717618" y="5220121"/>
              <a:ext cx="581402" cy="771"/>
            </a:xfrm>
            <a:prstGeom prst="straightConnector1">
              <a:avLst/>
            </a:prstGeom>
            <a:ln w="57150" cap="flat" cmpd="sng" algn="ctr">
              <a:solidFill>
                <a:schemeClr val="tx2"/>
              </a:solidFill>
              <a:prstDash val="solid"/>
              <a:round/>
              <a:headEnd type="stealth" w="sm" len="med"/>
              <a:tailEnd type="stealth" w="sm" len="med"/>
            </a:ln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1" name="Straight Arrow Connector 270"/>
            <p:cNvCxnSpPr/>
            <p:nvPr/>
          </p:nvCxnSpPr>
          <p:spPr>
            <a:xfrm rot="13500000" flipV="1">
              <a:off x="5721906" y="5220123"/>
              <a:ext cx="581402" cy="771"/>
            </a:xfrm>
            <a:prstGeom prst="straightConnector1">
              <a:avLst/>
            </a:prstGeom>
            <a:ln w="57150" cap="flat" cmpd="sng" algn="ctr">
              <a:solidFill>
                <a:schemeClr val="tx2"/>
              </a:solidFill>
              <a:prstDash val="solid"/>
              <a:round/>
              <a:headEnd type="stealth" w="sm" len="med"/>
              <a:tailEnd type="stealth" w="sm" len="med"/>
            </a:ln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2" name="Group 271"/>
          <p:cNvGrpSpPr/>
          <p:nvPr/>
        </p:nvGrpSpPr>
        <p:grpSpPr>
          <a:xfrm>
            <a:off x="3794310" y="3774175"/>
            <a:ext cx="581402" cy="581402"/>
            <a:chOff x="5717618" y="4929808"/>
            <a:chExt cx="581402" cy="581402"/>
          </a:xfrm>
        </p:grpSpPr>
        <p:cxnSp>
          <p:nvCxnSpPr>
            <p:cNvPr id="273" name="Straight Arrow Connector 272"/>
            <p:cNvCxnSpPr/>
            <p:nvPr/>
          </p:nvCxnSpPr>
          <p:spPr>
            <a:xfrm rot="8100000">
              <a:off x="5717618" y="5220121"/>
              <a:ext cx="581402" cy="771"/>
            </a:xfrm>
            <a:prstGeom prst="straightConnector1">
              <a:avLst/>
            </a:prstGeom>
            <a:ln w="57150" cap="flat" cmpd="sng" algn="ctr">
              <a:solidFill>
                <a:schemeClr val="tx2"/>
              </a:solidFill>
              <a:prstDash val="solid"/>
              <a:round/>
              <a:headEnd type="stealth" w="sm" len="med"/>
              <a:tailEnd type="stealth" w="sm" len="med"/>
            </a:ln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4" name="Straight Arrow Connector 273"/>
            <p:cNvCxnSpPr/>
            <p:nvPr/>
          </p:nvCxnSpPr>
          <p:spPr>
            <a:xfrm rot="13500000" flipV="1">
              <a:off x="5721906" y="5220123"/>
              <a:ext cx="581402" cy="771"/>
            </a:xfrm>
            <a:prstGeom prst="straightConnector1">
              <a:avLst/>
            </a:prstGeom>
            <a:ln w="57150" cap="flat" cmpd="sng" algn="ctr">
              <a:solidFill>
                <a:schemeClr val="tx2"/>
              </a:solidFill>
              <a:prstDash val="solid"/>
              <a:round/>
              <a:headEnd type="stealth" w="sm" len="med"/>
              <a:tailEnd type="stealth" w="sm" len="med"/>
            </a:ln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37" name="TextBox 336"/>
          <p:cNvSpPr txBox="1"/>
          <p:nvPr/>
        </p:nvSpPr>
        <p:spPr>
          <a:xfrm>
            <a:off x="1374434" y="699587"/>
            <a:ext cx="319316" cy="287128"/>
          </a:xfrm>
          <a:prstGeom prst="rect">
            <a:avLst/>
          </a:prstGeom>
          <a:noFill/>
        </p:spPr>
        <p:txBody>
          <a:bodyPr wrap="none" lIns="91439" tIns="45719" rIns="91439" bIns="45719" rtlCol="0">
            <a:spAutoFit/>
          </a:bodyPr>
          <a:lstStyle/>
          <a:p>
            <a:r>
              <a:rPr lang="en-US" sz="1266" dirty="0"/>
              <a:t>1.</a:t>
            </a:r>
          </a:p>
        </p:txBody>
      </p:sp>
      <p:sp>
        <p:nvSpPr>
          <p:cNvPr id="338" name="TextBox 337"/>
          <p:cNvSpPr txBox="1"/>
          <p:nvPr/>
        </p:nvSpPr>
        <p:spPr>
          <a:xfrm>
            <a:off x="1374434" y="1325603"/>
            <a:ext cx="319316" cy="287128"/>
          </a:xfrm>
          <a:prstGeom prst="rect">
            <a:avLst/>
          </a:prstGeom>
          <a:noFill/>
        </p:spPr>
        <p:txBody>
          <a:bodyPr wrap="none" lIns="91439" tIns="45719" rIns="91439" bIns="45719" rtlCol="0">
            <a:spAutoFit/>
          </a:bodyPr>
          <a:lstStyle/>
          <a:p>
            <a:r>
              <a:rPr lang="en-US" sz="1266" dirty="0"/>
              <a:t>2.</a:t>
            </a:r>
          </a:p>
        </p:txBody>
      </p:sp>
      <p:sp>
        <p:nvSpPr>
          <p:cNvPr id="339" name="TextBox 338"/>
          <p:cNvSpPr txBox="1"/>
          <p:nvPr/>
        </p:nvSpPr>
        <p:spPr>
          <a:xfrm>
            <a:off x="1374434" y="1963035"/>
            <a:ext cx="319316" cy="287128"/>
          </a:xfrm>
          <a:prstGeom prst="rect">
            <a:avLst/>
          </a:prstGeom>
          <a:noFill/>
        </p:spPr>
        <p:txBody>
          <a:bodyPr wrap="none" lIns="91439" tIns="45719" rIns="91439" bIns="45719" rtlCol="0">
            <a:spAutoFit/>
          </a:bodyPr>
          <a:lstStyle/>
          <a:p>
            <a:r>
              <a:rPr lang="en-US" sz="1266" dirty="0"/>
              <a:t>3.</a:t>
            </a:r>
          </a:p>
        </p:txBody>
      </p:sp>
      <p:sp>
        <p:nvSpPr>
          <p:cNvPr id="340" name="TextBox 339"/>
          <p:cNvSpPr txBox="1"/>
          <p:nvPr/>
        </p:nvSpPr>
        <p:spPr>
          <a:xfrm>
            <a:off x="1374434" y="3884561"/>
            <a:ext cx="319316" cy="287128"/>
          </a:xfrm>
          <a:prstGeom prst="rect">
            <a:avLst/>
          </a:prstGeom>
          <a:noFill/>
        </p:spPr>
        <p:txBody>
          <a:bodyPr wrap="none" lIns="91439" tIns="45719" rIns="91439" bIns="45719" rtlCol="0">
            <a:spAutoFit/>
          </a:bodyPr>
          <a:lstStyle/>
          <a:p>
            <a:r>
              <a:rPr lang="en-US" sz="1266" dirty="0"/>
              <a:t>4.</a:t>
            </a:r>
          </a:p>
        </p:txBody>
      </p:sp>
      <p:sp>
        <p:nvSpPr>
          <p:cNvPr id="341" name="TextBox 340"/>
          <p:cNvSpPr txBox="1"/>
          <p:nvPr/>
        </p:nvSpPr>
        <p:spPr>
          <a:xfrm>
            <a:off x="1374541" y="5018452"/>
            <a:ext cx="319316" cy="287128"/>
          </a:xfrm>
          <a:prstGeom prst="rect">
            <a:avLst/>
          </a:prstGeom>
          <a:noFill/>
        </p:spPr>
        <p:txBody>
          <a:bodyPr wrap="none" lIns="91439" tIns="45719" rIns="91439" bIns="45719" rtlCol="0">
            <a:spAutoFit/>
          </a:bodyPr>
          <a:lstStyle/>
          <a:p>
            <a:r>
              <a:rPr lang="en-US" sz="1266" dirty="0"/>
              <a:t>6.</a:t>
            </a:r>
          </a:p>
        </p:txBody>
      </p:sp>
      <p:sp>
        <p:nvSpPr>
          <p:cNvPr id="342" name="TextBox 341"/>
          <p:cNvSpPr txBox="1"/>
          <p:nvPr/>
        </p:nvSpPr>
        <p:spPr>
          <a:xfrm>
            <a:off x="1387953" y="4553190"/>
            <a:ext cx="364200" cy="287128"/>
          </a:xfrm>
          <a:prstGeom prst="rect">
            <a:avLst/>
          </a:prstGeom>
          <a:noFill/>
        </p:spPr>
        <p:txBody>
          <a:bodyPr wrap="none" lIns="91439" tIns="45719" rIns="91439" bIns="45719" rtlCol="0">
            <a:spAutoFit/>
          </a:bodyPr>
          <a:lstStyle/>
          <a:p>
            <a:r>
              <a:rPr lang="en-US" sz="1266" dirty="0"/>
              <a:t>5. </a:t>
            </a:r>
          </a:p>
        </p:txBody>
      </p:sp>
      <p:grpSp>
        <p:nvGrpSpPr>
          <p:cNvPr id="116" name="Group 115"/>
          <p:cNvGrpSpPr/>
          <p:nvPr/>
        </p:nvGrpSpPr>
        <p:grpSpPr>
          <a:xfrm>
            <a:off x="2430154" y="2570107"/>
            <a:ext cx="581402" cy="581402"/>
            <a:chOff x="5717618" y="4929808"/>
            <a:chExt cx="581402" cy="581402"/>
          </a:xfrm>
        </p:grpSpPr>
        <p:cxnSp>
          <p:nvCxnSpPr>
            <p:cNvPr id="117" name="Straight Arrow Connector 116"/>
            <p:cNvCxnSpPr/>
            <p:nvPr/>
          </p:nvCxnSpPr>
          <p:spPr>
            <a:xfrm rot="8100000">
              <a:off x="5717618" y="5220121"/>
              <a:ext cx="581402" cy="771"/>
            </a:xfrm>
            <a:prstGeom prst="straightConnector1">
              <a:avLst/>
            </a:prstGeom>
            <a:ln w="57150" cap="flat" cmpd="sng" algn="ctr">
              <a:solidFill>
                <a:schemeClr val="tx2"/>
              </a:solidFill>
              <a:prstDash val="solid"/>
              <a:round/>
              <a:headEnd type="stealth" w="sm" len="med"/>
              <a:tailEnd type="stealth" w="sm" len="med"/>
            </a:ln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Arrow Connector 117"/>
            <p:cNvCxnSpPr/>
            <p:nvPr/>
          </p:nvCxnSpPr>
          <p:spPr>
            <a:xfrm rot="13500000" flipV="1">
              <a:off x="5721906" y="5220123"/>
              <a:ext cx="581402" cy="771"/>
            </a:xfrm>
            <a:prstGeom prst="straightConnector1">
              <a:avLst/>
            </a:prstGeom>
            <a:ln w="57150" cap="flat" cmpd="sng" algn="ctr">
              <a:solidFill>
                <a:schemeClr val="tx2"/>
              </a:solidFill>
              <a:prstDash val="solid"/>
              <a:round/>
              <a:headEnd type="stealth" w="sm" len="med"/>
              <a:tailEnd type="stealth" w="sm" len="med"/>
            </a:ln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9" name="Group 118"/>
          <p:cNvGrpSpPr/>
          <p:nvPr/>
        </p:nvGrpSpPr>
        <p:grpSpPr>
          <a:xfrm>
            <a:off x="3132976" y="2563882"/>
            <a:ext cx="581402" cy="581402"/>
            <a:chOff x="5717618" y="4929808"/>
            <a:chExt cx="581402" cy="581402"/>
          </a:xfrm>
        </p:grpSpPr>
        <p:cxnSp>
          <p:nvCxnSpPr>
            <p:cNvPr id="120" name="Straight Arrow Connector 119"/>
            <p:cNvCxnSpPr/>
            <p:nvPr/>
          </p:nvCxnSpPr>
          <p:spPr>
            <a:xfrm rot="8100000">
              <a:off x="5717618" y="5220121"/>
              <a:ext cx="581402" cy="771"/>
            </a:xfrm>
            <a:prstGeom prst="straightConnector1">
              <a:avLst/>
            </a:prstGeom>
            <a:ln w="57150" cap="flat" cmpd="sng" algn="ctr">
              <a:solidFill>
                <a:schemeClr val="tx2"/>
              </a:solidFill>
              <a:prstDash val="solid"/>
              <a:round/>
              <a:headEnd type="stealth" w="sm" len="med"/>
              <a:tailEnd type="stealth" w="sm" len="med"/>
            </a:ln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Arrow Connector 120"/>
            <p:cNvCxnSpPr/>
            <p:nvPr/>
          </p:nvCxnSpPr>
          <p:spPr>
            <a:xfrm rot="13500000" flipV="1">
              <a:off x="5721906" y="5220123"/>
              <a:ext cx="581402" cy="771"/>
            </a:xfrm>
            <a:prstGeom prst="straightConnector1">
              <a:avLst/>
            </a:prstGeom>
            <a:ln w="57150" cap="flat" cmpd="sng" algn="ctr">
              <a:solidFill>
                <a:schemeClr val="tx2"/>
              </a:solidFill>
              <a:prstDash val="solid"/>
              <a:round/>
              <a:headEnd type="stealth" w="sm" len="med"/>
              <a:tailEnd type="stealth" w="sm" len="med"/>
            </a:ln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8" name="Group 127"/>
          <p:cNvGrpSpPr/>
          <p:nvPr/>
        </p:nvGrpSpPr>
        <p:grpSpPr>
          <a:xfrm>
            <a:off x="3772687" y="2562596"/>
            <a:ext cx="581402" cy="581402"/>
            <a:chOff x="1430862" y="3298236"/>
            <a:chExt cx="581402" cy="581402"/>
          </a:xfrm>
        </p:grpSpPr>
        <p:cxnSp>
          <p:nvCxnSpPr>
            <p:cNvPr id="129" name="Straight Arrow Connector 128"/>
            <p:cNvCxnSpPr/>
            <p:nvPr/>
          </p:nvCxnSpPr>
          <p:spPr>
            <a:xfrm rot="10800000">
              <a:off x="1430862" y="3588936"/>
              <a:ext cx="581402" cy="771"/>
            </a:xfrm>
            <a:prstGeom prst="straightConnector1">
              <a:avLst/>
            </a:prstGeom>
            <a:ln w="57150" cap="flat" cmpd="sng" algn="ctr">
              <a:solidFill>
                <a:srgbClr val="800000"/>
              </a:solidFill>
              <a:prstDash val="solid"/>
              <a:round/>
              <a:headEnd type="stealth" w="sm" len="med"/>
              <a:tailEnd type="stealth" w="sm" len="med"/>
            </a:ln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Arrow Connector 129"/>
            <p:cNvCxnSpPr/>
            <p:nvPr/>
          </p:nvCxnSpPr>
          <p:spPr>
            <a:xfrm rot="5400000">
              <a:off x="1434665" y="3588551"/>
              <a:ext cx="581402" cy="771"/>
            </a:xfrm>
            <a:prstGeom prst="straightConnector1">
              <a:avLst/>
            </a:prstGeom>
            <a:ln w="57150" cap="flat" cmpd="sng" algn="ctr">
              <a:solidFill>
                <a:srgbClr val="800000"/>
              </a:solidFill>
              <a:prstDash val="solid"/>
              <a:round/>
              <a:headEnd type="stealth" w="sm" len="med"/>
              <a:tailEnd type="stealth" w="sm" len="med"/>
            </a:ln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3" name="TextBox 142"/>
          <p:cNvSpPr txBox="1"/>
          <p:nvPr/>
        </p:nvSpPr>
        <p:spPr>
          <a:xfrm>
            <a:off x="2478212" y="3116920"/>
            <a:ext cx="556561" cy="709103"/>
          </a:xfrm>
          <a:prstGeom prst="rect">
            <a:avLst/>
          </a:prstGeom>
          <a:noFill/>
        </p:spPr>
        <p:txBody>
          <a:bodyPr wrap="none" lIns="91439" tIns="45719" rIns="91439" bIns="45719" rtlCol="0">
            <a:spAutoFit/>
          </a:bodyPr>
          <a:lstStyle/>
          <a:p>
            <a:r>
              <a:rPr lang="en-US" sz="4008" dirty="0"/>
              <a:t>R</a:t>
            </a:r>
          </a:p>
        </p:txBody>
      </p:sp>
      <p:sp>
        <p:nvSpPr>
          <p:cNvPr id="145" name="TextBox 144"/>
          <p:cNvSpPr txBox="1"/>
          <p:nvPr/>
        </p:nvSpPr>
        <p:spPr>
          <a:xfrm>
            <a:off x="3154273" y="3116920"/>
            <a:ext cx="556561" cy="709103"/>
          </a:xfrm>
          <a:prstGeom prst="rect">
            <a:avLst/>
          </a:prstGeom>
          <a:noFill/>
        </p:spPr>
        <p:txBody>
          <a:bodyPr wrap="none" lIns="91439" tIns="45719" rIns="91439" bIns="45719" rtlCol="0">
            <a:spAutoFit/>
          </a:bodyPr>
          <a:lstStyle/>
          <a:p>
            <a:r>
              <a:rPr lang="en-US" sz="4008" dirty="0"/>
              <a:t>R</a:t>
            </a:r>
          </a:p>
        </p:txBody>
      </p:sp>
      <p:sp>
        <p:nvSpPr>
          <p:cNvPr id="146" name="TextBox 145"/>
          <p:cNvSpPr txBox="1"/>
          <p:nvPr/>
        </p:nvSpPr>
        <p:spPr>
          <a:xfrm>
            <a:off x="3821182" y="3077225"/>
            <a:ext cx="556561" cy="709103"/>
          </a:xfrm>
          <a:prstGeom prst="rect">
            <a:avLst/>
          </a:prstGeom>
          <a:noFill/>
        </p:spPr>
        <p:txBody>
          <a:bodyPr wrap="none" lIns="91439" tIns="45719" rIns="91439" bIns="45719" rtlCol="0">
            <a:spAutoFit/>
          </a:bodyPr>
          <a:lstStyle/>
          <a:p>
            <a:r>
              <a:rPr lang="en-US" sz="4008" dirty="0"/>
              <a:t>R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4467100" y="511683"/>
            <a:ext cx="4021385" cy="5005317"/>
            <a:chOff x="6353210" y="727726"/>
            <a:chExt cx="5719304" cy="7118674"/>
          </a:xfrm>
        </p:grpSpPr>
        <p:cxnSp>
          <p:nvCxnSpPr>
            <p:cNvPr id="277" name="Straight Arrow Connector 276"/>
            <p:cNvCxnSpPr/>
            <p:nvPr/>
          </p:nvCxnSpPr>
          <p:spPr>
            <a:xfrm rot="8100000">
              <a:off x="7356699" y="2986802"/>
              <a:ext cx="826883" cy="1097"/>
            </a:xfrm>
            <a:prstGeom prst="straightConnector1">
              <a:avLst/>
            </a:prstGeom>
            <a:ln w="57150" cap="flat" cmpd="sng" algn="ctr">
              <a:solidFill>
                <a:schemeClr val="tx2"/>
              </a:solidFill>
              <a:prstDash val="solid"/>
              <a:round/>
              <a:headEnd type="stealth" w="sm" len="med"/>
              <a:tailEnd type="none" w="sm" len="med"/>
            </a:ln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78" name="Group 277"/>
            <p:cNvGrpSpPr/>
            <p:nvPr/>
          </p:nvGrpSpPr>
          <p:grpSpPr>
            <a:xfrm>
              <a:off x="9215468" y="5397467"/>
              <a:ext cx="826883" cy="826883"/>
              <a:chOff x="5717618" y="4929808"/>
              <a:chExt cx="581402" cy="581402"/>
            </a:xfrm>
          </p:grpSpPr>
          <p:cxnSp>
            <p:nvCxnSpPr>
              <p:cNvPr id="335" name="Straight Arrow Connector 334"/>
              <p:cNvCxnSpPr/>
              <p:nvPr/>
            </p:nvCxnSpPr>
            <p:spPr>
              <a:xfrm rot="8100000">
                <a:off x="5717618" y="5220121"/>
                <a:ext cx="581402" cy="771"/>
              </a:xfrm>
              <a:prstGeom prst="straightConnector1">
                <a:avLst/>
              </a:prstGeom>
              <a:ln w="57150" cap="flat" cmpd="sng" algn="ctr">
                <a:solidFill>
                  <a:schemeClr val="tx2"/>
                </a:solidFill>
                <a:prstDash val="solid"/>
                <a:round/>
                <a:headEnd type="stealth" w="sm" len="med"/>
                <a:tailEnd type="stealth" w="sm" len="med"/>
              </a:ln>
              <a:scene3d>
                <a:camera prst="orthographicFront">
                  <a:rot lat="0" lon="0" rev="0"/>
                </a:camera>
                <a:lightRig rig="threePt" dir="t"/>
              </a:scene3d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6" name="Straight Arrow Connector 335"/>
              <p:cNvCxnSpPr/>
              <p:nvPr/>
            </p:nvCxnSpPr>
            <p:spPr>
              <a:xfrm rot="13500000" flipV="1">
                <a:off x="5721906" y="5220123"/>
                <a:ext cx="581402" cy="771"/>
              </a:xfrm>
              <a:prstGeom prst="straightConnector1">
                <a:avLst/>
              </a:prstGeom>
              <a:ln w="57150" cap="flat" cmpd="sng" algn="ctr">
                <a:solidFill>
                  <a:schemeClr val="tx2"/>
                </a:solidFill>
                <a:prstDash val="solid"/>
                <a:round/>
                <a:headEnd type="stealth" w="sm" len="med"/>
                <a:tailEnd type="stealth" w="sm" len="med"/>
              </a:ln>
              <a:scene3d>
                <a:camera prst="orthographicFront">
                  <a:rot lat="0" lon="0" rev="0"/>
                </a:camera>
                <a:lightRig rig="threePt" dir="t"/>
              </a:scene3d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79" name="TextBox 278"/>
            <p:cNvSpPr txBox="1"/>
            <p:nvPr/>
          </p:nvSpPr>
          <p:spPr>
            <a:xfrm>
              <a:off x="6477390" y="727726"/>
              <a:ext cx="668444" cy="100850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8" dirty="0"/>
                <a:t>1</a:t>
              </a:r>
            </a:p>
          </p:txBody>
        </p:sp>
        <p:sp>
          <p:nvSpPr>
            <p:cNvPr id="280" name="TextBox 279"/>
            <p:cNvSpPr txBox="1"/>
            <p:nvPr/>
          </p:nvSpPr>
          <p:spPr>
            <a:xfrm>
              <a:off x="7451136" y="727726"/>
              <a:ext cx="668444" cy="100850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8" dirty="0"/>
                <a:t>1</a:t>
              </a:r>
            </a:p>
          </p:txBody>
        </p:sp>
        <p:sp>
          <p:nvSpPr>
            <p:cNvPr id="281" name="TextBox 280"/>
            <p:cNvSpPr txBox="1"/>
            <p:nvPr/>
          </p:nvSpPr>
          <p:spPr>
            <a:xfrm>
              <a:off x="8438120" y="727726"/>
              <a:ext cx="668444" cy="100850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8" dirty="0"/>
                <a:t>0</a:t>
              </a:r>
            </a:p>
          </p:txBody>
        </p:sp>
        <p:sp>
          <p:nvSpPr>
            <p:cNvPr id="282" name="TextBox 281"/>
            <p:cNvSpPr txBox="1"/>
            <p:nvPr/>
          </p:nvSpPr>
          <p:spPr>
            <a:xfrm>
              <a:off x="9365636" y="727726"/>
              <a:ext cx="668444" cy="100850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8" dirty="0"/>
                <a:t>0</a:t>
              </a:r>
            </a:p>
          </p:txBody>
        </p:sp>
        <p:sp>
          <p:nvSpPr>
            <p:cNvPr id="283" name="TextBox 282"/>
            <p:cNvSpPr txBox="1"/>
            <p:nvPr/>
          </p:nvSpPr>
          <p:spPr>
            <a:xfrm>
              <a:off x="10339382" y="727726"/>
              <a:ext cx="668444" cy="100850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8" dirty="0"/>
                <a:t>1</a:t>
              </a:r>
            </a:p>
          </p:txBody>
        </p:sp>
        <p:sp>
          <p:nvSpPr>
            <p:cNvPr id="284" name="TextBox 283"/>
            <p:cNvSpPr txBox="1"/>
            <p:nvPr/>
          </p:nvSpPr>
          <p:spPr>
            <a:xfrm>
              <a:off x="11326366" y="727726"/>
              <a:ext cx="668444" cy="100850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8" dirty="0"/>
                <a:t>1</a:t>
              </a:r>
            </a:p>
          </p:txBody>
        </p:sp>
        <p:sp>
          <p:nvSpPr>
            <p:cNvPr id="285" name="TextBox 284"/>
            <p:cNvSpPr txBox="1"/>
            <p:nvPr/>
          </p:nvSpPr>
          <p:spPr>
            <a:xfrm>
              <a:off x="6473224" y="6837895"/>
              <a:ext cx="668444" cy="100850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8" dirty="0"/>
                <a:t>1</a:t>
              </a:r>
            </a:p>
          </p:txBody>
        </p:sp>
        <p:sp>
          <p:nvSpPr>
            <p:cNvPr id="286" name="TextBox 285"/>
            <p:cNvSpPr txBox="1"/>
            <p:nvPr/>
          </p:nvSpPr>
          <p:spPr>
            <a:xfrm>
              <a:off x="7390671" y="6837894"/>
              <a:ext cx="791556" cy="100850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8" dirty="0"/>
                <a:t>R</a:t>
              </a:r>
            </a:p>
          </p:txBody>
        </p:sp>
        <p:sp>
          <p:nvSpPr>
            <p:cNvPr id="287" name="TextBox 286"/>
            <p:cNvSpPr txBox="1"/>
            <p:nvPr/>
          </p:nvSpPr>
          <p:spPr>
            <a:xfrm>
              <a:off x="8433954" y="6837894"/>
              <a:ext cx="668444" cy="100850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8" dirty="0"/>
                <a:t>0</a:t>
              </a:r>
            </a:p>
          </p:txBody>
        </p:sp>
        <p:sp>
          <p:nvSpPr>
            <p:cNvPr id="288" name="TextBox 287"/>
            <p:cNvSpPr txBox="1"/>
            <p:nvPr/>
          </p:nvSpPr>
          <p:spPr>
            <a:xfrm>
              <a:off x="9321024" y="6837894"/>
              <a:ext cx="791556" cy="100850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8" dirty="0"/>
                <a:t>R</a:t>
              </a:r>
            </a:p>
          </p:txBody>
        </p:sp>
        <p:sp>
          <p:nvSpPr>
            <p:cNvPr id="289" name="TextBox 288"/>
            <p:cNvSpPr txBox="1"/>
            <p:nvPr/>
          </p:nvSpPr>
          <p:spPr>
            <a:xfrm>
              <a:off x="10278918" y="6837894"/>
              <a:ext cx="791556" cy="100850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8" dirty="0"/>
                <a:t>R</a:t>
              </a:r>
            </a:p>
          </p:txBody>
        </p:sp>
        <p:sp>
          <p:nvSpPr>
            <p:cNvPr id="290" name="TextBox 289"/>
            <p:cNvSpPr txBox="1"/>
            <p:nvPr/>
          </p:nvSpPr>
          <p:spPr>
            <a:xfrm>
              <a:off x="11265901" y="6837894"/>
              <a:ext cx="791556" cy="100850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8" dirty="0"/>
                <a:t>R</a:t>
              </a:r>
            </a:p>
          </p:txBody>
        </p:sp>
        <p:cxnSp>
          <p:nvCxnSpPr>
            <p:cNvPr id="291" name="Straight Arrow Connector 290"/>
            <p:cNvCxnSpPr/>
            <p:nvPr/>
          </p:nvCxnSpPr>
          <p:spPr>
            <a:xfrm rot="13500000" flipV="1">
              <a:off x="9237269" y="3051766"/>
              <a:ext cx="826883" cy="1097"/>
            </a:xfrm>
            <a:prstGeom prst="straightConnector1">
              <a:avLst/>
            </a:prstGeom>
            <a:ln w="57150" cap="flat" cmpd="sng" algn="ctr">
              <a:solidFill>
                <a:schemeClr val="tx2"/>
              </a:solidFill>
              <a:prstDash val="solid"/>
              <a:round/>
              <a:headEnd type="stealth" w="sm" len="med"/>
              <a:tailEnd type="none" w="sm" len="med"/>
            </a:ln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92" name="Group 291"/>
            <p:cNvGrpSpPr/>
            <p:nvPr/>
          </p:nvGrpSpPr>
          <p:grpSpPr>
            <a:xfrm>
              <a:off x="6353211" y="1734497"/>
              <a:ext cx="826883" cy="826883"/>
              <a:chOff x="1430862" y="3298236"/>
              <a:chExt cx="581402" cy="581402"/>
            </a:xfrm>
          </p:grpSpPr>
          <p:cxnSp>
            <p:nvCxnSpPr>
              <p:cNvPr id="333" name="Straight Arrow Connector 332"/>
              <p:cNvCxnSpPr/>
              <p:nvPr/>
            </p:nvCxnSpPr>
            <p:spPr>
              <a:xfrm rot="10800000">
                <a:off x="1430862" y="3588936"/>
                <a:ext cx="581402" cy="771"/>
              </a:xfrm>
              <a:prstGeom prst="straightConnector1">
                <a:avLst/>
              </a:prstGeom>
              <a:ln w="57150" cap="flat" cmpd="sng" algn="ctr">
                <a:solidFill>
                  <a:srgbClr val="800000"/>
                </a:solidFill>
                <a:prstDash val="solid"/>
                <a:round/>
                <a:headEnd type="stealth" w="sm" len="med"/>
                <a:tailEnd type="stealth" w="sm" len="med"/>
              </a:ln>
              <a:scene3d>
                <a:camera prst="orthographicFront">
                  <a:rot lat="0" lon="0" rev="0"/>
                </a:camera>
                <a:lightRig rig="threePt" dir="t"/>
              </a:scene3d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4" name="Straight Arrow Connector 333"/>
              <p:cNvCxnSpPr/>
              <p:nvPr/>
            </p:nvCxnSpPr>
            <p:spPr>
              <a:xfrm rot="5400000">
                <a:off x="1434665" y="3588551"/>
                <a:ext cx="581402" cy="771"/>
              </a:xfrm>
              <a:prstGeom prst="straightConnector1">
                <a:avLst/>
              </a:prstGeom>
              <a:ln w="57150" cap="flat" cmpd="sng" algn="ctr">
                <a:solidFill>
                  <a:srgbClr val="800000"/>
                </a:solidFill>
                <a:prstDash val="solid"/>
                <a:round/>
                <a:headEnd type="stealth" w="sm" len="med"/>
                <a:tailEnd type="stealth" w="sm" len="med"/>
              </a:ln>
              <a:scene3d>
                <a:camera prst="orthographicFront">
                  <a:rot lat="0" lon="0" rev="0"/>
                </a:camera>
                <a:lightRig rig="threePt" dir="t"/>
              </a:scene3d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93" name="Straight Arrow Connector 292"/>
            <p:cNvCxnSpPr/>
            <p:nvPr/>
          </p:nvCxnSpPr>
          <p:spPr>
            <a:xfrm rot="5400000">
              <a:off x="6359717" y="3026613"/>
              <a:ext cx="826883" cy="1097"/>
            </a:xfrm>
            <a:prstGeom prst="straightConnector1">
              <a:avLst/>
            </a:prstGeom>
            <a:ln w="57150" cap="flat" cmpd="sng" algn="ctr">
              <a:solidFill>
                <a:srgbClr val="800000"/>
              </a:solidFill>
              <a:prstDash val="solid"/>
              <a:round/>
              <a:headEnd type="stealth" w="sm" len="med"/>
              <a:tailEnd type="none" w="sm" len="med"/>
            </a:ln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94" name="Group 293"/>
            <p:cNvGrpSpPr/>
            <p:nvPr/>
          </p:nvGrpSpPr>
          <p:grpSpPr>
            <a:xfrm>
              <a:off x="6353210" y="5363954"/>
              <a:ext cx="826883" cy="826883"/>
              <a:chOff x="1430862" y="3298236"/>
              <a:chExt cx="581402" cy="581402"/>
            </a:xfrm>
          </p:grpSpPr>
          <p:cxnSp>
            <p:nvCxnSpPr>
              <p:cNvPr id="331" name="Straight Arrow Connector 330"/>
              <p:cNvCxnSpPr/>
              <p:nvPr/>
            </p:nvCxnSpPr>
            <p:spPr>
              <a:xfrm rot="10800000">
                <a:off x="1430862" y="3588936"/>
                <a:ext cx="581402" cy="771"/>
              </a:xfrm>
              <a:prstGeom prst="straightConnector1">
                <a:avLst/>
              </a:prstGeom>
              <a:ln w="57150" cap="flat" cmpd="sng" algn="ctr">
                <a:solidFill>
                  <a:srgbClr val="800000"/>
                </a:solidFill>
                <a:prstDash val="solid"/>
                <a:round/>
                <a:headEnd type="stealth" w="sm" len="med"/>
                <a:tailEnd type="stealth" w="sm" len="med"/>
              </a:ln>
              <a:scene3d>
                <a:camera prst="orthographicFront">
                  <a:rot lat="0" lon="0" rev="0"/>
                </a:camera>
                <a:lightRig rig="threePt" dir="t"/>
              </a:scene3d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2" name="Straight Arrow Connector 331"/>
              <p:cNvCxnSpPr/>
              <p:nvPr/>
            </p:nvCxnSpPr>
            <p:spPr>
              <a:xfrm rot="5400000">
                <a:off x="1434665" y="3588551"/>
                <a:ext cx="581402" cy="771"/>
              </a:xfrm>
              <a:prstGeom prst="straightConnector1">
                <a:avLst/>
              </a:prstGeom>
              <a:ln w="57150" cap="flat" cmpd="sng" algn="ctr">
                <a:solidFill>
                  <a:srgbClr val="800000"/>
                </a:solidFill>
                <a:prstDash val="solid"/>
                <a:round/>
                <a:headEnd type="stealth" w="sm" len="med"/>
                <a:tailEnd type="stealth" w="sm" len="med"/>
              </a:ln>
              <a:scene3d>
                <a:camera prst="orthographicFront">
                  <a:rot lat="0" lon="0" rev="0"/>
                </a:camera>
                <a:lightRig rig="threePt" dir="t"/>
              </a:scene3d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95" name="Straight Arrow Connector 294"/>
            <p:cNvCxnSpPr/>
            <p:nvPr/>
          </p:nvCxnSpPr>
          <p:spPr>
            <a:xfrm rot="5400000">
              <a:off x="6357521" y="6672770"/>
              <a:ext cx="826883" cy="1097"/>
            </a:xfrm>
            <a:prstGeom prst="straightConnector1">
              <a:avLst/>
            </a:prstGeom>
            <a:ln w="57150" cap="flat" cmpd="sng" algn="ctr">
              <a:solidFill>
                <a:srgbClr val="800000"/>
              </a:solidFill>
              <a:prstDash val="solid"/>
              <a:round/>
              <a:headEnd type="stealth" w="sm" len="med"/>
              <a:tailEnd type="none" w="sm" len="med"/>
            </a:ln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96" name="Group 295"/>
            <p:cNvGrpSpPr/>
            <p:nvPr/>
          </p:nvGrpSpPr>
          <p:grpSpPr>
            <a:xfrm>
              <a:off x="7380588" y="1613790"/>
              <a:ext cx="826883" cy="826883"/>
              <a:chOff x="5717618" y="4929808"/>
              <a:chExt cx="581402" cy="581402"/>
            </a:xfrm>
          </p:grpSpPr>
          <p:cxnSp>
            <p:nvCxnSpPr>
              <p:cNvPr id="329" name="Straight Arrow Connector 328"/>
              <p:cNvCxnSpPr/>
              <p:nvPr/>
            </p:nvCxnSpPr>
            <p:spPr>
              <a:xfrm rot="8100000">
                <a:off x="5717618" y="5220121"/>
                <a:ext cx="581402" cy="771"/>
              </a:xfrm>
              <a:prstGeom prst="straightConnector1">
                <a:avLst/>
              </a:prstGeom>
              <a:ln w="57150" cap="flat" cmpd="sng" algn="ctr">
                <a:solidFill>
                  <a:schemeClr val="tx2"/>
                </a:solidFill>
                <a:prstDash val="solid"/>
                <a:round/>
                <a:headEnd type="stealth" w="sm" len="med"/>
                <a:tailEnd type="stealth" w="sm" len="med"/>
              </a:ln>
              <a:scene3d>
                <a:camera prst="orthographicFront">
                  <a:rot lat="0" lon="0" rev="0"/>
                </a:camera>
                <a:lightRig rig="threePt" dir="t"/>
              </a:scene3d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0" name="Straight Arrow Connector 329"/>
              <p:cNvCxnSpPr/>
              <p:nvPr/>
            </p:nvCxnSpPr>
            <p:spPr>
              <a:xfrm rot="13500000" flipV="1">
                <a:off x="5721906" y="5220123"/>
                <a:ext cx="581402" cy="771"/>
              </a:xfrm>
              <a:prstGeom prst="straightConnector1">
                <a:avLst/>
              </a:prstGeom>
              <a:ln w="57150" cap="flat" cmpd="sng" algn="ctr">
                <a:solidFill>
                  <a:schemeClr val="tx2"/>
                </a:solidFill>
                <a:prstDash val="solid"/>
                <a:round/>
                <a:headEnd type="stealth" w="sm" len="med"/>
                <a:tailEnd type="stealth" w="sm" len="med"/>
              </a:ln>
              <a:scene3d>
                <a:camera prst="orthographicFront">
                  <a:rot lat="0" lon="0" rev="0"/>
                </a:camera>
                <a:lightRig rig="threePt" dir="t"/>
              </a:scene3d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97" name="Straight Arrow Connector 296"/>
            <p:cNvCxnSpPr/>
            <p:nvPr/>
          </p:nvCxnSpPr>
          <p:spPr>
            <a:xfrm rot="8100000">
              <a:off x="10231950" y="2986799"/>
              <a:ext cx="826883" cy="1097"/>
            </a:xfrm>
            <a:prstGeom prst="straightConnector1">
              <a:avLst/>
            </a:prstGeom>
            <a:ln w="57150" cap="flat" cmpd="sng" algn="ctr">
              <a:solidFill>
                <a:schemeClr val="tx2"/>
              </a:solidFill>
              <a:prstDash val="solid"/>
              <a:round/>
              <a:headEnd type="stealth" w="sm" len="med"/>
              <a:tailEnd type="none" w="sm" len="med"/>
            </a:ln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98" name="Group 297"/>
            <p:cNvGrpSpPr/>
            <p:nvPr/>
          </p:nvGrpSpPr>
          <p:grpSpPr>
            <a:xfrm>
              <a:off x="9254452" y="1613790"/>
              <a:ext cx="826883" cy="826883"/>
              <a:chOff x="5717618" y="4929808"/>
              <a:chExt cx="581402" cy="581402"/>
            </a:xfrm>
          </p:grpSpPr>
          <p:cxnSp>
            <p:nvCxnSpPr>
              <p:cNvPr id="327" name="Straight Arrow Connector 326"/>
              <p:cNvCxnSpPr/>
              <p:nvPr/>
            </p:nvCxnSpPr>
            <p:spPr>
              <a:xfrm rot="8100000">
                <a:off x="5717618" y="5220121"/>
                <a:ext cx="581402" cy="771"/>
              </a:xfrm>
              <a:prstGeom prst="straightConnector1">
                <a:avLst/>
              </a:prstGeom>
              <a:ln w="57150" cap="flat" cmpd="sng" algn="ctr">
                <a:solidFill>
                  <a:schemeClr val="tx2"/>
                </a:solidFill>
                <a:prstDash val="solid"/>
                <a:round/>
                <a:headEnd type="stealth" w="sm" len="med"/>
                <a:tailEnd type="stealth" w="sm" len="med"/>
              </a:ln>
              <a:scene3d>
                <a:camera prst="orthographicFront">
                  <a:rot lat="0" lon="0" rev="0"/>
                </a:camera>
                <a:lightRig rig="threePt" dir="t"/>
              </a:scene3d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8" name="Straight Arrow Connector 327"/>
              <p:cNvCxnSpPr/>
              <p:nvPr/>
            </p:nvCxnSpPr>
            <p:spPr>
              <a:xfrm rot="13500000" flipV="1">
                <a:off x="5721906" y="5220123"/>
                <a:ext cx="581402" cy="771"/>
              </a:xfrm>
              <a:prstGeom prst="straightConnector1">
                <a:avLst/>
              </a:prstGeom>
              <a:ln w="57150" cap="flat" cmpd="sng" algn="ctr">
                <a:solidFill>
                  <a:schemeClr val="tx2"/>
                </a:solidFill>
                <a:prstDash val="solid"/>
                <a:round/>
                <a:headEnd type="stealth" w="sm" len="med"/>
                <a:tailEnd type="stealth" w="sm" len="med"/>
              </a:ln>
              <a:scene3d>
                <a:camera prst="orthographicFront">
                  <a:rot lat="0" lon="0" rev="0"/>
                </a:camera>
                <a:lightRig rig="threePt" dir="t"/>
              </a:scene3d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99" name="Group 298"/>
            <p:cNvGrpSpPr/>
            <p:nvPr/>
          </p:nvGrpSpPr>
          <p:grpSpPr>
            <a:xfrm>
              <a:off x="7297668" y="5372806"/>
              <a:ext cx="826883" cy="826883"/>
              <a:chOff x="1430862" y="3298236"/>
              <a:chExt cx="581402" cy="581402"/>
            </a:xfrm>
          </p:grpSpPr>
          <p:cxnSp>
            <p:nvCxnSpPr>
              <p:cNvPr id="325" name="Straight Arrow Connector 324"/>
              <p:cNvCxnSpPr/>
              <p:nvPr/>
            </p:nvCxnSpPr>
            <p:spPr>
              <a:xfrm rot="10800000">
                <a:off x="1430862" y="3588936"/>
                <a:ext cx="581402" cy="771"/>
              </a:xfrm>
              <a:prstGeom prst="straightConnector1">
                <a:avLst/>
              </a:prstGeom>
              <a:ln w="57150" cap="flat" cmpd="sng" algn="ctr">
                <a:solidFill>
                  <a:srgbClr val="800000"/>
                </a:solidFill>
                <a:prstDash val="solid"/>
                <a:round/>
                <a:headEnd type="stealth" w="sm" len="med"/>
                <a:tailEnd type="stealth" w="sm" len="med"/>
              </a:ln>
              <a:scene3d>
                <a:camera prst="orthographicFront">
                  <a:rot lat="0" lon="0" rev="0"/>
                </a:camera>
                <a:lightRig rig="threePt" dir="t"/>
              </a:scene3d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6" name="Straight Arrow Connector 325"/>
              <p:cNvCxnSpPr/>
              <p:nvPr/>
            </p:nvCxnSpPr>
            <p:spPr>
              <a:xfrm rot="5400000">
                <a:off x="1434665" y="3588551"/>
                <a:ext cx="581402" cy="771"/>
              </a:xfrm>
              <a:prstGeom prst="straightConnector1">
                <a:avLst/>
              </a:prstGeom>
              <a:ln w="57150" cap="flat" cmpd="sng" algn="ctr">
                <a:solidFill>
                  <a:srgbClr val="800000"/>
                </a:solidFill>
                <a:prstDash val="solid"/>
                <a:round/>
                <a:headEnd type="stealth" w="sm" len="med"/>
                <a:tailEnd type="stealth" w="sm" len="med"/>
              </a:ln>
              <a:scene3d>
                <a:camera prst="orthographicFront">
                  <a:rot lat="0" lon="0" rev="0"/>
                </a:camera>
                <a:lightRig rig="threePt" dir="t"/>
              </a:scene3d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00" name="TextBox 299"/>
            <p:cNvSpPr txBox="1"/>
            <p:nvPr/>
          </p:nvSpPr>
          <p:spPr>
            <a:xfrm>
              <a:off x="7402317" y="6147716"/>
              <a:ext cx="791556" cy="100850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8" dirty="0"/>
                <a:t>R</a:t>
              </a:r>
            </a:p>
          </p:txBody>
        </p:sp>
        <p:grpSp>
          <p:nvGrpSpPr>
            <p:cNvPr id="301" name="Group 300"/>
            <p:cNvGrpSpPr/>
            <p:nvPr/>
          </p:nvGrpSpPr>
          <p:grpSpPr>
            <a:xfrm>
              <a:off x="8315460" y="1609205"/>
              <a:ext cx="826883" cy="826883"/>
              <a:chOff x="1430862" y="3298236"/>
              <a:chExt cx="581402" cy="581402"/>
            </a:xfrm>
          </p:grpSpPr>
          <p:cxnSp>
            <p:nvCxnSpPr>
              <p:cNvPr id="323" name="Straight Arrow Connector 322"/>
              <p:cNvCxnSpPr/>
              <p:nvPr/>
            </p:nvCxnSpPr>
            <p:spPr>
              <a:xfrm rot="10800000">
                <a:off x="1430862" y="3588936"/>
                <a:ext cx="581402" cy="771"/>
              </a:xfrm>
              <a:prstGeom prst="straightConnector1">
                <a:avLst/>
              </a:prstGeom>
              <a:ln w="57150" cap="flat" cmpd="sng" algn="ctr">
                <a:solidFill>
                  <a:srgbClr val="800000"/>
                </a:solidFill>
                <a:prstDash val="solid"/>
                <a:round/>
                <a:headEnd type="stealth" w="sm" len="med"/>
                <a:tailEnd type="stealth" w="sm" len="med"/>
              </a:ln>
              <a:scene3d>
                <a:camera prst="orthographicFront">
                  <a:rot lat="0" lon="0" rev="0"/>
                </a:camera>
                <a:lightRig rig="threePt" dir="t"/>
              </a:scene3d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4" name="Straight Arrow Connector 323"/>
              <p:cNvCxnSpPr/>
              <p:nvPr/>
            </p:nvCxnSpPr>
            <p:spPr>
              <a:xfrm rot="5400000">
                <a:off x="1434665" y="3588551"/>
                <a:ext cx="581402" cy="771"/>
              </a:xfrm>
              <a:prstGeom prst="straightConnector1">
                <a:avLst/>
              </a:prstGeom>
              <a:ln w="57150" cap="flat" cmpd="sng" algn="ctr">
                <a:solidFill>
                  <a:srgbClr val="800000"/>
                </a:solidFill>
                <a:prstDash val="solid"/>
                <a:round/>
                <a:headEnd type="stealth" w="sm" len="med"/>
                <a:tailEnd type="stealth" w="sm" len="med"/>
              </a:ln>
              <a:scene3d>
                <a:camera prst="orthographicFront">
                  <a:rot lat="0" lon="0" rev="0"/>
                </a:camera>
                <a:lightRig rig="threePt" dir="t"/>
              </a:scene3d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02" name="Group 301"/>
            <p:cNvGrpSpPr/>
            <p:nvPr/>
          </p:nvGrpSpPr>
          <p:grpSpPr>
            <a:xfrm>
              <a:off x="10211905" y="1609649"/>
              <a:ext cx="826883" cy="826883"/>
              <a:chOff x="5717618" y="4929808"/>
              <a:chExt cx="581402" cy="581402"/>
            </a:xfrm>
          </p:grpSpPr>
          <p:cxnSp>
            <p:nvCxnSpPr>
              <p:cNvPr id="321" name="Straight Arrow Connector 320"/>
              <p:cNvCxnSpPr/>
              <p:nvPr/>
            </p:nvCxnSpPr>
            <p:spPr>
              <a:xfrm rot="8100000">
                <a:off x="5717618" y="5220121"/>
                <a:ext cx="581402" cy="771"/>
              </a:xfrm>
              <a:prstGeom prst="straightConnector1">
                <a:avLst/>
              </a:prstGeom>
              <a:ln w="57150" cap="flat" cmpd="sng" algn="ctr">
                <a:solidFill>
                  <a:schemeClr val="tx2"/>
                </a:solidFill>
                <a:prstDash val="solid"/>
                <a:round/>
                <a:headEnd type="stealth" w="sm" len="med"/>
                <a:tailEnd type="stealth" w="sm" len="med"/>
              </a:ln>
              <a:scene3d>
                <a:camera prst="orthographicFront">
                  <a:rot lat="0" lon="0" rev="0"/>
                </a:camera>
                <a:lightRig rig="threePt" dir="t"/>
              </a:scene3d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2" name="Straight Arrow Connector 321"/>
              <p:cNvCxnSpPr/>
              <p:nvPr/>
            </p:nvCxnSpPr>
            <p:spPr>
              <a:xfrm rot="13500000" flipV="1">
                <a:off x="5721906" y="5220123"/>
                <a:ext cx="581402" cy="771"/>
              </a:xfrm>
              <a:prstGeom prst="straightConnector1">
                <a:avLst/>
              </a:prstGeom>
              <a:ln w="57150" cap="flat" cmpd="sng" algn="ctr">
                <a:solidFill>
                  <a:schemeClr val="tx2"/>
                </a:solidFill>
                <a:prstDash val="solid"/>
                <a:round/>
                <a:headEnd type="stealth" w="sm" len="med"/>
                <a:tailEnd type="stealth" w="sm" len="med"/>
              </a:ln>
              <a:scene3d>
                <a:camera prst="orthographicFront">
                  <a:rot lat="0" lon="0" rev="0"/>
                </a:camera>
                <a:lightRig rig="threePt" dir="t"/>
              </a:scene3d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03" name="Group 302"/>
            <p:cNvGrpSpPr/>
            <p:nvPr/>
          </p:nvGrpSpPr>
          <p:grpSpPr>
            <a:xfrm>
              <a:off x="11215182" y="1613790"/>
              <a:ext cx="826883" cy="826883"/>
              <a:chOff x="1430862" y="3298236"/>
              <a:chExt cx="581402" cy="581402"/>
            </a:xfrm>
          </p:grpSpPr>
          <p:cxnSp>
            <p:nvCxnSpPr>
              <p:cNvPr id="319" name="Straight Arrow Connector 318"/>
              <p:cNvCxnSpPr/>
              <p:nvPr/>
            </p:nvCxnSpPr>
            <p:spPr>
              <a:xfrm rot="10800000">
                <a:off x="1430862" y="3588936"/>
                <a:ext cx="581402" cy="771"/>
              </a:xfrm>
              <a:prstGeom prst="straightConnector1">
                <a:avLst/>
              </a:prstGeom>
              <a:ln w="57150" cap="flat" cmpd="sng" algn="ctr">
                <a:solidFill>
                  <a:srgbClr val="800000"/>
                </a:solidFill>
                <a:prstDash val="solid"/>
                <a:round/>
                <a:headEnd type="stealth" w="sm" len="med"/>
                <a:tailEnd type="stealth" w="sm" len="med"/>
              </a:ln>
              <a:scene3d>
                <a:camera prst="orthographicFront">
                  <a:rot lat="0" lon="0" rev="0"/>
                </a:camera>
                <a:lightRig rig="threePt" dir="t"/>
              </a:scene3d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0" name="Straight Arrow Connector 319"/>
              <p:cNvCxnSpPr/>
              <p:nvPr/>
            </p:nvCxnSpPr>
            <p:spPr>
              <a:xfrm rot="5400000">
                <a:off x="1434665" y="3588551"/>
                <a:ext cx="581402" cy="771"/>
              </a:xfrm>
              <a:prstGeom prst="straightConnector1">
                <a:avLst/>
              </a:prstGeom>
              <a:ln w="57150" cap="flat" cmpd="sng" algn="ctr">
                <a:solidFill>
                  <a:srgbClr val="800000"/>
                </a:solidFill>
                <a:prstDash val="solid"/>
                <a:round/>
                <a:headEnd type="stealth" w="sm" len="med"/>
                <a:tailEnd type="stealth" w="sm" len="med"/>
              </a:ln>
              <a:scene3d>
                <a:camera prst="orthographicFront">
                  <a:rot lat="0" lon="0" rev="0"/>
                </a:camera>
                <a:lightRig rig="threePt" dir="t"/>
              </a:scene3d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04" name="Group 303"/>
            <p:cNvGrpSpPr/>
            <p:nvPr/>
          </p:nvGrpSpPr>
          <p:grpSpPr>
            <a:xfrm>
              <a:off x="8320095" y="5381658"/>
              <a:ext cx="826883" cy="826883"/>
              <a:chOff x="1430862" y="3298236"/>
              <a:chExt cx="581402" cy="581402"/>
            </a:xfrm>
          </p:grpSpPr>
          <p:cxnSp>
            <p:nvCxnSpPr>
              <p:cNvPr id="317" name="Straight Arrow Connector 316"/>
              <p:cNvCxnSpPr/>
              <p:nvPr/>
            </p:nvCxnSpPr>
            <p:spPr>
              <a:xfrm rot="10800000">
                <a:off x="1430862" y="3588936"/>
                <a:ext cx="581402" cy="771"/>
              </a:xfrm>
              <a:prstGeom prst="straightConnector1">
                <a:avLst/>
              </a:prstGeom>
              <a:ln w="57150" cap="flat" cmpd="sng" algn="ctr">
                <a:solidFill>
                  <a:srgbClr val="800000"/>
                </a:solidFill>
                <a:prstDash val="solid"/>
                <a:round/>
                <a:headEnd type="stealth" w="sm" len="med"/>
                <a:tailEnd type="stealth" w="sm" len="med"/>
              </a:ln>
              <a:scene3d>
                <a:camera prst="orthographicFront">
                  <a:rot lat="0" lon="0" rev="0"/>
                </a:camera>
                <a:lightRig rig="threePt" dir="t"/>
              </a:scene3d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8" name="Straight Arrow Connector 317"/>
              <p:cNvCxnSpPr/>
              <p:nvPr/>
            </p:nvCxnSpPr>
            <p:spPr>
              <a:xfrm rot="5400000">
                <a:off x="1434665" y="3588551"/>
                <a:ext cx="581402" cy="771"/>
              </a:xfrm>
              <a:prstGeom prst="straightConnector1">
                <a:avLst/>
              </a:prstGeom>
              <a:ln w="57150" cap="flat" cmpd="sng" algn="ctr">
                <a:solidFill>
                  <a:srgbClr val="800000"/>
                </a:solidFill>
                <a:prstDash val="solid"/>
                <a:round/>
                <a:headEnd type="stealth" w="sm" len="med"/>
                <a:tailEnd type="stealth" w="sm" len="med"/>
              </a:ln>
              <a:scene3d>
                <a:camera prst="orthographicFront">
                  <a:rot lat="0" lon="0" rev="0"/>
                </a:camera>
                <a:lightRig rig="threePt" dir="t"/>
              </a:scene3d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05" name="Group 304"/>
            <p:cNvGrpSpPr/>
            <p:nvPr/>
          </p:nvGrpSpPr>
          <p:grpSpPr>
            <a:xfrm>
              <a:off x="11182353" y="5389184"/>
              <a:ext cx="826883" cy="826883"/>
              <a:chOff x="5717618" y="4929808"/>
              <a:chExt cx="581402" cy="581402"/>
            </a:xfrm>
          </p:grpSpPr>
          <p:cxnSp>
            <p:nvCxnSpPr>
              <p:cNvPr id="315" name="Straight Arrow Connector 314"/>
              <p:cNvCxnSpPr/>
              <p:nvPr/>
            </p:nvCxnSpPr>
            <p:spPr>
              <a:xfrm rot="8100000">
                <a:off x="5717618" y="5220121"/>
                <a:ext cx="581402" cy="771"/>
              </a:xfrm>
              <a:prstGeom prst="straightConnector1">
                <a:avLst/>
              </a:prstGeom>
              <a:ln w="57150" cap="flat" cmpd="sng" algn="ctr">
                <a:solidFill>
                  <a:schemeClr val="tx2"/>
                </a:solidFill>
                <a:prstDash val="solid"/>
                <a:round/>
                <a:headEnd type="stealth" w="sm" len="med"/>
                <a:tailEnd type="stealth" w="sm" len="med"/>
              </a:ln>
              <a:scene3d>
                <a:camera prst="orthographicFront">
                  <a:rot lat="0" lon="0" rev="0"/>
                </a:camera>
                <a:lightRig rig="threePt" dir="t"/>
              </a:scene3d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6" name="Straight Arrow Connector 315"/>
              <p:cNvCxnSpPr/>
              <p:nvPr/>
            </p:nvCxnSpPr>
            <p:spPr>
              <a:xfrm rot="13500000" flipV="1">
                <a:off x="5721906" y="5220123"/>
                <a:ext cx="581402" cy="771"/>
              </a:xfrm>
              <a:prstGeom prst="straightConnector1">
                <a:avLst/>
              </a:prstGeom>
              <a:ln w="57150" cap="flat" cmpd="sng" algn="ctr">
                <a:solidFill>
                  <a:schemeClr val="tx2"/>
                </a:solidFill>
                <a:prstDash val="solid"/>
                <a:round/>
                <a:headEnd type="stealth" w="sm" len="med"/>
                <a:tailEnd type="stealth" w="sm" len="med"/>
              </a:ln>
              <a:scene3d>
                <a:camera prst="orthographicFront">
                  <a:rot lat="0" lon="0" rev="0"/>
                </a:camera>
                <a:lightRig rig="threePt" dir="t"/>
              </a:scene3d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306" name="Straight Arrow Connector 305"/>
            <p:cNvCxnSpPr/>
            <p:nvPr/>
          </p:nvCxnSpPr>
          <p:spPr>
            <a:xfrm rot="10800000">
              <a:off x="8326053" y="3053412"/>
              <a:ext cx="826883" cy="1097"/>
            </a:xfrm>
            <a:prstGeom prst="straightConnector1">
              <a:avLst/>
            </a:prstGeom>
            <a:ln w="57150" cap="flat" cmpd="sng" algn="ctr">
              <a:solidFill>
                <a:srgbClr val="800000"/>
              </a:solidFill>
              <a:prstDash val="solid"/>
              <a:round/>
              <a:headEnd type="stealth" w="sm" len="med"/>
              <a:tailEnd type="none" w="sm" len="med"/>
            </a:ln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7" name="Straight Arrow Connector 306"/>
            <p:cNvCxnSpPr/>
            <p:nvPr/>
          </p:nvCxnSpPr>
          <p:spPr>
            <a:xfrm rot="5400000">
              <a:off x="11221690" y="3051768"/>
              <a:ext cx="826883" cy="1097"/>
            </a:xfrm>
            <a:prstGeom prst="straightConnector1">
              <a:avLst/>
            </a:prstGeom>
            <a:ln w="57150" cap="flat" cmpd="sng" algn="ctr">
              <a:solidFill>
                <a:srgbClr val="800000"/>
              </a:solidFill>
              <a:prstDash val="solid"/>
              <a:round/>
              <a:headEnd type="stealth" w="sm" len="med"/>
              <a:tailEnd type="none" w="sm" len="med"/>
            </a:ln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8" name="Straight Arrow Connector 307"/>
            <p:cNvCxnSpPr/>
            <p:nvPr/>
          </p:nvCxnSpPr>
          <p:spPr>
            <a:xfrm rot="10800000">
              <a:off x="8326053" y="6739381"/>
              <a:ext cx="826883" cy="1097"/>
            </a:xfrm>
            <a:prstGeom prst="straightConnector1">
              <a:avLst/>
            </a:prstGeom>
            <a:ln w="57150" cap="flat" cmpd="sng" algn="ctr">
              <a:solidFill>
                <a:srgbClr val="800000"/>
              </a:solidFill>
              <a:prstDash val="solid"/>
              <a:round/>
              <a:headEnd type="stealth" w="sm" len="med"/>
              <a:tailEnd type="none" w="sm" len="med"/>
            </a:ln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10" name="Group 309"/>
            <p:cNvGrpSpPr/>
            <p:nvPr/>
          </p:nvGrpSpPr>
          <p:grpSpPr>
            <a:xfrm>
              <a:off x="10189214" y="5373902"/>
              <a:ext cx="826883" cy="826883"/>
              <a:chOff x="1430862" y="3298236"/>
              <a:chExt cx="581402" cy="581402"/>
            </a:xfrm>
          </p:grpSpPr>
          <p:cxnSp>
            <p:nvCxnSpPr>
              <p:cNvPr id="313" name="Straight Arrow Connector 312"/>
              <p:cNvCxnSpPr/>
              <p:nvPr/>
            </p:nvCxnSpPr>
            <p:spPr>
              <a:xfrm rot="10800000">
                <a:off x="1430862" y="3588936"/>
                <a:ext cx="581402" cy="771"/>
              </a:xfrm>
              <a:prstGeom prst="straightConnector1">
                <a:avLst/>
              </a:prstGeom>
              <a:ln w="57150" cap="flat" cmpd="sng" algn="ctr">
                <a:solidFill>
                  <a:srgbClr val="800000"/>
                </a:solidFill>
                <a:prstDash val="solid"/>
                <a:round/>
                <a:headEnd type="stealth" w="sm" len="med"/>
                <a:tailEnd type="stealth" w="sm" len="med"/>
              </a:ln>
              <a:scene3d>
                <a:camera prst="orthographicFront">
                  <a:rot lat="0" lon="0" rev="0"/>
                </a:camera>
                <a:lightRig rig="threePt" dir="t"/>
              </a:scene3d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4" name="Straight Arrow Connector 313"/>
              <p:cNvCxnSpPr/>
              <p:nvPr/>
            </p:nvCxnSpPr>
            <p:spPr>
              <a:xfrm rot="5400000">
                <a:off x="1434665" y="3588551"/>
                <a:ext cx="581402" cy="771"/>
              </a:xfrm>
              <a:prstGeom prst="straightConnector1">
                <a:avLst/>
              </a:prstGeom>
              <a:ln w="57150" cap="flat" cmpd="sng" algn="ctr">
                <a:solidFill>
                  <a:srgbClr val="800000"/>
                </a:solidFill>
                <a:prstDash val="solid"/>
                <a:round/>
                <a:headEnd type="stealth" w="sm" len="med"/>
                <a:tailEnd type="stealth" w="sm" len="med"/>
              </a:ln>
              <a:scene3d>
                <a:camera prst="orthographicFront">
                  <a:rot lat="0" lon="0" rev="0"/>
                </a:camera>
                <a:lightRig rig="threePt" dir="t"/>
              </a:scene3d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11" name="TextBox 310"/>
            <p:cNvSpPr txBox="1"/>
            <p:nvPr/>
          </p:nvSpPr>
          <p:spPr>
            <a:xfrm>
              <a:off x="10271525" y="6156568"/>
              <a:ext cx="791556" cy="100850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8" dirty="0"/>
                <a:t>R</a:t>
              </a:r>
            </a:p>
          </p:txBody>
        </p:sp>
        <p:sp>
          <p:nvSpPr>
            <p:cNvPr id="312" name="TextBox 311"/>
            <p:cNvSpPr txBox="1"/>
            <p:nvPr/>
          </p:nvSpPr>
          <p:spPr>
            <a:xfrm>
              <a:off x="11280958" y="6146139"/>
              <a:ext cx="791556" cy="100850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8" dirty="0"/>
                <a:t>R</a:t>
              </a:r>
            </a:p>
          </p:txBody>
        </p:sp>
        <p:grpSp>
          <p:nvGrpSpPr>
            <p:cNvPr id="122" name="Group 121"/>
            <p:cNvGrpSpPr/>
            <p:nvPr/>
          </p:nvGrpSpPr>
          <p:grpSpPr>
            <a:xfrm>
              <a:off x="8292312" y="3664112"/>
              <a:ext cx="826883" cy="826883"/>
              <a:chOff x="1430862" y="3298236"/>
              <a:chExt cx="581402" cy="581402"/>
            </a:xfrm>
          </p:grpSpPr>
          <p:cxnSp>
            <p:nvCxnSpPr>
              <p:cNvPr id="123" name="Straight Arrow Connector 122"/>
              <p:cNvCxnSpPr/>
              <p:nvPr/>
            </p:nvCxnSpPr>
            <p:spPr>
              <a:xfrm rot="10800000">
                <a:off x="1430862" y="3588936"/>
                <a:ext cx="581402" cy="771"/>
              </a:xfrm>
              <a:prstGeom prst="straightConnector1">
                <a:avLst/>
              </a:prstGeom>
              <a:ln w="57150" cap="flat" cmpd="sng" algn="ctr">
                <a:solidFill>
                  <a:srgbClr val="800000"/>
                </a:solidFill>
                <a:prstDash val="solid"/>
                <a:round/>
                <a:headEnd type="stealth" w="sm" len="med"/>
                <a:tailEnd type="stealth" w="sm" len="med"/>
              </a:ln>
              <a:scene3d>
                <a:camera prst="orthographicFront">
                  <a:rot lat="0" lon="0" rev="0"/>
                </a:camera>
                <a:lightRig rig="threePt" dir="t"/>
              </a:scene3d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4" name="Straight Arrow Connector 123"/>
              <p:cNvCxnSpPr/>
              <p:nvPr/>
            </p:nvCxnSpPr>
            <p:spPr>
              <a:xfrm rot="5400000">
                <a:off x="1434665" y="3588551"/>
                <a:ext cx="581402" cy="771"/>
              </a:xfrm>
              <a:prstGeom prst="straightConnector1">
                <a:avLst/>
              </a:prstGeom>
              <a:ln w="57150" cap="flat" cmpd="sng" algn="ctr">
                <a:solidFill>
                  <a:srgbClr val="800000"/>
                </a:solidFill>
                <a:prstDash val="solid"/>
                <a:round/>
                <a:headEnd type="stealth" w="sm" len="med"/>
                <a:tailEnd type="stealth" w="sm" len="med"/>
              </a:ln>
              <a:scene3d>
                <a:camera prst="orthographicFront">
                  <a:rot lat="0" lon="0" rev="0"/>
                </a:camera>
                <a:lightRig rig="threePt" dir="t"/>
              </a:scene3d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5" name="Group 124"/>
            <p:cNvGrpSpPr/>
            <p:nvPr/>
          </p:nvGrpSpPr>
          <p:grpSpPr>
            <a:xfrm>
              <a:off x="9288749" y="3672964"/>
              <a:ext cx="826883" cy="826883"/>
              <a:chOff x="1430862" y="3298236"/>
              <a:chExt cx="581402" cy="581402"/>
            </a:xfrm>
          </p:grpSpPr>
          <p:cxnSp>
            <p:nvCxnSpPr>
              <p:cNvPr id="126" name="Straight Arrow Connector 125"/>
              <p:cNvCxnSpPr/>
              <p:nvPr/>
            </p:nvCxnSpPr>
            <p:spPr>
              <a:xfrm rot="10800000">
                <a:off x="1430862" y="3588936"/>
                <a:ext cx="581402" cy="771"/>
              </a:xfrm>
              <a:prstGeom prst="straightConnector1">
                <a:avLst/>
              </a:prstGeom>
              <a:ln w="57150" cap="flat" cmpd="sng" algn="ctr">
                <a:solidFill>
                  <a:srgbClr val="800000"/>
                </a:solidFill>
                <a:prstDash val="solid"/>
                <a:round/>
                <a:headEnd type="stealth" w="sm" len="med"/>
                <a:tailEnd type="stealth" w="sm" len="med"/>
              </a:ln>
              <a:scene3d>
                <a:camera prst="orthographicFront">
                  <a:rot lat="0" lon="0" rev="0"/>
                </a:camera>
                <a:lightRig rig="threePt" dir="t"/>
              </a:scene3d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7" name="Straight Arrow Connector 126"/>
              <p:cNvCxnSpPr/>
              <p:nvPr/>
            </p:nvCxnSpPr>
            <p:spPr>
              <a:xfrm rot="5400000">
                <a:off x="1434665" y="3588551"/>
                <a:ext cx="581402" cy="771"/>
              </a:xfrm>
              <a:prstGeom prst="straightConnector1">
                <a:avLst/>
              </a:prstGeom>
              <a:ln w="57150" cap="flat" cmpd="sng" algn="ctr">
                <a:solidFill>
                  <a:srgbClr val="800000"/>
                </a:solidFill>
                <a:prstDash val="solid"/>
                <a:round/>
                <a:headEnd type="stealth" w="sm" len="med"/>
                <a:tailEnd type="stealth" w="sm" len="med"/>
              </a:ln>
              <a:scene3d>
                <a:camera prst="orthographicFront">
                  <a:rot lat="0" lon="0" rev="0"/>
                </a:camera>
                <a:lightRig rig="threePt" dir="t"/>
              </a:scene3d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1" name="Group 130"/>
            <p:cNvGrpSpPr/>
            <p:nvPr/>
          </p:nvGrpSpPr>
          <p:grpSpPr>
            <a:xfrm>
              <a:off x="6362036" y="3653432"/>
              <a:ext cx="826883" cy="826883"/>
              <a:chOff x="1430862" y="3298236"/>
              <a:chExt cx="581402" cy="581402"/>
            </a:xfrm>
          </p:grpSpPr>
          <p:cxnSp>
            <p:nvCxnSpPr>
              <p:cNvPr id="132" name="Straight Arrow Connector 131"/>
              <p:cNvCxnSpPr/>
              <p:nvPr/>
            </p:nvCxnSpPr>
            <p:spPr>
              <a:xfrm rot="10800000">
                <a:off x="1430862" y="3588936"/>
                <a:ext cx="581402" cy="771"/>
              </a:xfrm>
              <a:prstGeom prst="straightConnector1">
                <a:avLst/>
              </a:prstGeom>
              <a:ln w="57150" cap="flat" cmpd="sng" algn="ctr">
                <a:solidFill>
                  <a:srgbClr val="800000"/>
                </a:solidFill>
                <a:prstDash val="solid"/>
                <a:round/>
                <a:headEnd type="stealth" w="sm" len="med"/>
                <a:tailEnd type="stealth" w="sm" len="med"/>
              </a:ln>
              <a:scene3d>
                <a:camera prst="orthographicFront">
                  <a:rot lat="0" lon="0" rev="0"/>
                </a:camera>
                <a:lightRig rig="threePt" dir="t"/>
              </a:scene3d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3" name="Straight Arrow Connector 132"/>
              <p:cNvCxnSpPr/>
              <p:nvPr/>
            </p:nvCxnSpPr>
            <p:spPr>
              <a:xfrm rot="5400000">
                <a:off x="1434665" y="3588551"/>
                <a:ext cx="581402" cy="771"/>
              </a:xfrm>
              <a:prstGeom prst="straightConnector1">
                <a:avLst/>
              </a:prstGeom>
              <a:ln w="57150" cap="flat" cmpd="sng" algn="ctr">
                <a:solidFill>
                  <a:srgbClr val="800000"/>
                </a:solidFill>
                <a:prstDash val="solid"/>
                <a:round/>
                <a:headEnd type="stealth" w="sm" len="med"/>
                <a:tailEnd type="stealth" w="sm" len="med"/>
              </a:ln>
              <a:scene3d>
                <a:camera prst="orthographicFront">
                  <a:rot lat="0" lon="0" rev="0"/>
                </a:camera>
                <a:lightRig rig="threePt" dir="t"/>
              </a:scene3d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4" name="Group 133"/>
            <p:cNvGrpSpPr/>
            <p:nvPr/>
          </p:nvGrpSpPr>
          <p:grpSpPr>
            <a:xfrm>
              <a:off x="7297667" y="3644577"/>
              <a:ext cx="826883" cy="826883"/>
              <a:chOff x="5717618" y="4929808"/>
              <a:chExt cx="581402" cy="581402"/>
            </a:xfrm>
          </p:grpSpPr>
          <p:cxnSp>
            <p:nvCxnSpPr>
              <p:cNvPr id="135" name="Straight Arrow Connector 134"/>
              <p:cNvCxnSpPr/>
              <p:nvPr/>
            </p:nvCxnSpPr>
            <p:spPr>
              <a:xfrm rot="8100000">
                <a:off x="5717618" y="5220121"/>
                <a:ext cx="581402" cy="771"/>
              </a:xfrm>
              <a:prstGeom prst="straightConnector1">
                <a:avLst/>
              </a:prstGeom>
              <a:ln w="57150" cap="flat" cmpd="sng" algn="ctr">
                <a:solidFill>
                  <a:schemeClr val="tx2"/>
                </a:solidFill>
                <a:prstDash val="solid"/>
                <a:round/>
                <a:headEnd type="stealth" w="sm" len="med"/>
                <a:tailEnd type="stealth" w="sm" len="med"/>
              </a:ln>
              <a:scene3d>
                <a:camera prst="orthographicFront">
                  <a:rot lat="0" lon="0" rev="0"/>
                </a:camera>
                <a:lightRig rig="threePt" dir="t"/>
              </a:scene3d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6" name="Straight Arrow Connector 135"/>
              <p:cNvCxnSpPr/>
              <p:nvPr/>
            </p:nvCxnSpPr>
            <p:spPr>
              <a:xfrm rot="13500000" flipV="1">
                <a:off x="5721906" y="5220123"/>
                <a:ext cx="581402" cy="771"/>
              </a:xfrm>
              <a:prstGeom prst="straightConnector1">
                <a:avLst/>
              </a:prstGeom>
              <a:ln w="57150" cap="flat" cmpd="sng" algn="ctr">
                <a:solidFill>
                  <a:schemeClr val="tx2"/>
                </a:solidFill>
                <a:prstDash val="solid"/>
                <a:round/>
                <a:headEnd type="stealth" w="sm" len="med"/>
                <a:tailEnd type="stealth" w="sm" len="med"/>
              </a:ln>
              <a:scene3d>
                <a:camera prst="orthographicFront">
                  <a:rot lat="0" lon="0" rev="0"/>
                </a:camera>
                <a:lightRig rig="threePt" dir="t"/>
              </a:scene3d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7" name="Group 136"/>
            <p:cNvGrpSpPr/>
            <p:nvPr/>
          </p:nvGrpSpPr>
          <p:grpSpPr>
            <a:xfrm>
              <a:off x="10189214" y="3678104"/>
              <a:ext cx="826883" cy="826883"/>
              <a:chOff x="5717618" y="4929808"/>
              <a:chExt cx="581402" cy="581402"/>
            </a:xfrm>
          </p:grpSpPr>
          <p:cxnSp>
            <p:nvCxnSpPr>
              <p:cNvPr id="138" name="Straight Arrow Connector 137"/>
              <p:cNvCxnSpPr/>
              <p:nvPr/>
            </p:nvCxnSpPr>
            <p:spPr>
              <a:xfrm rot="8100000">
                <a:off x="5717618" y="5220121"/>
                <a:ext cx="581402" cy="771"/>
              </a:xfrm>
              <a:prstGeom prst="straightConnector1">
                <a:avLst/>
              </a:prstGeom>
              <a:ln w="57150" cap="flat" cmpd="sng" algn="ctr">
                <a:solidFill>
                  <a:schemeClr val="tx2"/>
                </a:solidFill>
                <a:prstDash val="solid"/>
                <a:round/>
                <a:headEnd type="stealth" w="sm" len="med"/>
                <a:tailEnd type="stealth" w="sm" len="med"/>
              </a:ln>
              <a:scene3d>
                <a:camera prst="orthographicFront">
                  <a:rot lat="0" lon="0" rev="0"/>
                </a:camera>
                <a:lightRig rig="threePt" dir="t"/>
              </a:scene3d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9" name="Straight Arrow Connector 138"/>
              <p:cNvCxnSpPr/>
              <p:nvPr/>
            </p:nvCxnSpPr>
            <p:spPr>
              <a:xfrm rot="13500000" flipV="1">
                <a:off x="5721906" y="5220123"/>
                <a:ext cx="581402" cy="771"/>
              </a:xfrm>
              <a:prstGeom prst="straightConnector1">
                <a:avLst/>
              </a:prstGeom>
              <a:ln w="57150" cap="flat" cmpd="sng" algn="ctr">
                <a:solidFill>
                  <a:schemeClr val="tx2"/>
                </a:solidFill>
                <a:prstDash val="solid"/>
                <a:round/>
                <a:headEnd type="stealth" w="sm" len="med"/>
                <a:tailEnd type="stealth" w="sm" len="med"/>
              </a:ln>
              <a:scene3d>
                <a:camera prst="orthographicFront">
                  <a:rot lat="0" lon="0" rev="0"/>
                </a:camera>
                <a:lightRig rig="threePt" dir="t"/>
              </a:scene3d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0" name="Group 139"/>
            <p:cNvGrpSpPr/>
            <p:nvPr/>
          </p:nvGrpSpPr>
          <p:grpSpPr>
            <a:xfrm>
              <a:off x="11215182" y="3674059"/>
              <a:ext cx="826883" cy="826883"/>
              <a:chOff x="1430862" y="3298236"/>
              <a:chExt cx="581402" cy="581402"/>
            </a:xfrm>
          </p:grpSpPr>
          <p:cxnSp>
            <p:nvCxnSpPr>
              <p:cNvPr id="141" name="Straight Arrow Connector 140"/>
              <p:cNvCxnSpPr/>
              <p:nvPr/>
            </p:nvCxnSpPr>
            <p:spPr>
              <a:xfrm rot="10800000">
                <a:off x="1430862" y="3588936"/>
                <a:ext cx="581402" cy="771"/>
              </a:xfrm>
              <a:prstGeom prst="straightConnector1">
                <a:avLst/>
              </a:prstGeom>
              <a:ln w="57150" cap="flat" cmpd="sng" algn="ctr">
                <a:solidFill>
                  <a:srgbClr val="800000"/>
                </a:solidFill>
                <a:prstDash val="solid"/>
                <a:round/>
                <a:headEnd type="stealth" w="sm" len="med"/>
                <a:tailEnd type="stealth" w="sm" len="med"/>
              </a:ln>
              <a:scene3d>
                <a:camera prst="orthographicFront">
                  <a:rot lat="0" lon="0" rev="0"/>
                </a:camera>
                <a:lightRig rig="threePt" dir="t"/>
              </a:scene3d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2" name="Straight Arrow Connector 141"/>
              <p:cNvCxnSpPr/>
              <p:nvPr/>
            </p:nvCxnSpPr>
            <p:spPr>
              <a:xfrm rot="5400000">
                <a:off x="1434665" y="3588551"/>
                <a:ext cx="581402" cy="771"/>
              </a:xfrm>
              <a:prstGeom prst="straightConnector1">
                <a:avLst/>
              </a:prstGeom>
              <a:ln w="57150" cap="flat" cmpd="sng" algn="ctr">
                <a:solidFill>
                  <a:srgbClr val="800000"/>
                </a:solidFill>
                <a:prstDash val="solid"/>
                <a:round/>
                <a:headEnd type="stealth" w="sm" len="med"/>
                <a:tailEnd type="stealth" w="sm" len="med"/>
              </a:ln>
              <a:scene3d>
                <a:camera prst="orthographicFront">
                  <a:rot lat="0" lon="0" rev="0"/>
                </a:camera>
                <a:lightRig rig="threePt" dir="t"/>
              </a:scene3d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48" name="Straight Arrow Connector 147"/>
            <p:cNvCxnSpPr/>
            <p:nvPr/>
          </p:nvCxnSpPr>
          <p:spPr>
            <a:xfrm rot="8100000">
              <a:off x="7301379" y="4855586"/>
              <a:ext cx="826883" cy="1097"/>
            </a:xfrm>
            <a:prstGeom prst="straightConnector1">
              <a:avLst/>
            </a:prstGeom>
            <a:ln w="57150" cap="flat" cmpd="sng" algn="ctr">
              <a:solidFill>
                <a:schemeClr val="tx2"/>
              </a:solidFill>
              <a:prstDash val="solid"/>
              <a:round/>
              <a:headEnd type="stealth" w="sm" len="med"/>
              <a:tailEnd type="none" w="sm" len="med"/>
            </a:ln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9" name="Straight Arrow Connector 148"/>
            <p:cNvCxnSpPr/>
            <p:nvPr/>
          </p:nvCxnSpPr>
          <p:spPr>
            <a:xfrm rot="10800000">
              <a:off x="8315460" y="4912952"/>
              <a:ext cx="826883" cy="1097"/>
            </a:xfrm>
            <a:prstGeom prst="straightConnector1">
              <a:avLst/>
            </a:prstGeom>
            <a:ln w="57150" cap="flat" cmpd="sng" algn="ctr">
              <a:solidFill>
                <a:srgbClr val="800000"/>
              </a:solidFill>
              <a:prstDash val="solid"/>
              <a:round/>
              <a:headEnd type="stealth" w="sm" len="med"/>
              <a:tailEnd type="none" w="sm" len="med"/>
            </a:ln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0" name="TextBox 149"/>
            <p:cNvSpPr txBox="1"/>
            <p:nvPr/>
          </p:nvSpPr>
          <p:spPr>
            <a:xfrm>
              <a:off x="9342195" y="4391315"/>
              <a:ext cx="791554" cy="1008502"/>
            </a:xfrm>
            <a:prstGeom prst="rect">
              <a:avLst/>
            </a:prstGeom>
            <a:noFill/>
          </p:spPr>
          <p:txBody>
            <a:bodyPr wrap="none" lIns="91439" tIns="45719" rIns="91439" bIns="45719" rtlCol="0">
              <a:spAutoFit/>
            </a:bodyPr>
            <a:lstStyle/>
            <a:p>
              <a:r>
                <a:rPr lang="en-US" sz="4008" dirty="0"/>
                <a:t>R</a:t>
              </a:r>
            </a:p>
          </p:txBody>
        </p:sp>
        <p:cxnSp>
          <p:nvCxnSpPr>
            <p:cNvPr id="151" name="Straight Arrow Connector 150"/>
            <p:cNvCxnSpPr/>
            <p:nvPr/>
          </p:nvCxnSpPr>
          <p:spPr>
            <a:xfrm rot="5400000">
              <a:off x="6356424" y="4887165"/>
              <a:ext cx="826883" cy="1097"/>
            </a:xfrm>
            <a:prstGeom prst="straightConnector1">
              <a:avLst/>
            </a:prstGeom>
            <a:ln w="57150" cap="flat" cmpd="sng" algn="ctr">
              <a:solidFill>
                <a:srgbClr val="800000"/>
              </a:solidFill>
              <a:prstDash val="solid"/>
              <a:round/>
              <a:headEnd type="stealth" w="sm" len="med"/>
              <a:tailEnd type="none" w="sm" len="med"/>
            </a:ln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2" name="TextBox 151"/>
            <p:cNvSpPr txBox="1"/>
            <p:nvPr/>
          </p:nvSpPr>
          <p:spPr>
            <a:xfrm>
              <a:off x="9322998" y="6192809"/>
              <a:ext cx="791556" cy="100850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8" dirty="0"/>
                <a:t>R</a:t>
              </a:r>
            </a:p>
          </p:txBody>
        </p:sp>
        <p:cxnSp>
          <p:nvCxnSpPr>
            <p:cNvPr id="153" name="Straight Arrow Connector 152"/>
            <p:cNvCxnSpPr/>
            <p:nvPr/>
          </p:nvCxnSpPr>
          <p:spPr>
            <a:xfrm rot="8100000">
              <a:off x="10195313" y="4912403"/>
              <a:ext cx="826883" cy="1097"/>
            </a:xfrm>
            <a:prstGeom prst="straightConnector1">
              <a:avLst/>
            </a:prstGeom>
            <a:ln w="57150" cap="flat" cmpd="sng" algn="ctr">
              <a:solidFill>
                <a:schemeClr val="tx2"/>
              </a:solidFill>
              <a:prstDash val="solid"/>
              <a:round/>
              <a:headEnd type="stealth" w="sm" len="med"/>
              <a:tailEnd type="none" w="sm" len="med"/>
            </a:ln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4" name="Straight Arrow Connector 153"/>
            <p:cNvCxnSpPr/>
            <p:nvPr/>
          </p:nvCxnSpPr>
          <p:spPr>
            <a:xfrm rot="5400000">
              <a:off x="11222787" y="4912403"/>
              <a:ext cx="826883" cy="1097"/>
            </a:xfrm>
            <a:prstGeom prst="straightConnector1">
              <a:avLst/>
            </a:prstGeom>
            <a:ln w="57150" cap="flat" cmpd="sng" algn="ctr">
              <a:solidFill>
                <a:srgbClr val="800000"/>
              </a:solidFill>
              <a:prstDash val="solid"/>
              <a:round/>
              <a:headEnd type="stealth" w="sm" len="med"/>
              <a:tailEnd type="none" w="sm" len="med"/>
            </a:ln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7" name="TextBox 156"/>
          <p:cNvSpPr txBox="1"/>
          <p:nvPr/>
        </p:nvSpPr>
        <p:spPr>
          <a:xfrm>
            <a:off x="3829105" y="4300936"/>
            <a:ext cx="556561" cy="709103"/>
          </a:xfrm>
          <a:prstGeom prst="rect">
            <a:avLst/>
          </a:prstGeom>
          <a:noFill/>
        </p:spPr>
        <p:txBody>
          <a:bodyPr wrap="none" lIns="91439" tIns="45719" rIns="91439" bIns="45719" rtlCol="0">
            <a:spAutoFit/>
          </a:bodyPr>
          <a:lstStyle/>
          <a:p>
            <a:r>
              <a:rPr lang="en-US" sz="4008" dirty="0"/>
              <a:t>R</a:t>
            </a:r>
          </a:p>
        </p:txBody>
      </p:sp>
      <p:sp>
        <p:nvSpPr>
          <p:cNvPr id="162" name="TextBox 161">
            <a:extLst>
              <a:ext uri="{FF2B5EF4-FFF2-40B4-BE49-F238E27FC236}">
                <a16:creationId xmlns:a16="http://schemas.microsoft.com/office/drawing/2014/main" id="{2EBF2DCD-4F85-524A-9690-F3F63E4F904D}"/>
              </a:ext>
            </a:extLst>
          </p:cNvPr>
          <p:cNvSpPr txBox="1"/>
          <p:nvPr/>
        </p:nvSpPr>
        <p:spPr>
          <a:xfrm>
            <a:off x="2465574" y="4332428"/>
            <a:ext cx="556561" cy="709103"/>
          </a:xfrm>
          <a:prstGeom prst="rect">
            <a:avLst/>
          </a:prstGeom>
          <a:noFill/>
        </p:spPr>
        <p:txBody>
          <a:bodyPr wrap="none" lIns="91439" tIns="45719" rIns="91439" bIns="45719" rtlCol="0">
            <a:spAutoFit/>
          </a:bodyPr>
          <a:lstStyle/>
          <a:p>
            <a:r>
              <a:rPr lang="en-US" sz="4008" dirty="0"/>
              <a:t>R</a:t>
            </a:r>
          </a:p>
        </p:txBody>
      </p:sp>
      <p:pic>
        <p:nvPicPr>
          <p:cNvPr id="163" name="Picture 6" descr="Image result for codenames agent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8" r="5684"/>
          <a:stretch/>
        </p:blipFill>
        <p:spPr bwMode="auto">
          <a:xfrm>
            <a:off x="59708" y="1061493"/>
            <a:ext cx="1244574" cy="815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4" name="Picture 16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6106" y="4250038"/>
            <a:ext cx="1246408" cy="815223"/>
          </a:xfrm>
          <a:prstGeom prst="rect">
            <a:avLst/>
          </a:prstGeom>
        </p:spPr>
      </p:pic>
      <p:pic>
        <p:nvPicPr>
          <p:cNvPr id="165" name="Picture 2" descr="Image result for codenames agen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21" y="2777016"/>
            <a:ext cx="1260487" cy="843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485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Rectangle 154"/>
          <p:cNvSpPr/>
          <p:nvPr/>
        </p:nvSpPr>
        <p:spPr>
          <a:xfrm>
            <a:off x="1606768" y="2562595"/>
            <a:ext cx="7162102" cy="1263412"/>
          </a:xfrm>
          <a:prstGeom prst="rect">
            <a:avLst/>
          </a:prstGeom>
          <a:solidFill>
            <a:srgbClr val="FF0000">
              <a:alpha val="62000"/>
            </a:srgbClr>
          </a:solidFill>
          <a:ln>
            <a:solidFill>
              <a:srgbClr val="FF66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66"/>
          </a:p>
        </p:txBody>
      </p:sp>
      <p:grpSp>
        <p:nvGrpSpPr>
          <p:cNvPr id="144" name="Group 143"/>
          <p:cNvGrpSpPr/>
          <p:nvPr/>
        </p:nvGrpSpPr>
        <p:grpSpPr>
          <a:xfrm>
            <a:off x="2432355" y="514593"/>
            <a:ext cx="4667976" cy="5143129"/>
            <a:chOff x="2362493" y="1176337"/>
            <a:chExt cx="4667976" cy="5143129"/>
          </a:xfrm>
        </p:grpSpPr>
        <p:sp>
          <p:nvSpPr>
            <p:cNvPr id="147" name="Rectangle 146"/>
            <p:cNvSpPr/>
            <p:nvPr/>
          </p:nvSpPr>
          <p:spPr>
            <a:xfrm>
              <a:off x="6429532" y="1182561"/>
              <a:ext cx="600937" cy="5136905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66" b="1" dirty="0"/>
            </a:p>
          </p:txBody>
        </p:sp>
        <p:sp>
          <p:nvSpPr>
            <p:cNvPr id="158" name="Rectangle 157"/>
            <p:cNvSpPr/>
            <p:nvPr/>
          </p:nvSpPr>
          <p:spPr>
            <a:xfrm>
              <a:off x="5760670" y="1182561"/>
              <a:ext cx="600937" cy="5136905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66" b="1" dirty="0"/>
            </a:p>
          </p:txBody>
        </p:sp>
        <p:sp>
          <p:nvSpPr>
            <p:cNvPr id="159" name="Rectangle 158"/>
            <p:cNvSpPr/>
            <p:nvPr/>
          </p:nvSpPr>
          <p:spPr>
            <a:xfrm>
              <a:off x="4397240" y="1182561"/>
              <a:ext cx="600937" cy="5136905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66" b="1" dirty="0"/>
            </a:p>
          </p:txBody>
        </p:sp>
        <p:sp>
          <p:nvSpPr>
            <p:cNvPr id="160" name="Rectangle 159"/>
            <p:cNvSpPr/>
            <p:nvPr/>
          </p:nvSpPr>
          <p:spPr>
            <a:xfrm>
              <a:off x="3717948" y="1176338"/>
              <a:ext cx="600937" cy="5136905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66"/>
            </a:p>
          </p:txBody>
        </p:sp>
        <p:sp>
          <p:nvSpPr>
            <p:cNvPr id="161" name="Rectangle 160"/>
            <p:cNvSpPr/>
            <p:nvPr/>
          </p:nvSpPr>
          <p:spPr>
            <a:xfrm>
              <a:off x="2362493" y="1176337"/>
              <a:ext cx="600937" cy="5136905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66"/>
            </a:p>
          </p:txBody>
        </p:sp>
      </p:grpSp>
      <p:sp>
        <p:nvSpPr>
          <p:cNvPr id="3" name="Rectangle 2"/>
          <p:cNvSpPr/>
          <p:nvPr/>
        </p:nvSpPr>
        <p:spPr>
          <a:xfrm>
            <a:off x="747889" y="423333"/>
            <a:ext cx="1114778" cy="105833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9" tIns="45719" rIns="91439" bIns="45719" rtlCol="0" anchor="ctr"/>
          <a:lstStyle/>
          <a:p>
            <a:pPr algn="ctr"/>
            <a:endParaRPr lang="en-US" sz="1266"/>
          </a:p>
        </p:txBody>
      </p:sp>
      <p:cxnSp>
        <p:nvCxnSpPr>
          <p:cNvPr id="246" name="Straight Arrow Connector 245"/>
          <p:cNvCxnSpPr/>
          <p:nvPr/>
        </p:nvCxnSpPr>
        <p:spPr>
          <a:xfrm rot="10800000">
            <a:off x="2436545" y="2146159"/>
            <a:ext cx="581402" cy="771"/>
          </a:xfrm>
          <a:prstGeom prst="straightConnector1">
            <a:avLst/>
          </a:prstGeom>
          <a:ln w="57150" cap="flat" cmpd="sng" algn="ctr">
            <a:solidFill>
              <a:srgbClr val="800000"/>
            </a:solidFill>
            <a:prstDash val="solid"/>
            <a:round/>
            <a:headEnd type="stealth" w="sm" len="med"/>
            <a:tailEnd type="none" w="sm" len="med"/>
          </a:ln>
          <a:scene3d>
            <a:camera prst="orthographicFront">
              <a:rot lat="0" lon="0" rev="0"/>
            </a:camera>
            <a:lightRig rig="threePt" dir="t"/>
          </a:scene3d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7" name="Straight Arrow Connector 246"/>
          <p:cNvCxnSpPr/>
          <p:nvPr/>
        </p:nvCxnSpPr>
        <p:spPr>
          <a:xfrm rot="13500000" flipV="1">
            <a:off x="3831907" y="2145773"/>
            <a:ext cx="581402" cy="771"/>
          </a:xfrm>
          <a:prstGeom prst="straightConnector1">
            <a:avLst/>
          </a:prstGeom>
          <a:ln w="57150" cap="flat" cmpd="sng" algn="ctr">
            <a:solidFill>
              <a:schemeClr val="tx2"/>
            </a:solidFill>
            <a:prstDash val="solid"/>
            <a:round/>
            <a:headEnd type="stealth" w="sm" len="med"/>
            <a:tailEnd type="none" w="sm" len="med"/>
          </a:ln>
          <a:scene3d>
            <a:camera prst="orthographicFront">
              <a:rot lat="0" lon="0" rev="0"/>
            </a:camera>
            <a:lightRig rig="threePt" dir="t"/>
          </a:scene3d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48" name="Group 247"/>
          <p:cNvGrpSpPr/>
          <p:nvPr/>
        </p:nvGrpSpPr>
        <p:grpSpPr>
          <a:xfrm>
            <a:off x="2432357" y="1222480"/>
            <a:ext cx="581402" cy="581402"/>
            <a:chOff x="1430862" y="3298236"/>
            <a:chExt cx="581402" cy="581402"/>
          </a:xfrm>
        </p:grpSpPr>
        <p:cxnSp>
          <p:nvCxnSpPr>
            <p:cNvPr id="249" name="Straight Arrow Connector 248"/>
            <p:cNvCxnSpPr/>
            <p:nvPr/>
          </p:nvCxnSpPr>
          <p:spPr>
            <a:xfrm rot="10800000">
              <a:off x="1430862" y="3588936"/>
              <a:ext cx="581402" cy="771"/>
            </a:xfrm>
            <a:prstGeom prst="straightConnector1">
              <a:avLst/>
            </a:prstGeom>
            <a:ln w="57150" cap="flat" cmpd="sng" algn="ctr">
              <a:solidFill>
                <a:srgbClr val="800000"/>
              </a:solidFill>
              <a:prstDash val="solid"/>
              <a:round/>
              <a:headEnd type="stealth" w="sm" len="med"/>
              <a:tailEnd type="stealth" w="sm" len="med"/>
            </a:ln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0" name="Straight Arrow Connector 249"/>
            <p:cNvCxnSpPr/>
            <p:nvPr/>
          </p:nvCxnSpPr>
          <p:spPr>
            <a:xfrm rot="5400000">
              <a:off x="1434665" y="3588551"/>
              <a:ext cx="581402" cy="771"/>
            </a:xfrm>
            <a:prstGeom prst="straightConnector1">
              <a:avLst/>
            </a:prstGeom>
            <a:ln w="57150" cap="flat" cmpd="sng" algn="ctr">
              <a:solidFill>
                <a:srgbClr val="800000"/>
              </a:solidFill>
              <a:prstDash val="solid"/>
              <a:round/>
              <a:headEnd type="stealth" w="sm" len="med"/>
              <a:tailEnd type="stealth" w="sm" len="med"/>
            </a:ln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1" name="TextBox 250"/>
          <p:cNvSpPr txBox="1"/>
          <p:nvPr/>
        </p:nvSpPr>
        <p:spPr>
          <a:xfrm>
            <a:off x="2492259" y="514594"/>
            <a:ext cx="469998" cy="709103"/>
          </a:xfrm>
          <a:prstGeom prst="rect">
            <a:avLst/>
          </a:prstGeom>
          <a:noFill/>
        </p:spPr>
        <p:txBody>
          <a:bodyPr wrap="none" lIns="91439" tIns="45719" rIns="91439" bIns="45719" rtlCol="0">
            <a:spAutoFit/>
          </a:bodyPr>
          <a:lstStyle/>
          <a:p>
            <a:r>
              <a:rPr lang="en-US" sz="4008" dirty="0"/>
              <a:t>0</a:t>
            </a:r>
          </a:p>
        </p:txBody>
      </p:sp>
      <p:sp>
        <p:nvSpPr>
          <p:cNvPr id="252" name="TextBox 251"/>
          <p:cNvSpPr txBox="1"/>
          <p:nvPr/>
        </p:nvSpPr>
        <p:spPr>
          <a:xfrm>
            <a:off x="3176925" y="514594"/>
            <a:ext cx="469998" cy="709103"/>
          </a:xfrm>
          <a:prstGeom prst="rect">
            <a:avLst/>
          </a:prstGeom>
          <a:noFill/>
        </p:spPr>
        <p:txBody>
          <a:bodyPr wrap="none" lIns="91439" tIns="45719" rIns="91439" bIns="45719" rtlCol="0">
            <a:spAutoFit/>
          </a:bodyPr>
          <a:lstStyle/>
          <a:p>
            <a:r>
              <a:rPr lang="en-US" sz="4008" dirty="0"/>
              <a:t>1</a:t>
            </a:r>
          </a:p>
        </p:txBody>
      </p:sp>
      <p:sp>
        <p:nvSpPr>
          <p:cNvPr id="253" name="TextBox 252"/>
          <p:cNvSpPr txBox="1"/>
          <p:nvPr/>
        </p:nvSpPr>
        <p:spPr>
          <a:xfrm>
            <a:off x="3870898" y="514594"/>
            <a:ext cx="469998" cy="709103"/>
          </a:xfrm>
          <a:prstGeom prst="rect">
            <a:avLst/>
          </a:prstGeom>
          <a:noFill/>
        </p:spPr>
        <p:txBody>
          <a:bodyPr wrap="none" lIns="91439" tIns="45719" rIns="91439" bIns="45719" rtlCol="0">
            <a:spAutoFit/>
          </a:bodyPr>
          <a:lstStyle/>
          <a:p>
            <a:r>
              <a:rPr lang="en-US" sz="4008" dirty="0"/>
              <a:t>0</a:t>
            </a:r>
          </a:p>
        </p:txBody>
      </p:sp>
      <p:grpSp>
        <p:nvGrpSpPr>
          <p:cNvPr id="254" name="Group 253"/>
          <p:cNvGrpSpPr/>
          <p:nvPr/>
        </p:nvGrpSpPr>
        <p:grpSpPr>
          <a:xfrm>
            <a:off x="2438564" y="3771531"/>
            <a:ext cx="581402" cy="581402"/>
            <a:chOff x="1430862" y="3298236"/>
            <a:chExt cx="581402" cy="581402"/>
          </a:xfrm>
        </p:grpSpPr>
        <p:cxnSp>
          <p:nvCxnSpPr>
            <p:cNvPr id="255" name="Straight Arrow Connector 254"/>
            <p:cNvCxnSpPr/>
            <p:nvPr/>
          </p:nvCxnSpPr>
          <p:spPr>
            <a:xfrm rot="10800000">
              <a:off x="1430862" y="3588936"/>
              <a:ext cx="581402" cy="771"/>
            </a:xfrm>
            <a:prstGeom prst="straightConnector1">
              <a:avLst/>
            </a:prstGeom>
            <a:ln w="57150" cap="flat" cmpd="sng" algn="ctr">
              <a:solidFill>
                <a:srgbClr val="800000"/>
              </a:solidFill>
              <a:prstDash val="solid"/>
              <a:round/>
              <a:headEnd type="stealth" w="sm" len="med"/>
              <a:tailEnd type="stealth" w="sm" len="med"/>
            </a:ln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6" name="Straight Arrow Connector 255"/>
            <p:cNvCxnSpPr/>
            <p:nvPr/>
          </p:nvCxnSpPr>
          <p:spPr>
            <a:xfrm rot="5400000">
              <a:off x="1434665" y="3588551"/>
              <a:ext cx="581402" cy="771"/>
            </a:xfrm>
            <a:prstGeom prst="straightConnector1">
              <a:avLst/>
            </a:prstGeom>
            <a:ln w="57150" cap="flat" cmpd="sng" algn="ctr">
              <a:solidFill>
                <a:srgbClr val="800000"/>
              </a:solidFill>
              <a:prstDash val="solid"/>
              <a:round/>
              <a:headEnd type="stealth" w="sm" len="med"/>
              <a:tailEnd type="stealth" w="sm" len="med"/>
            </a:ln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8" name="TextBox 257"/>
          <p:cNvSpPr txBox="1"/>
          <p:nvPr/>
        </p:nvSpPr>
        <p:spPr>
          <a:xfrm>
            <a:off x="2460892" y="4810806"/>
            <a:ext cx="556561" cy="709103"/>
          </a:xfrm>
          <a:prstGeom prst="rect">
            <a:avLst/>
          </a:prstGeom>
          <a:noFill/>
        </p:spPr>
        <p:txBody>
          <a:bodyPr wrap="none" lIns="91439" tIns="45719" rIns="91439" bIns="45719" rtlCol="0">
            <a:spAutoFit/>
          </a:bodyPr>
          <a:lstStyle/>
          <a:p>
            <a:r>
              <a:rPr lang="en-US" sz="4008" dirty="0"/>
              <a:t>R</a:t>
            </a:r>
          </a:p>
        </p:txBody>
      </p:sp>
      <p:sp>
        <p:nvSpPr>
          <p:cNvPr id="259" name="TextBox 258"/>
          <p:cNvSpPr txBox="1"/>
          <p:nvPr/>
        </p:nvSpPr>
        <p:spPr>
          <a:xfrm>
            <a:off x="3134411" y="4810806"/>
            <a:ext cx="556561" cy="709103"/>
          </a:xfrm>
          <a:prstGeom prst="rect">
            <a:avLst/>
          </a:prstGeom>
          <a:noFill/>
        </p:spPr>
        <p:txBody>
          <a:bodyPr wrap="none" lIns="91439" tIns="45719" rIns="91439" bIns="45719" rtlCol="0">
            <a:spAutoFit/>
          </a:bodyPr>
          <a:lstStyle/>
          <a:p>
            <a:r>
              <a:rPr lang="en-US" sz="4008" dirty="0"/>
              <a:t>R</a:t>
            </a:r>
          </a:p>
        </p:txBody>
      </p:sp>
      <p:sp>
        <p:nvSpPr>
          <p:cNvPr id="260" name="TextBox 259"/>
          <p:cNvSpPr txBox="1"/>
          <p:nvPr/>
        </p:nvSpPr>
        <p:spPr>
          <a:xfrm>
            <a:off x="3839530" y="4810806"/>
            <a:ext cx="556561" cy="709103"/>
          </a:xfrm>
          <a:prstGeom prst="rect">
            <a:avLst/>
          </a:prstGeom>
          <a:noFill/>
        </p:spPr>
        <p:txBody>
          <a:bodyPr wrap="none" lIns="91439" tIns="45719" rIns="91439" bIns="45719" rtlCol="0">
            <a:spAutoFit/>
          </a:bodyPr>
          <a:lstStyle/>
          <a:p>
            <a:r>
              <a:rPr lang="en-US" sz="4008" dirty="0"/>
              <a:t>R</a:t>
            </a:r>
          </a:p>
        </p:txBody>
      </p:sp>
      <p:grpSp>
        <p:nvGrpSpPr>
          <p:cNvPr id="261" name="Group 260"/>
          <p:cNvGrpSpPr/>
          <p:nvPr/>
        </p:nvGrpSpPr>
        <p:grpSpPr>
          <a:xfrm>
            <a:off x="3132976" y="1228704"/>
            <a:ext cx="581402" cy="581402"/>
            <a:chOff x="1430862" y="3298236"/>
            <a:chExt cx="581402" cy="581402"/>
          </a:xfrm>
        </p:grpSpPr>
        <p:cxnSp>
          <p:nvCxnSpPr>
            <p:cNvPr id="262" name="Straight Arrow Connector 261"/>
            <p:cNvCxnSpPr/>
            <p:nvPr/>
          </p:nvCxnSpPr>
          <p:spPr>
            <a:xfrm rot="10800000">
              <a:off x="1430862" y="3588936"/>
              <a:ext cx="581402" cy="771"/>
            </a:xfrm>
            <a:prstGeom prst="straightConnector1">
              <a:avLst/>
            </a:prstGeom>
            <a:ln w="57150" cap="flat" cmpd="sng" algn="ctr">
              <a:solidFill>
                <a:srgbClr val="800000"/>
              </a:solidFill>
              <a:prstDash val="solid"/>
              <a:round/>
              <a:headEnd type="stealth" w="sm" len="med"/>
              <a:tailEnd type="stealth" w="sm" len="med"/>
            </a:ln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3" name="Straight Arrow Connector 262"/>
            <p:cNvCxnSpPr/>
            <p:nvPr/>
          </p:nvCxnSpPr>
          <p:spPr>
            <a:xfrm rot="5400000">
              <a:off x="1434665" y="3588551"/>
              <a:ext cx="581402" cy="771"/>
            </a:xfrm>
            <a:prstGeom prst="straightConnector1">
              <a:avLst/>
            </a:prstGeom>
            <a:ln w="57150" cap="flat" cmpd="sng" algn="ctr">
              <a:solidFill>
                <a:srgbClr val="800000"/>
              </a:solidFill>
              <a:prstDash val="solid"/>
              <a:round/>
              <a:headEnd type="stealth" w="sm" len="med"/>
              <a:tailEnd type="stealth" w="sm" len="med"/>
            </a:ln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64" name="Straight Arrow Connector 263"/>
          <p:cNvCxnSpPr/>
          <p:nvPr/>
        </p:nvCxnSpPr>
        <p:spPr>
          <a:xfrm rot="5400000">
            <a:off x="3137550" y="2128087"/>
            <a:ext cx="581402" cy="771"/>
          </a:xfrm>
          <a:prstGeom prst="straightConnector1">
            <a:avLst/>
          </a:prstGeom>
          <a:ln w="57150" cap="flat" cmpd="sng" algn="ctr">
            <a:solidFill>
              <a:srgbClr val="800000"/>
            </a:solidFill>
            <a:prstDash val="solid"/>
            <a:round/>
            <a:headEnd type="stealth" w="sm" len="med"/>
            <a:tailEnd type="none" w="sm" len="med"/>
          </a:ln>
          <a:scene3d>
            <a:camera prst="orthographicFront">
              <a:rot lat="0" lon="0" rev="0"/>
            </a:camera>
            <a:lightRig rig="threePt" dir="t"/>
          </a:scene3d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65" name="Group 264"/>
          <p:cNvGrpSpPr/>
          <p:nvPr/>
        </p:nvGrpSpPr>
        <p:grpSpPr>
          <a:xfrm>
            <a:off x="3132976" y="3771531"/>
            <a:ext cx="581402" cy="581402"/>
            <a:chOff x="5717618" y="4929808"/>
            <a:chExt cx="581402" cy="581402"/>
          </a:xfrm>
        </p:grpSpPr>
        <p:cxnSp>
          <p:nvCxnSpPr>
            <p:cNvPr id="266" name="Straight Arrow Connector 265"/>
            <p:cNvCxnSpPr/>
            <p:nvPr/>
          </p:nvCxnSpPr>
          <p:spPr>
            <a:xfrm rot="8100000">
              <a:off x="5717618" y="5220121"/>
              <a:ext cx="581402" cy="771"/>
            </a:xfrm>
            <a:prstGeom prst="straightConnector1">
              <a:avLst/>
            </a:prstGeom>
            <a:ln w="57150" cap="flat" cmpd="sng" algn="ctr">
              <a:solidFill>
                <a:schemeClr val="tx2"/>
              </a:solidFill>
              <a:prstDash val="solid"/>
              <a:round/>
              <a:headEnd type="stealth" w="sm" len="med"/>
              <a:tailEnd type="stealth" w="sm" len="med"/>
            </a:ln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7" name="Straight Arrow Connector 266"/>
            <p:cNvCxnSpPr/>
            <p:nvPr/>
          </p:nvCxnSpPr>
          <p:spPr>
            <a:xfrm rot="13500000" flipV="1">
              <a:off x="5721906" y="5220123"/>
              <a:ext cx="581402" cy="771"/>
            </a:xfrm>
            <a:prstGeom prst="straightConnector1">
              <a:avLst/>
            </a:prstGeom>
            <a:ln w="57150" cap="flat" cmpd="sng" algn="ctr">
              <a:solidFill>
                <a:schemeClr val="tx2"/>
              </a:solidFill>
              <a:prstDash val="solid"/>
              <a:round/>
              <a:headEnd type="stealth" w="sm" len="med"/>
              <a:tailEnd type="stealth" w="sm" len="med"/>
            </a:ln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8" name="TextBox 267"/>
          <p:cNvSpPr txBox="1"/>
          <p:nvPr/>
        </p:nvSpPr>
        <p:spPr>
          <a:xfrm>
            <a:off x="3151026" y="4325525"/>
            <a:ext cx="556561" cy="709103"/>
          </a:xfrm>
          <a:prstGeom prst="rect">
            <a:avLst/>
          </a:prstGeom>
          <a:noFill/>
        </p:spPr>
        <p:txBody>
          <a:bodyPr wrap="none" lIns="91439" tIns="45719" rIns="91439" bIns="45719" rtlCol="0">
            <a:spAutoFit/>
          </a:bodyPr>
          <a:lstStyle/>
          <a:p>
            <a:r>
              <a:rPr lang="en-US" sz="4008" dirty="0"/>
              <a:t>R</a:t>
            </a:r>
          </a:p>
        </p:txBody>
      </p:sp>
      <p:grpSp>
        <p:nvGrpSpPr>
          <p:cNvPr id="269" name="Group 268"/>
          <p:cNvGrpSpPr/>
          <p:nvPr/>
        </p:nvGrpSpPr>
        <p:grpSpPr>
          <a:xfrm>
            <a:off x="3823932" y="1219569"/>
            <a:ext cx="581402" cy="581402"/>
            <a:chOff x="5717618" y="4929808"/>
            <a:chExt cx="581402" cy="581402"/>
          </a:xfrm>
        </p:grpSpPr>
        <p:cxnSp>
          <p:nvCxnSpPr>
            <p:cNvPr id="270" name="Straight Arrow Connector 269"/>
            <p:cNvCxnSpPr/>
            <p:nvPr/>
          </p:nvCxnSpPr>
          <p:spPr>
            <a:xfrm rot="8100000">
              <a:off x="5717618" y="5220121"/>
              <a:ext cx="581402" cy="771"/>
            </a:xfrm>
            <a:prstGeom prst="straightConnector1">
              <a:avLst/>
            </a:prstGeom>
            <a:ln w="57150" cap="flat" cmpd="sng" algn="ctr">
              <a:solidFill>
                <a:schemeClr val="tx2"/>
              </a:solidFill>
              <a:prstDash val="solid"/>
              <a:round/>
              <a:headEnd type="stealth" w="sm" len="med"/>
              <a:tailEnd type="stealth" w="sm" len="med"/>
            </a:ln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1" name="Straight Arrow Connector 270"/>
            <p:cNvCxnSpPr/>
            <p:nvPr/>
          </p:nvCxnSpPr>
          <p:spPr>
            <a:xfrm rot="13500000" flipV="1">
              <a:off x="5721906" y="5220123"/>
              <a:ext cx="581402" cy="771"/>
            </a:xfrm>
            <a:prstGeom prst="straightConnector1">
              <a:avLst/>
            </a:prstGeom>
            <a:ln w="57150" cap="flat" cmpd="sng" algn="ctr">
              <a:solidFill>
                <a:schemeClr val="tx2"/>
              </a:solidFill>
              <a:prstDash val="solid"/>
              <a:round/>
              <a:headEnd type="stealth" w="sm" len="med"/>
              <a:tailEnd type="stealth" w="sm" len="med"/>
            </a:ln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2" name="Group 271"/>
          <p:cNvGrpSpPr/>
          <p:nvPr/>
        </p:nvGrpSpPr>
        <p:grpSpPr>
          <a:xfrm>
            <a:off x="3794310" y="3774175"/>
            <a:ext cx="581402" cy="581402"/>
            <a:chOff x="5717618" y="4929808"/>
            <a:chExt cx="581402" cy="581402"/>
          </a:xfrm>
        </p:grpSpPr>
        <p:cxnSp>
          <p:nvCxnSpPr>
            <p:cNvPr id="273" name="Straight Arrow Connector 272"/>
            <p:cNvCxnSpPr/>
            <p:nvPr/>
          </p:nvCxnSpPr>
          <p:spPr>
            <a:xfrm rot="8100000">
              <a:off x="5717618" y="5220121"/>
              <a:ext cx="581402" cy="771"/>
            </a:xfrm>
            <a:prstGeom prst="straightConnector1">
              <a:avLst/>
            </a:prstGeom>
            <a:ln w="57150" cap="flat" cmpd="sng" algn="ctr">
              <a:solidFill>
                <a:schemeClr val="tx2"/>
              </a:solidFill>
              <a:prstDash val="solid"/>
              <a:round/>
              <a:headEnd type="stealth" w="sm" len="med"/>
              <a:tailEnd type="stealth" w="sm" len="med"/>
            </a:ln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4" name="Straight Arrow Connector 273"/>
            <p:cNvCxnSpPr/>
            <p:nvPr/>
          </p:nvCxnSpPr>
          <p:spPr>
            <a:xfrm rot="13500000" flipV="1">
              <a:off x="5721906" y="5220123"/>
              <a:ext cx="581402" cy="771"/>
            </a:xfrm>
            <a:prstGeom prst="straightConnector1">
              <a:avLst/>
            </a:prstGeom>
            <a:ln w="57150" cap="flat" cmpd="sng" algn="ctr">
              <a:solidFill>
                <a:schemeClr val="tx2"/>
              </a:solidFill>
              <a:prstDash val="solid"/>
              <a:round/>
              <a:headEnd type="stealth" w="sm" len="med"/>
              <a:tailEnd type="stealth" w="sm" len="med"/>
            </a:ln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37" name="TextBox 336"/>
          <p:cNvSpPr txBox="1"/>
          <p:nvPr/>
        </p:nvSpPr>
        <p:spPr>
          <a:xfrm>
            <a:off x="1374434" y="699587"/>
            <a:ext cx="319316" cy="287128"/>
          </a:xfrm>
          <a:prstGeom prst="rect">
            <a:avLst/>
          </a:prstGeom>
          <a:noFill/>
        </p:spPr>
        <p:txBody>
          <a:bodyPr wrap="none" lIns="91439" tIns="45719" rIns="91439" bIns="45719" rtlCol="0">
            <a:spAutoFit/>
          </a:bodyPr>
          <a:lstStyle/>
          <a:p>
            <a:r>
              <a:rPr lang="en-US" sz="1266" dirty="0"/>
              <a:t>1.</a:t>
            </a:r>
          </a:p>
        </p:txBody>
      </p:sp>
      <p:sp>
        <p:nvSpPr>
          <p:cNvPr id="338" name="TextBox 337"/>
          <p:cNvSpPr txBox="1"/>
          <p:nvPr/>
        </p:nvSpPr>
        <p:spPr>
          <a:xfrm>
            <a:off x="1374434" y="1325603"/>
            <a:ext cx="319316" cy="287128"/>
          </a:xfrm>
          <a:prstGeom prst="rect">
            <a:avLst/>
          </a:prstGeom>
          <a:noFill/>
        </p:spPr>
        <p:txBody>
          <a:bodyPr wrap="none" lIns="91439" tIns="45719" rIns="91439" bIns="45719" rtlCol="0">
            <a:spAutoFit/>
          </a:bodyPr>
          <a:lstStyle/>
          <a:p>
            <a:r>
              <a:rPr lang="en-US" sz="1266" dirty="0"/>
              <a:t>2.</a:t>
            </a:r>
          </a:p>
        </p:txBody>
      </p:sp>
      <p:sp>
        <p:nvSpPr>
          <p:cNvPr id="339" name="TextBox 338"/>
          <p:cNvSpPr txBox="1"/>
          <p:nvPr/>
        </p:nvSpPr>
        <p:spPr>
          <a:xfrm>
            <a:off x="1374434" y="1963035"/>
            <a:ext cx="319316" cy="287128"/>
          </a:xfrm>
          <a:prstGeom prst="rect">
            <a:avLst/>
          </a:prstGeom>
          <a:noFill/>
        </p:spPr>
        <p:txBody>
          <a:bodyPr wrap="none" lIns="91439" tIns="45719" rIns="91439" bIns="45719" rtlCol="0">
            <a:spAutoFit/>
          </a:bodyPr>
          <a:lstStyle/>
          <a:p>
            <a:r>
              <a:rPr lang="en-US" sz="1266" dirty="0"/>
              <a:t>3.</a:t>
            </a:r>
          </a:p>
        </p:txBody>
      </p:sp>
      <p:sp>
        <p:nvSpPr>
          <p:cNvPr id="340" name="TextBox 339"/>
          <p:cNvSpPr txBox="1"/>
          <p:nvPr/>
        </p:nvSpPr>
        <p:spPr>
          <a:xfrm>
            <a:off x="1374434" y="3884561"/>
            <a:ext cx="319316" cy="287128"/>
          </a:xfrm>
          <a:prstGeom prst="rect">
            <a:avLst/>
          </a:prstGeom>
          <a:noFill/>
        </p:spPr>
        <p:txBody>
          <a:bodyPr wrap="none" lIns="91439" tIns="45719" rIns="91439" bIns="45719" rtlCol="0">
            <a:spAutoFit/>
          </a:bodyPr>
          <a:lstStyle/>
          <a:p>
            <a:r>
              <a:rPr lang="en-US" sz="1266" dirty="0"/>
              <a:t>4.</a:t>
            </a:r>
          </a:p>
        </p:txBody>
      </p:sp>
      <p:sp>
        <p:nvSpPr>
          <p:cNvPr id="341" name="TextBox 340"/>
          <p:cNvSpPr txBox="1"/>
          <p:nvPr/>
        </p:nvSpPr>
        <p:spPr>
          <a:xfrm>
            <a:off x="1374541" y="5018452"/>
            <a:ext cx="319316" cy="287128"/>
          </a:xfrm>
          <a:prstGeom prst="rect">
            <a:avLst/>
          </a:prstGeom>
          <a:noFill/>
        </p:spPr>
        <p:txBody>
          <a:bodyPr wrap="none" lIns="91439" tIns="45719" rIns="91439" bIns="45719" rtlCol="0">
            <a:spAutoFit/>
          </a:bodyPr>
          <a:lstStyle/>
          <a:p>
            <a:r>
              <a:rPr lang="en-US" sz="1266" dirty="0"/>
              <a:t>6.</a:t>
            </a:r>
          </a:p>
        </p:txBody>
      </p:sp>
      <p:sp>
        <p:nvSpPr>
          <p:cNvPr id="342" name="TextBox 341"/>
          <p:cNvSpPr txBox="1"/>
          <p:nvPr/>
        </p:nvSpPr>
        <p:spPr>
          <a:xfrm>
            <a:off x="1387953" y="4553190"/>
            <a:ext cx="364200" cy="287128"/>
          </a:xfrm>
          <a:prstGeom prst="rect">
            <a:avLst/>
          </a:prstGeom>
          <a:noFill/>
        </p:spPr>
        <p:txBody>
          <a:bodyPr wrap="none" lIns="91439" tIns="45719" rIns="91439" bIns="45719" rtlCol="0">
            <a:spAutoFit/>
          </a:bodyPr>
          <a:lstStyle/>
          <a:p>
            <a:r>
              <a:rPr lang="en-US" sz="1266" dirty="0"/>
              <a:t>5. </a:t>
            </a:r>
          </a:p>
        </p:txBody>
      </p:sp>
      <p:grpSp>
        <p:nvGrpSpPr>
          <p:cNvPr id="116" name="Group 115"/>
          <p:cNvGrpSpPr/>
          <p:nvPr/>
        </p:nvGrpSpPr>
        <p:grpSpPr>
          <a:xfrm>
            <a:off x="2430154" y="2570107"/>
            <a:ext cx="581402" cy="581402"/>
            <a:chOff x="5717618" y="4929808"/>
            <a:chExt cx="581402" cy="581402"/>
          </a:xfrm>
        </p:grpSpPr>
        <p:cxnSp>
          <p:nvCxnSpPr>
            <p:cNvPr id="117" name="Straight Arrow Connector 116"/>
            <p:cNvCxnSpPr/>
            <p:nvPr/>
          </p:nvCxnSpPr>
          <p:spPr>
            <a:xfrm rot="8100000">
              <a:off x="5717618" y="5220121"/>
              <a:ext cx="581402" cy="771"/>
            </a:xfrm>
            <a:prstGeom prst="straightConnector1">
              <a:avLst/>
            </a:prstGeom>
            <a:ln w="57150" cap="flat" cmpd="sng" algn="ctr">
              <a:solidFill>
                <a:schemeClr val="tx2"/>
              </a:solidFill>
              <a:prstDash val="solid"/>
              <a:round/>
              <a:headEnd type="stealth" w="sm" len="med"/>
              <a:tailEnd type="stealth" w="sm" len="med"/>
            </a:ln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Arrow Connector 117"/>
            <p:cNvCxnSpPr/>
            <p:nvPr/>
          </p:nvCxnSpPr>
          <p:spPr>
            <a:xfrm rot="13500000" flipV="1">
              <a:off x="5721906" y="5220123"/>
              <a:ext cx="581402" cy="771"/>
            </a:xfrm>
            <a:prstGeom prst="straightConnector1">
              <a:avLst/>
            </a:prstGeom>
            <a:ln w="57150" cap="flat" cmpd="sng" algn="ctr">
              <a:solidFill>
                <a:schemeClr val="tx2"/>
              </a:solidFill>
              <a:prstDash val="solid"/>
              <a:round/>
              <a:headEnd type="stealth" w="sm" len="med"/>
              <a:tailEnd type="stealth" w="sm" len="med"/>
            </a:ln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9" name="Group 118"/>
          <p:cNvGrpSpPr/>
          <p:nvPr/>
        </p:nvGrpSpPr>
        <p:grpSpPr>
          <a:xfrm>
            <a:off x="3132976" y="2563882"/>
            <a:ext cx="581402" cy="581402"/>
            <a:chOff x="5717618" y="4929808"/>
            <a:chExt cx="581402" cy="581402"/>
          </a:xfrm>
        </p:grpSpPr>
        <p:cxnSp>
          <p:nvCxnSpPr>
            <p:cNvPr id="120" name="Straight Arrow Connector 119"/>
            <p:cNvCxnSpPr/>
            <p:nvPr/>
          </p:nvCxnSpPr>
          <p:spPr>
            <a:xfrm rot="8100000">
              <a:off x="5717618" y="5220121"/>
              <a:ext cx="581402" cy="771"/>
            </a:xfrm>
            <a:prstGeom prst="straightConnector1">
              <a:avLst/>
            </a:prstGeom>
            <a:ln w="57150" cap="flat" cmpd="sng" algn="ctr">
              <a:solidFill>
                <a:schemeClr val="tx2"/>
              </a:solidFill>
              <a:prstDash val="solid"/>
              <a:round/>
              <a:headEnd type="stealth" w="sm" len="med"/>
              <a:tailEnd type="stealth" w="sm" len="med"/>
            </a:ln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Arrow Connector 120"/>
            <p:cNvCxnSpPr/>
            <p:nvPr/>
          </p:nvCxnSpPr>
          <p:spPr>
            <a:xfrm rot="13500000" flipV="1">
              <a:off x="5721906" y="5220123"/>
              <a:ext cx="581402" cy="771"/>
            </a:xfrm>
            <a:prstGeom prst="straightConnector1">
              <a:avLst/>
            </a:prstGeom>
            <a:ln w="57150" cap="flat" cmpd="sng" algn="ctr">
              <a:solidFill>
                <a:schemeClr val="tx2"/>
              </a:solidFill>
              <a:prstDash val="solid"/>
              <a:round/>
              <a:headEnd type="stealth" w="sm" len="med"/>
              <a:tailEnd type="stealth" w="sm" len="med"/>
            </a:ln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8" name="Group 127"/>
          <p:cNvGrpSpPr/>
          <p:nvPr/>
        </p:nvGrpSpPr>
        <p:grpSpPr>
          <a:xfrm>
            <a:off x="3772687" y="2562596"/>
            <a:ext cx="581402" cy="581402"/>
            <a:chOff x="1430862" y="3298236"/>
            <a:chExt cx="581402" cy="581402"/>
          </a:xfrm>
        </p:grpSpPr>
        <p:cxnSp>
          <p:nvCxnSpPr>
            <p:cNvPr id="129" name="Straight Arrow Connector 128"/>
            <p:cNvCxnSpPr/>
            <p:nvPr/>
          </p:nvCxnSpPr>
          <p:spPr>
            <a:xfrm rot="10800000">
              <a:off x="1430862" y="3588936"/>
              <a:ext cx="581402" cy="771"/>
            </a:xfrm>
            <a:prstGeom prst="straightConnector1">
              <a:avLst/>
            </a:prstGeom>
            <a:ln w="57150" cap="flat" cmpd="sng" algn="ctr">
              <a:solidFill>
                <a:srgbClr val="800000"/>
              </a:solidFill>
              <a:prstDash val="solid"/>
              <a:round/>
              <a:headEnd type="stealth" w="sm" len="med"/>
              <a:tailEnd type="stealth" w="sm" len="med"/>
            </a:ln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Arrow Connector 129"/>
            <p:cNvCxnSpPr/>
            <p:nvPr/>
          </p:nvCxnSpPr>
          <p:spPr>
            <a:xfrm rot="5400000">
              <a:off x="1434665" y="3588551"/>
              <a:ext cx="581402" cy="771"/>
            </a:xfrm>
            <a:prstGeom prst="straightConnector1">
              <a:avLst/>
            </a:prstGeom>
            <a:ln w="57150" cap="flat" cmpd="sng" algn="ctr">
              <a:solidFill>
                <a:srgbClr val="800000"/>
              </a:solidFill>
              <a:prstDash val="solid"/>
              <a:round/>
              <a:headEnd type="stealth" w="sm" len="med"/>
              <a:tailEnd type="stealth" w="sm" len="med"/>
            </a:ln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3" name="TextBox 142"/>
          <p:cNvSpPr txBox="1"/>
          <p:nvPr/>
        </p:nvSpPr>
        <p:spPr>
          <a:xfrm>
            <a:off x="2478211" y="3116920"/>
            <a:ext cx="556561" cy="709103"/>
          </a:xfrm>
          <a:prstGeom prst="rect">
            <a:avLst/>
          </a:prstGeom>
          <a:noFill/>
        </p:spPr>
        <p:txBody>
          <a:bodyPr wrap="none" lIns="91439" tIns="45719" rIns="91439" bIns="45719" rtlCol="0">
            <a:spAutoFit/>
          </a:bodyPr>
          <a:lstStyle/>
          <a:p>
            <a:r>
              <a:rPr lang="en-US" sz="4008" dirty="0"/>
              <a:t>R</a:t>
            </a:r>
          </a:p>
        </p:txBody>
      </p:sp>
      <p:sp>
        <p:nvSpPr>
          <p:cNvPr id="145" name="TextBox 144"/>
          <p:cNvSpPr txBox="1"/>
          <p:nvPr/>
        </p:nvSpPr>
        <p:spPr>
          <a:xfrm>
            <a:off x="3154273" y="3116920"/>
            <a:ext cx="556561" cy="709103"/>
          </a:xfrm>
          <a:prstGeom prst="rect">
            <a:avLst/>
          </a:prstGeom>
          <a:noFill/>
        </p:spPr>
        <p:txBody>
          <a:bodyPr wrap="none" lIns="91439" tIns="45719" rIns="91439" bIns="45719" rtlCol="0">
            <a:spAutoFit/>
          </a:bodyPr>
          <a:lstStyle/>
          <a:p>
            <a:r>
              <a:rPr lang="en-US" sz="4008" dirty="0"/>
              <a:t>R</a:t>
            </a:r>
          </a:p>
        </p:txBody>
      </p:sp>
      <p:sp>
        <p:nvSpPr>
          <p:cNvPr id="146" name="TextBox 145"/>
          <p:cNvSpPr txBox="1"/>
          <p:nvPr/>
        </p:nvSpPr>
        <p:spPr>
          <a:xfrm>
            <a:off x="3821181" y="3077225"/>
            <a:ext cx="556561" cy="709103"/>
          </a:xfrm>
          <a:prstGeom prst="rect">
            <a:avLst/>
          </a:prstGeom>
          <a:noFill/>
        </p:spPr>
        <p:txBody>
          <a:bodyPr wrap="none" lIns="91439" tIns="45719" rIns="91439" bIns="45719" rtlCol="0">
            <a:spAutoFit/>
          </a:bodyPr>
          <a:lstStyle/>
          <a:p>
            <a:r>
              <a:rPr lang="en-US" sz="4008" dirty="0"/>
              <a:t>R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4467100" y="511683"/>
            <a:ext cx="4021385" cy="5005317"/>
            <a:chOff x="6353210" y="727726"/>
            <a:chExt cx="5719304" cy="7118674"/>
          </a:xfrm>
        </p:grpSpPr>
        <p:cxnSp>
          <p:nvCxnSpPr>
            <p:cNvPr id="277" name="Straight Arrow Connector 276"/>
            <p:cNvCxnSpPr/>
            <p:nvPr/>
          </p:nvCxnSpPr>
          <p:spPr>
            <a:xfrm rot="8100000">
              <a:off x="7356699" y="2986802"/>
              <a:ext cx="826883" cy="1097"/>
            </a:xfrm>
            <a:prstGeom prst="straightConnector1">
              <a:avLst/>
            </a:prstGeom>
            <a:ln w="57150" cap="flat" cmpd="sng" algn="ctr">
              <a:solidFill>
                <a:schemeClr val="tx2"/>
              </a:solidFill>
              <a:prstDash val="solid"/>
              <a:round/>
              <a:headEnd type="stealth" w="sm" len="med"/>
              <a:tailEnd type="none" w="sm" len="med"/>
            </a:ln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78" name="Group 277"/>
            <p:cNvGrpSpPr/>
            <p:nvPr/>
          </p:nvGrpSpPr>
          <p:grpSpPr>
            <a:xfrm>
              <a:off x="9215468" y="5397467"/>
              <a:ext cx="826883" cy="826883"/>
              <a:chOff x="5717618" y="4929808"/>
              <a:chExt cx="581402" cy="581402"/>
            </a:xfrm>
          </p:grpSpPr>
          <p:cxnSp>
            <p:nvCxnSpPr>
              <p:cNvPr id="335" name="Straight Arrow Connector 334"/>
              <p:cNvCxnSpPr/>
              <p:nvPr/>
            </p:nvCxnSpPr>
            <p:spPr>
              <a:xfrm rot="8100000">
                <a:off x="5717618" y="5220121"/>
                <a:ext cx="581402" cy="771"/>
              </a:xfrm>
              <a:prstGeom prst="straightConnector1">
                <a:avLst/>
              </a:prstGeom>
              <a:ln w="57150" cap="flat" cmpd="sng" algn="ctr">
                <a:solidFill>
                  <a:schemeClr val="tx2"/>
                </a:solidFill>
                <a:prstDash val="solid"/>
                <a:round/>
                <a:headEnd type="stealth" w="sm" len="med"/>
                <a:tailEnd type="stealth" w="sm" len="med"/>
              </a:ln>
              <a:scene3d>
                <a:camera prst="orthographicFront">
                  <a:rot lat="0" lon="0" rev="0"/>
                </a:camera>
                <a:lightRig rig="threePt" dir="t"/>
              </a:scene3d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6" name="Straight Arrow Connector 335"/>
              <p:cNvCxnSpPr/>
              <p:nvPr/>
            </p:nvCxnSpPr>
            <p:spPr>
              <a:xfrm rot="13500000" flipV="1">
                <a:off x="5721906" y="5220123"/>
                <a:ext cx="581402" cy="771"/>
              </a:xfrm>
              <a:prstGeom prst="straightConnector1">
                <a:avLst/>
              </a:prstGeom>
              <a:ln w="57150" cap="flat" cmpd="sng" algn="ctr">
                <a:solidFill>
                  <a:schemeClr val="tx2"/>
                </a:solidFill>
                <a:prstDash val="solid"/>
                <a:round/>
                <a:headEnd type="stealth" w="sm" len="med"/>
                <a:tailEnd type="stealth" w="sm" len="med"/>
              </a:ln>
              <a:scene3d>
                <a:camera prst="orthographicFront">
                  <a:rot lat="0" lon="0" rev="0"/>
                </a:camera>
                <a:lightRig rig="threePt" dir="t"/>
              </a:scene3d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79" name="TextBox 278"/>
            <p:cNvSpPr txBox="1"/>
            <p:nvPr/>
          </p:nvSpPr>
          <p:spPr>
            <a:xfrm>
              <a:off x="6477390" y="727726"/>
              <a:ext cx="668444" cy="100850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8" dirty="0"/>
                <a:t>1</a:t>
              </a:r>
            </a:p>
          </p:txBody>
        </p:sp>
        <p:sp>
          <p:nvSpPr>
            <p:cNvPr id="280" name="TextBox 279"/>
            <p:cNvSpPr txBox="1"/>
            <p:nvPr/>
          </p:nvSpPr>
          <p:spPr>
            <a:xfrm>
              <a:off x="7451136" y="727726"/>
              <a:ext cx="668444" cy="100850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8" dirty="0"/>
                <a:t>1</a:t>
              </a:r>
            </a:p>
          </p:txBody>
        </p:sp>
        <p:sp>
          <p:nvSpPr>
            <p:cNvPr id="281" name="TextBox 280"/>
            <p:cNvSpPr txBox="1"/>
            <p:nvPr/>
          </p:nvSpPr>
          <p:spPr>
            <a:xfrm>
              <a:off x="8438120" y="727726"/>
              <a:ext cx="668444" cy="100850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8" dirty="0"/>
                <a:t>0</a:t>
              </a:r>
            </a:p>
          </p:txBody>
        </p:sp>
        <p:sp>
          <p:nvSpPr>
            <p:cNvPr id="282" name="TextBox 281"/>
            <p:cNvSpPr txBox="1"/>
            <p:nvPr/>
          </p:nvSpPr>
          <p:spPr>
            <a:xfrm>
              <a:off x="9365636" y="727726"/>
              <a:ext cx="668444" cy="100850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8" dirty="0"/>
                <a:t>0</a:t>
              </a:r>
            </a:p>
          </p:txBody>
        </p:sp>
        <p:sp>
          <p:nvSpPr>
            <p:cNvPr id="283" name="TextBox 282"/>
            <p:cNvSpPr txBox="1"/>
            <p:nvPr/>
          </p:nvSpPr>
          <p:spPr>
            <a:xfrm>
              <a:off x="10339382" y="727726"/>
              <a:ext cx="668444" cy="100850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8"/>
                <a:t>1</a:t>
              </a:r>
              <a:endParaRPr lang="en-US" sz="4008" dirty="0"/>
            </a:p>
          </p:txBody>
        </p:sp>
        <p:sp>
          <p:nvSpPr>
            <p:cNvPr id="284" name="TextBox 283"/>
            <p:cNvSpPr txBox="1"/>
            <p:nvPr/>
          </p:nvSpPr>
          <p:spPr>
            <a:xfrm>
              <a:off x="11326366" y="727726"/>
              <a:ext cx="668444" cy="100850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8" dirty="0"/>
                <a:t>1</a:t>
              </a:r>
            </a:p>
          </p:txBody>
        </p:sp>
        <p:sp>
          <p:nvSpPr>
            <p:cNvPr id="285" name="TextBox 284"/>
            <p:cNvSpPr txBox="1"/>
            <p:nvPr/>
          </p:nvSpPr>
          <p:spPr>
            <a:xfrm>
              <a:off x="6473224" y="6837895"/>
              <a:ext cx="668444" cy="100850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8" dirty="0"/>
                <a:t>1</a:t>
              </a:r>
            </a:p>
          </p:txBody>
        </p:sp>
        <p:sp>
          <p:nvSpPr>
            <p:cNvPr id="286" name="TextBox 285"/>
            <p:cNvSpPr txBox="1"/>
            <p:nvPr/>
          </p:nvSpPr>
          <p:spPr>
            <a:xfrm>
              <a:off x="7390671" y="6837894"/>
              <a:ext cx="791556" cy="100850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8" dirty="0"/>
                <a:t>R</a:t>
              </a:r>
            </a:p>
          </p:txBody>
        </p:sp>
        <p:sp>
          <p:nvSpPr>
            <p:cNvPr id="287" name="TextBox 286"/>
            <p:cNvSpPr txBox="1"/>
            <p:nvPr/>
          </p:nvSpPr>
          <p:spPr>
            <a:xfrm>
              <a:off x="8433954" y="6837894"/>
              <a:ext cx="668444" cy="100850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8" dirty="0"/>
                <a:t>0</a:t>
              </a:r>
            </a:p>
          </p:txBody>
        </p:sp>
        <p:sp>
          <p:nvSpPr>
            <p:cNvPr id="288" name="TextBox 287"/>
            <p:cNvSpPr txBox="1"/>
            <p:nvPr/>
          </p:nvSpPr>
          <p:spPr>
            <a:xfrm>
              <a:off x="9321024" y="6837894"/>
              <a:ext cx="791556" cy="100850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8" dirty="0"/>
                <a:t>R</a:t>
              </a:r>
            </a:p>
          </p:txBody>
        </p:sp>
        <p:sp>
          <p:nvSpPr>
            <p:cNvPr id="289" name="TextBox 288"/>
            <p:cNvSpPr txBox="1"/>
            <p:nvPr/>
          </p:nvSpPr>
          <p:spPr>
            <a:xfrm>
              <a:off x="10278918" y="6837894"/>
              <a:ext cx="791556" cy="100850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8" dirty="0"/>
                <a:t>R</a:t>
              </a:r>
            </a:p>
          </p:txBody>
        </p:sp>
        <p:sp>
          <p:nvSpPr>
            <p:cNvPr id="290" name="TextBox 289"/>
            <p:cNvSpPr txBox="1"/>
            <p:nvPr/>
          </p:nvSpPr>
          <p:spPr>
            <a:xfrm>
              <a:off x="11265901" y="6837894"/>
              <a:ext cx="791556" cy="100850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8" dirty="0"/>
                <a:t>R</a:t>
              </a:r>
            </a:p>
          </p:txBody>
        </p:sp>
        <p:cxnSp>
          <p:nvCxnSpPr>
            <p:cNvPr id="291" name="Straight Arrow Connector 290"/>
            <p:cNvCxnSpPr/>
            <p:nvPr/>
          </p:nvCxnSpPr>
          <p:spPr>
            <a:xfrm rot="13500000" flipV="1">
              <a:off x="9237269" y="3051766"/>
              <a:ext cx="826883" cy="1097"/>
            </a:xfrm>
            <a:prstGeom prst="straightConnector1">
              <a:avLst/>
            </a:prstGeom>
            <a:ln w="57150" cap="flat" cmpd="sng" algn="ctr">
              <a:solidFill>
                <a:schemeClr val="tx2"/>
              </a:solidFill>
              <a:prstDash val="solid"/>
              <a:round/>
              <a:headEnd type="stealth" w="sm" len="med"/>
              <a:tailEnd type="none" w="sm" len="med"/>
            </a:ln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92" name="Group 291"/>
            <p:cNvGrpSpPr/>
            <p:nvPr/>
          </p:nvGrpSpPr>
          <p:grpSpPr>
            <a:xfrm>
              <a:off x="6353211" y="1734497"/>
              <a:ext cx="826883" cy="826883"/>
              <a:chOff x="1430862" y="3298236"/>
              <a:chExt cx="581402" cy="581402"/>
            </a:xfrm>
          </p:grpSpPr>
          <p:cxnSp>
            <p:nvCxnSpPr>
              <p:cNvPr id="333" name="Straight Arrow Connector 332"/>
              <p:cNvCxnSpPr/>
              <p:nvPr/>
            </p:nvCxnSpPr>
            <p:spPr>
              <a:xfrm rot="10800000">
                <a:off x="1430862" y="3588936"/>
                <a:ext cx="581402" cy="771"/>
              </a:xfrm>
              <a:prstGeom prst="straightConnector1">
                <a:avLst/>
              </a:prstGeom>
              <a:ln w="57150" cap="flat" cmpd="sng" algn="ctr">
                <a:solidFill>
                  <a:srgbClr val="800000"/>
                </a:solidFill>
                <a:prstDash val="solid"/>
                <a:round/>
                <a:headEnd type="stealth" w="sm" len="med"/>
                <a:tailEnd type="stealth" w="sm" len="med"/>
              </a:ln>
              <a:scene3d>
                <a:camera prst="orthographicFront">
                  <a:rot lat="0" lon="0" rev="0"/>
                </a:camera>
                <a:lightRig rig="threePt" dir="t"/>
              </a:scene3d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4" name="Straight Arrow Connector 333"/>
              <p:cNvCxnSpPr/>
              <p:nvPr/>
            </p:nvCxnSpPr>
            <p:spPr>
              <a:xfrm rot="5400000">
                <a:off x="1434665" y="3588551"/>
                <a:ext cx="581402" cy="771"/>
              </a:xfrm>
              <a:prstGeom prst="straightConnector1">
                <a:avLst/>
              </a:prstGeom>
              <a:ln w="57150" cap="flat" cmpd="sng" algn="ctr">
                <a:solidFill>
                  <a:srgbClr val="800000"/>
                </a:solidFill>
                <a:prstDash val="solid"/>
                <a:round/>
                <a:headEnd type="stealth" w="sm" len="med"/>
                <a:tailEnd type="stealth" w="sm" len="med"/>
              </a:ln>
              <a:scene3d>
                <a:camera prst="orthographicFront">
                  <a:rot lat="0" lon="0" rev="0"/>
                </a:camera>
                <a:lightRig rig="threePt" dir="t"/>
              </a:scene3d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93" name="Straight Arrow Connector 292"/>
            <p:cNvCxnSpPr/>
            <p:nvPr/>
          </p:nvCxnSpPr>
          <p:spPr>
            <a:xfrm rot="5400000">
              <a:off x="6359717" y="3026613"/>
              <a:ext cx="826883" cy="1097"/>
            </a:xfrm>
            <a:prstGeom prst="straightConnector1">
              <a:avLst/>
            </a:prstGeom>
            <a:ln w="57150" cap="flat" cmpd="sng" algn="ctr">
              <a:solidFill>
                <a:srgbClr val="800000"/>
              </a:solidFill>
              <a:prstDash val="solid"/>
              <a:round/>
              <a:headEnd type="stealth" w="sm" len="med"/>
              <a:tailEnd type="none" w="sm" len="med"/>
            </a:ln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94" name="Group 293"/>
            <p:cNvGrpSpPr/>
            <p:nvPr/>
          </p:nvGrpSpPr>
          <p:grpSpPr>
            <a:xfrm>
              <a:off x="6353210" y="5363954"/>
              <a:ext cx="826883" cy="826883"/>
              <a:chOff x="1430862" y="3298236"/>
              <a:chExt cx="581402" cy="581402"/>
            </a:xfrm>
          </p:grpSpPr>
          <p:cxnSp>
            <p:nvCxnSpPr>
              <p:cNvPr id="331" name="Straight Arrow Connector 330"/>
              <p:cNvCxnSpPr/>
              <p:nvPr/>
            </p:nvCxnSpPr>
            <p:spPr>
              <a:xfrm rot="10800000">
                <a:off x="1430862" y="3588936"/>
                <a:ext cx="581402" cy="771"/>
              </a:xfrm>
              <a:prstGeom prst="straightConnector1">
                <a:avLst/>
              </a:prstGeom>
              <a:ln w="57150" cap="flat" cmpd="sng" algn="ctr">
                <a:solidFill>
                  <a:srgbClr val="800000"/>
                </a:solidFill>
                <a:prstDash val="solid"/>
                <a:round/>
                <a:headEnd type="stealth" w="sm" len="med"/>
                <a:tailEnd type="stealth" w="sm" len="med"/>
              </a:ln>
              <a:scene3d>
                <a:camera prst="orthographicFront">
                  <a:rot lat="0" lon="0" rev="0"/>
                </a:camera>
                <a:lightRig rig="threePt" dir="t"/>
              </a:scene3d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2" name="Straight Arrow Connector 331"/>
              <p:cNvCxnSpPr/>
              <p:nvPr/>
            </p:nvCxnSpPr>
            <p:spPr>
              <a:xfrm rot="5400000">
                <a:off x="1434665" y="3588551"/>
                <a:ext cx="581402" cy="771"/>
              </a:xfrm>
              <a:prstGeom prst="straightConnector1">
                <a:avLst/>
              </a:prstGeom>
              <a:ln w="57150" cap="flat" cmpd="sng" algn="ctr">
                <a:solidFill>
                  <a:srgbClr val="800000"/>
                </a:solidFill>
                <a:prstDash val="solid"/>
                <a:round/>
                <a:headEnd type="stealth" w="sm" len="med"/>
                <a:tailEnd type="stealth" w="sm" len="med"/>
              </a:ln>
              <a:scene3d>
                <a:camera prst="orthographicFront">
                  <a:rot lat="0" lon="0" rev="0"/>
                </a:camera>
                <a:lightRig rig="threePt" dir="t"/>
              </a:scene3d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95" name="Straight Arrow Connector 294"/>
            <p:cNvCxnSpPr/>
            <p:nvPr/>
          </p:nvCxnSpPr>
          <p:spPr>
            <a:xfrm rot="5400000">
              <a:off x="6357521" y="6672770"/>
              <a:ext cx="826883" cy="1097"/>
            </a:xfrm>
            <a:prstGeom prst="straightConnector1">
              <a:avLst/>
            </a:prstGeom>
            <a:ln w="57150" cap="flat" cmpd="sng" algn="ctr">
              <a:solidFill>
                <a:srgbClr val="800000"/>
              </a:solidFill>
              <a:prstDash val="solid"/>
              <a:round/>
              <a:headEnd type="stealth" w="sm" len="med"/>
              <a:tailEnd type="none" w="sm" len="med"/>
            </a:ln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96" name="Group 295"/>
            <p:cNvGrpSpPr/>
            <p:nvPr/>
          </p:nvGrpSpPr>
          <p:grpSpPr>
            <a:xfrm>
              <a:off x="7380588" y="1613790"/>
              <a:ext cx="826883" cy="826883"/>
              <a:chOff x="5717618" y="4929808"/>
              <a:chExt cx="581402" cy="581402"/>
            </a:xfrm>
          </p:grpSpPr>
          <p:cxnSp>
            <p:nvCxnSpPr>
              <p:cNvPr id="329" name="Straight Arrow Connector 328"/>
              <p:cNvCxnSpPr/>
              <p:nvPr/>
            </p:nvCxnSpPr>
            <p:spPr>
              <a:xfrm rot="8100000">
                <a:off x="5717618" y="5220121"/>
                <a:ext cx="581402" cy="771"/>
              </a:xfrm>
              <a:prstGeom prst="straightConnector1">
                <a:avLst/>
              </a:prstGeom>
              <a:ln w="57150" cap="flat" cmpd="sng" algn="ctr">
                <a:solidFill>
                  <a:schemeClr val="tx2"/>
                </a:solidFill>
                <a:prstDash val="solid"/>
                <a:round/>
                <a:headEnd type="stealth" w="sm" len="med"/>
                <a:tailEnd type="stealth" w="sm" len="med"/>
              </a:ln>
              <a:scene3d>
                <a:camera prst="orthographicFront">
                  <a:rot lat="0" lon="0" rev="0"/>
                </a:camera>
                <a:lightRig rig="threePt" dir="t"/>
              </a:scene3d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0" name="Straight Arrow Connector 329"/>
              <p:cNvCxnSpPr/>
              <p:nvPr/>
            </p:nvCxnSpPr>
            <p:spPr>
              <a:xfrm rot="13500000" flipV="1">
                <a:off x="5721906" y="5220123"/>
                <a:ext cx="581402" cy="771"/>
              </a:xfrm>
              <a:prstGeom prst="straightConnector1">
                <a:avLst/>
              </a:prstGeom>
              <a:ln w="57150" cap="flat" cmpd="sng" algn="ctr">
                <a:solidFill>
                  <a:schemeClr val="tx2"/>
                </a:solidFill>
                <a:prstDash val="solid"/>
                <a:round/>
                <a:headEnd type="stealth" w="sm" len="med"/>
                <a:tailEnd type="stealth" w="sm" len="med"/>
              </a:ln>
              <a:scene3d>
                <a:camera prst="orthographicFront">
                  <a:rot lat="0" lon="0" rev="0"/>
                </a:camera>
                <a:lightRig rig="threePt" dir="t"/>
              </a:scene3d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97" name="Straight Arrow Connector 296"/>
            <p:cNvCxnSpPr/>
            <p:nvPr/>
          </p:nvCxnSpPr>
          <p:spPr>
            <a:xfrm rot="8100000">
              <a:off x="10231950" y="2986799"/>
              <a:ext cx="826883" cy="1097"/>
            </a:xfrm>
            <a:prstGeom prst="straightConnector1">
              <a:avLst/>
            </a:prstGeom>
            <a:ln w="57150" cap="flat" cmpd="sng" algn="ctr">
              <a:solidFill>
                <a:schemeClr val="tx2"/>
              </a:solidFill>
              <a:prstDash val="solid"/>
              <a:round/>
              <a:headEnd type="stealth" w="sm" len="med"/>
              <a:tailEnd type="none" w="sm" len="med"/>
            </a:ln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98" name="Group 297"/>
            <p:cNvGrpSpPr/>
            <p:nvPr/>
          </p:nvGrpSpPr>
          <p:grpSpPr>
            <a:xfrm>
              <a:off x="9254452" y="1613790"/>
              <a:ext cx="826883" cy="826883"/>
              <a:chOff x="5717618" y="4929808"/>
              <a:chExt cx="581402" cy="581402"/>
            </a:xfrm>
          </p:grpSpPr>
          <p:cxnSp>
            <p:nvCxnSpPr>
              <p:cNvPr id="327" name="Straight Arrow Connector 326"/>
              <p:cNvCxnSpPr/>
              <p:nvPr/>
            </p:nvCxnSpPr>
            <p:spPr>
              <a:xfrm rot="8100000">
                <a:off x="5717618" y="5220121"/>
                <a:ext cx="581402" cy="771"/>
              </a:xfrm>
              <a:prstGeom prst="straightConnector1">
                <a:avLst/>
              </a:prstGeom>
              <a:ln w="57150" cap="flat" cmpd="sng" algn="ctr">
                <a:solidFill>
                  <a:schemeClr val="tx2"/>
                </a:solidFill>
                <a:prstDash val="solid"/>
                <a:round/>
                <a:headEnd type="stealth" w="sm" len="med"/>
                <a:tailEnd type="stealth" w="sm" len="med"/>
              </a:ln>
              <a:scene3d>
                <a:camera prst="orthographicFront">
                  <a:rot lat="0" lon="0" rev="0"/>
                </a:camera>
                <a:lightRig rig="threePt" dir="t"/>
              </a:scene3d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8" name="Straight Arrow Connector 327"/>
              <p:cNvCxnSpPr/>
              <p:nvPr/>
            </p:nvCxnSpPr>
            <p:spPr>
              <a:xfrm rot="13500000" flipV="1">
                <a:off x="5721906" y="5220123"/>
                <a:ext cx="581402" cy="771"/>
              </a:xfrm>
              <a:prstGeom prst="straightConnector1">
                <a:avLst/>
              </a:prstGeom>
              <a:ln w="57150" cap="flat" cmpd="sng" algn="ctr">
                <a:solidFill>
                  <a:schemeClr val="tx2"/>
                </a:solidFill>
                <a:prstDash val="solid"/>
                <a:round/>
                <a:headEnd type="stealth" w="sm" len="med"/>
                <a:tailEnd type="stealth" w="sm" len="med"/>
              </a:ln>
              <a:scene3d>
                <a:camera prst="orthographicFront">
                  <a:rot lat="0" lon="0" rev="0"/>
                </a:camera>
                <a:lightRig rig="threePt" dir="t"/>
              </a:scene3d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99" name="Group 298"/>
            <p:cNvGrpSpPr/>
            <p:nvPr/>
          </p:nvGrpSpPr>
          <p:grpSpPr>
            <a:xfrm>
              <a:off x="7297668" y="5372806"/>
              <a:ext cx="826883" cy="826883"/>
              <a:chOff x="1430862" y="3298236"/>
              <a:chExt cx="581402" cy="581402"/>
            </a:xfrm>
          </p:grpSpPr>
          <p:cxnSp>
            <p:nvCxnSpPr>
              <p:cNvPr id="325" name="Straight Arrow Connector 324"/>
              <p:cNvCxnSpPr/>
              <p:nvPr/>
            </p:nvCxnSpPr>
            <p:spPr>
              <a:xfrm rot="10800000">
                <a:off x="1430862" y="3588936"/>
                <a:ext cx="581402" cy="771"/>
              </a:xfrm>
              <a:prstGeom prst="straightConnector1">
                <a:avLst/>
              </a:prstGeom>
              <a:ln w="57150" cap="flat" cmpd="sng" algn="ctr">
                <a:solidFill>
                  <a:srgbClr val="800000"/>
                </a:solidFill>
                <a:prstDash val="solid"/>
                <a:round/>
                <a:headEnd type="stealth" w="sm" len="med"/>
                <a:tailEnd type="stealth" w="sm" len="med"/>
              </a:ln>
              <a:scene3d>
                <a:camera prst="orthographicFront">
                  <a:rot lat="0" lon="0" rev="0"/>
                </a:camera>
                <a:lightRig rig="threePt" dir="t"/>
              </a:scene3d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6" name="Straight Arrow Connector 325"/>
              <p:cNvCxnSpPr/>
              <p:nvPr/>
            </p:nvCxnSpPr>
            <p:spPr>
              <a:xfrm rot="5400000">
                <a:off x="1434665" y="3588551"/>
                <a:ext cx="581402" cy="771"/>
              </a:xfrm>
              <a:prstGeom prst="straightConnector1">
                <a:avLst/>
              </a:prstGeom>
              <a:ln w="57150" cap="flat" cmpd="sng" algn="ctr">
                <a:solidFill>
                  <a:srgbClr val="800000"/>
                </a:solidFill>
                <a:prstDash val="solid"/>
                <a:round/>
                <a:headEnd type="stealth" w="sm" len="med"/>
                <a:tailEnd type="stealth" w="sm" len="med"/>
              </a:ln>
              <a:scene3d>
                <a:camera prst="orthographicFront">
                  <a:rot lat="0" lon="0" rev="0"/>
                </a:camera>
                <a:lightRig rig="threePt" dir="t"/>
              </a:scene3d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00" name="TextBox 299"/>
            <p:cNvSpPr txBox="1"/>
            <p:nvPr/>
          </p:nvSpPr>
          <p:spPr>
            <a:xfrm>
              <a:off x="7402317" y="6147716"/>
              <a:ext cx="791556" cy="100850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8" dirty="0"/>
                <a:t>R</a:t>
              </a:r>
            </a:p>
          </p:txBody>
        </p:sp>
        <p:grpSp>
          <p:nvGrpSpPr>
            <p:cNvPr id="301" name="Group 300"/>
            <p:cNvGrpSpPr/>
            <p:nvPr/>
          </p:nvGrpSpPr>
          <p:grpSpPr>
            <a:xfrm>
              <a:off x="8315460" y="1609205"/>
              <a:ext cx="826883" cy="826883"/>
              <a:chOff x="1430862" y="3298236"/>
              <a:chExt cx="581402" cy="581402"/>
            </a:xfrm>
          </p:grpSpPr>
          <p:cxnSp>
            <p:nvCxnSpPr>
              <p:cNvPr id="323" name="Straight Arrow Connector 322"/>
              <p:cNvCxnSpPr/>
              <p:nvPr/>
            </p:nvCxnSpPr>
            <p:spPr>
              <a:xfrm rot="10800000">
                <a:off x="1430862" y="3588936"/>
                <a:ext cx="581402" cy="771"/>
              </a:xfrm>
              <a:prstGeom prst="straightConnector1">
                <a:avLst/>
              </a:prstGeom>
              <a:ln w="57150" cap="flat" cmpd="sng" algn="ctr">
                <a:solidFill>
                  <a:srgbClr val="800000"/>
                </a:solidFill>
                <a:prstDash val="solid"/>
                <a:round/>
                <a:headEnd type="stealth" w="sm" len="med"/>
                <a:tailEnd type="stealth" w="sm" len="med"/>
              </a:ln>
              <a:scene3d>
                <a:camera prst="orthographicFront">
                  <a:rot lat="0" lon="0" rev="0"/>
                </a:camera>
                <a:lightRig rig="threePt" dir="t"/>
              </a:scene3d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4" name="Straight Arrow Connector 323"/>
              <p:cNvCxnSpPr/>
              <p:nvPr/>
            </p:nvCxnSpPr>
            <p:spPr>
              <a:xfrm rot="5400000">
                <a:off x="1434665" y="3588551"/>
                <a:ext cx="581402" cy="771"/>
              </a:xfrm>
              <a:prstGeom prst="straightConnector1">
                <a:avLst/>
              </a:prstGeom>
              <a:ln w="57150" cap="flat" cmpd="sng" algn="ctr">
                <a:solidFill>
                  <a:srgbClr val="800000"/>
                </a:solidFill>
                <a:prstDash val="solid"/>
                <a:round/>
                <a:headEnd type="stealth" w="sm" len="med"/>
                <a:tailEnd type="stealth" w="sm" len="med"/>
              </a:ln>
              <a:scene3d>
                <a:camera prst="orthographicFront">
                  <a:rot lat="0" lon="0" rev="0"/>
                </a:camera>
                <a:lightRig rig="threePt" dir="t"/>
              </a:scene3d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02" name="Group 301"/>
            <p:cNvGrpSpPr/>
            <p:nvPr/>
          </p:nvGrpSpPr>
          <p:grpSpPr>
            <a:xfrm>
              <a:off x="10211905" y="1609649"/>
              <a:ext cx="826883" cy="826883"/>
              <a:chOff x="5717618" y="4929808"/>
              <a:chExt cx="581402" cy="581402"/>
            </a:xfrm>
          </p:grpSpPr>
          <p:cxnSp>
            <p:nvCxnSpPr>
              <p:cNvPr id="321" name="Straight Arrow Connector 320"/>
              <p:cNvCxnSpPr/>
              <p:nvPr/>
            </p:nvCxnSpPr>
            <p:spPr>
              <a:xfrm rot="8100000">
                <a:off x="5717618" y="5220121"/>
                <a:ext cx="581402" cy="771"/>
              </a:xfrm>
              <a:prstGeom prst="straightConnector1">
                <a:avLst/>
              </a:prstGeom>
              <a:ln w="57150" cap="flat" cmpd="sng" algn="ctr">
                <a:solidFill>
                  <a:schemeClr val="tx2"/>
                </a:solidFill>
                <a:prstDash val="solid"/>
                <a:round/>
                <a:headEnd type="stealth" w="sm" len="med"/>
                <a:tailEnd type="stealth" w="sm" len="med"/>
              </a:ln>
              <a:scene3d>
                <a:camera prst="orthographicFront">
                  <a:rot lat="0" lon="0" rev="0"/>
                </a:camera>
                <a:lightRig rig="threePt" dir="t"/>
              </a:scene3d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2" name="Straight Arrow Connector 321"/>
              <p:cNvCxnSpPr/>
              <p:nvPr/>
            </p:nvCxnSpPr>
            <p:spPr>
              <a:xfrm rot="13500000" flipV="1">
                <a:off x="5721906" y="5220123"/>
                <a:ext cx="581402" cy="771"/>
              </a:xfrm>
              <a:prstGeom prst="straightConnector1">
                <a:avLst/>
              </a:prstGeom>
              <a:ln w="57150" cap="flat" cmpd="sng" algn="ctr">
                <a:solidFill>
                  <a:schemeClr val="tx2"/>
                </a:solidFill>
                <a:prstDash val="solid"/>
                <a:round/>
                <a:headEnd type="stealth" w="sm" len="med"/>
                <a:tailEnd type="stealth" w="sm" len="med"/>
              </a:ln>
              <a:scene3d>
                <a:camera prst="orthographicFront">
                  <a:rot lat="0" lon="0" rev="0"/>
                </a:camera>
                <a:lightRig rig="threePt" dir="t"/>
              </a:scene3d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03" name="Group 302"/>
            <p:cNvGrpSpPr/>
            <p:nvPr/>
          </p:nvGrpSpPr>
          <p:grpSpPr>
            <a:xfrm>
              <a:off x="11215182" y="1613790"/>
              <a:ext cx="826883" cy="826883"/>
              <a:chOff x="1430862" y="3298236"/>
              <a:chExt cx="581402" cy="581402"/>
            </a:xfrm>
          </p:grpSpPr>
          <p:cxnSp>
            <p:nvCxnSpPr>
              <p:cNvPr id="319" name="Straight Arrow Connector 318"/>
              <p:cNvCxnSpPr/>
              <p:nvPr/>
            </p:nvCxnSpPr>
            <p:spPr>
              <a:xfrm rot="10800000">
                <a:off x="1430862" y="3588936"/>
                <a:ext cx="581402" cy="771"/>
              </a:xfrm>
              <a:prstGeom prst="straightConnector1">
                <a:avLst/>
              </a:prstGeom>
              <a:ln w="57150" cap="flat" cmpd="sng" algn="ctr">
                <a:solidFill>
                  <a:srgbClr val="800000"/>
                </a:solidFill>
                <a:prstDash val="solid"/>
                <a:round/>
                <a:headEnd type="stealth" w="sm" len="med"/>
                <a:tailEnd type="stealth" w="sm" len="med"/>
              </a:ln>
              <a:scene3d>
                <a:camera prst="orthographicFront">
                  <a:rot lat="0" lon="0" rev="0"/>
                </a:camera>
                <a:lightRig rig="threePt" dir="t"/>
              </a:scene3d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0" name="Straight Arrow Connector 319"/>
              <p:cNvCxnSpPr/>
              <p:nvPr/>
            </p:nvCxnSpPr>
            <p:spPr>
              <a:xfrm rot="5400000">
                <a:off x="1434665" y="3588551"/>
                <a:ext cx="581402" cy="771"/>
              </a:xfrm>
              <a:prstGeom prst="straightConnector1">
                <a:avLst/>
              </a:prstGeom>
              <a:ln w="57150" cap="flat" cmpd="sng" algn="ctr">
                <a:solidFill>
                  <a:srgbClr val="800000"/>
                </a:solidFill>
                <a:prstDash val="solid"/>
                <a:round/>
                <a:headEnd type="stealth" w="sm" len="med"/>
                <a:tailEnd type="stealth" w="sm" len="med"/>
              </a:ln>
              <a:scene3d>
                <a:camera prst="orthographicFront">
                  <a:rot lat="0" lon="0" rev="0"/>
                </a:camera>
                <a:lightRig rig="threePt" dir="t"/>
              </a:scene3d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04" name="Group 303"/>
            <p:cNvGrpSpPr/>
            <p:nvPr/>
          </p:nvGrpSpPr>
          <p:grpSpPr>
            <a:xfrm>
              <a:off x="8320095" y="5381658"/>
              <a:ext cx="826883" cy="826883"/>
              <a:chOff x="1430862" y="3298236"/>
              <a:chExt cx="581402" cy="581402"/>
            </a:xfrm>
          </p:grpSpPr>
          <p:cxnSp>
            <p:nvCxnSpPr>
              <p:cNvPr id="317" name="Straight Arrow Connector 316"/>
              <p:cNvCxnSpPr/>
              <p:nvPr/>
            </p:nvCxnSpPr>
            <p:spPr>
              <a:xfrm rot="10800000">
                <a:off x="1430862" y="3588936"/>
                <a:ext cx="581402" cy="771"/>
              </a:xfrm>
              <a:prstGeom prst="straightConnector1">
                <a:avLst/>
              </a:prstGeom>
              <a:ln w="57150" cap="flat" cmpd="sng" algn="ctr">
                <a:solidFill>
                  <a:srgbClr val="800000"/>
                </a:solidFill>
                <a:prstDash val="solid"/>
                <a:round/>
                <a:headEnd type="stealth" w="sm" len="med"/>
                <a:tailEnd type="stealth" w="sm" len="med"/>
              </a:ln>
              <a:scene3d>
                <a:camera prst="orthographicFront">
                  <a:rot lat="0" lon="0" rev="0"/>
                </a:camera>
                <a:lightRig rig="threePt" dir="t"/>
              </a:scene3d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8" name="Straight Arrow Connector 317"/>
              <p:cNvCxnSpPr/>
              <p:nvPr/>
            </p:nvCxnSpPr>
            <p:spPr>
              <a:xfrm rot="5400000">
                <a:off x="1434665" y="3588551"/>
                <a:ext cx="581402" cy="771"/>
              </a:xfrm>
              <a:prstGeom prst="straightConnector1">
                <a:avLst/>
              </a:prstGeom>
              <a:ln w="57150" cap="flat" cmpd="sng" algn="ctr">
                <a:solidFill>
                  <a:srgbClr val="800000"/>
                </a:solidFill>
                <a:prstDash val="solid"/>
                <a:round/>
                <a:headEnd type="stealth" w="sm" len="med"/>
                <a:tailEnd type="stealth" w="sm" len="med"/>
              </a:ln>
              <a:scene3d>
                <a:camera prst="orthographicFront">
                  <a:rot lat="0" lon="0" rev="0"/>
                </a:camera>
                <a:lightRig rig="threePt" dir="t"/>
              </a:scene3d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05" name="Group 304"/>
            <p:cNvGrpSpPr/>
            <p:nvPr/>
          </p:nvGrpSpPr>
          <p:grpSpPr>
            <a:xfrm>
              <a:off x="11182353" y="5389184"/>
              <a:ext cx="826883" cy="826883"/>
              <a:chOff x="5717618" y="4929808"/>
              <a:chExt cx="581402" cy="581402"/>
            </a:xfrm>
          </p:grpSpPr>
          <p:cxnSp>
            <p:nvCxnSpPr>
              <p:cNvPr id="315" name="Straight Arrow Connector 314"/>
              <p:cNvCxnSpPr/>
              <p:nvPr/>
            </p:nvCxnSpPr>
            <p:spPr>
              <a:xfrm rot="8100000">
                <a:off x="5717618" y="5220121"/>
                <a:ext cx="581402" cy="771"/>
              </a:xfrm>
              <a:prstGeom prst="straightConnector1">
                <a:avLst/>
              </a:prstGeom>
              <a:ln w="57150" cap="flat" cmpd="sng" algn="ctr">
                <a:solidFill>
                  <a:schemeClr val="tx2"/>
                </a:solidFill>
                <a:prstDash val="solid"/>
                <a:round/>
                <a:headEnd type="stealth" w="sm" len="med"/>
                <a:tailEnd type="stealth" w="sm" len="med"/>
              </a:ln>
              <a:scene3d>
                <a:camera prst="orthographicFront">
                  <a:rot lat="0" lon="0" rev="0"/>
                </a:camera>
                <a:lightRig rig="threePt" dir="t"/>
              </a:scene3d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6" name="Straight Arrow Connector 315"/>
              <p:cNvCxnSpPr/>
              <p:nvPr/>
            </p:nvCxnSpPr>
            <p:spPr>
              <a:xfrm rot="13500000" flipV="1">
                <a:off x="5721906" y="5220123"/>
                <a:ext cx="581402" cy="771"/>
              </a:xfrm>
              <a:prstGeom prst="straightConnector1">
                <a:avLst/>
              </a:prstGeom>
              <a:ln w="57150" cap="flat" cmpd="sng" algn="ctr">
                <a:solidFill>
                  <a:schemeClr val="tx2"/>
                </a:solidFill>
                <a:prstDash val="solid"/>
                <a:round/>
                <a:headEnd type="stealth" w="sm" len="med"/>
                <a:tailEnd type="stealth" w="sm" len="med"/>
              </a:ln>
              <a:scene3d>
                <a:camera prst="orthographicFront">
                  <a:rot lat="0" lon="0" rev="0"/>
                </a:camera>
                <a:lightRig rig="threePt" dir="t"/>
              </a:scene3d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306" name="Straight Arrow Connector 305"/>
            <p:cNvCxnSpPr/>
            <p:nvPr/>
          </p:nvCxnSpPr>
          <p:spPr>
            <a:xfrm rot="10800000">
              <a:off x="8326053" y="3053412"/>
              <a:ext cx="826883" cy="1097"/>
            </a:xfrm>
            <a:prstGeom prst="straightConnector1">
              <a:avLst/>
            </a:prstGeom>
            <a:ln w="57150" cap="flat" cmpd="sng" algn="ctr">
              <a:solidFill>
                <a:srgbClr val="800000"/>
              </a:solidFill>
              <a:prstDash val="solid"/>
              <a:round/>
              <a:headEnd type="stealth" w="sm" len="med"/>
              <a:tailEnd type="none" w="sm" len="med"/>
            </a:ln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7" name="Straight Arrow Connector 306"/>
            <p:cNvCxnSpPr/>
            <p:nvPr/>
          </p:nvCxnSpPr>
          <p:spPr>
            <a:xfrm rot="5400000">
              <a:off x="11221690" y="3051768"/>
              <a:ext cx="826883" cy="1097"/>
            </a:xfrm>
            <a:prstGeom prst="straightConnector1">
              <a:avLst/>
            </a:prstGeom>
            <a:ln w="57150" cap="flat" cmpd="sng" algn="ctr">
              <a:solidFill>
                <a:srgbClr val="800000"/>
              </a:solidFill>
              <a:prstDash val="solid"/>
              <a:round/>
              <a:headEnd type="stealth" w="sm" len="med"/>
              <a:tailEnd type="none" w="sm" len="med"/>
            </a:ln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8" name="Straight Arrow Connector 307"/>
            <p:cNvCxnSpPr/>
            <p:nvPr/>
          </p:nvCxnSpPr>
          <p:spPr>
            <a:xfrm rot="10800000">
              <a:off x="8326053" y="6739381"/>
              <a:ext cx="826883" cy="1097"/>
            </a:xfrm>
            <a:prstGeom prst="straightConnector1">
              <a:avLst/>
            </a:prstGeom>
            <a:ln w="57150" cap="flat" cmpd="sng" algn="ctr">
              <a:solidFill>
                <a:srgbClr val="800000"/>
              </a:solidFill>
              <a:prstDash val="solid"/>
              <a:round/>
              <a:headEnd type="stealth" w="sm" len="med"/>
              <a:tailEnd type="none" w="sm" len="med"/>
            </a:ln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10" name="Group 309"/>
            <p:cNvGrpSpPr/>
            <p:nvPr/>
          </p:nvGrpSpPr>
          <p:grpSpPr>
            <a:xfrm>
              <a:off x="10189214" y="5373902"/>
              <a:ext cx="826883" cy="826883"/>
              <a:chOff x="1430862" y="3298236"/>
              <a:chExt cx="581402" cy="581402"/>
            </a:xfrm>
          </p:grpSpPr>
          <p:cxnSp>
            <p:nvCxnSpPr>
              <p:cNvPr id="313" name="Straight Arrow Connector 312"/>
              <p:cNvCxnSpPr/>
              <p:nvPr/>
            </p:nvCxnSpPr>
            <p:spPr>
              <a:xfrm rot="10800000">
                <a:off x="1430862" y="3588936"/>
                <a:ext cx="581402" cy="771"/>
              </a:xfrm>
              <a:prstGeom prst="straightConnector1">
                <a:avLst/>
              </a:prstGeom>
              <a:ln w="57150" cap="flat" cmpd="sng" algn="ctr">
                <a:solidFill>
                  <a:srgbClr val="800000"/>
                </a:solidFill>
                <a:prstDash val="solid"/>
                <a:round/>
                <a:headEnd type="stealth" w="sm" len="med"/>
                <a:tailEnd type="stealth" w="sm" len="med"/>
              </a:ln>
              <a:scene3d>
                <a:camera prst="orthographicFront">
                  <a:rot lat="0" lon="0" rev="0"/>
                </a:camera>
                <a:lightRig rig="threePt" dir="t"/>
              </a:scene3d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4" name="Straight Arrow Connector 313"/>
              <p:cNvCxnSpPr/>
              <p:nvPr/>
            </p:nvCxnSpPr>
            <p:spPr>
              <a:xfrm rot="5400000">
                <a:off x="1434665" y="3588551"/>
                <a:ext cx="581402" cy="771"/>
              </a:xfrm>
              <a:prstGeom prst="straightConnector1">
                <a:avLst/>
              </a:prstGeom>
              <a:ln w="57150" cap="flat" cmpd="sng" algn="ctr">
                <a:solidFill>
                  <a:srgbClr val="800000"/>
                </a:solidFill>
                <a:prstDash val="solid"/>
                <a:round/>
                <a:headEnd type="stealth" w="sm" len="med"/>
                <a:tailEnd type="stealth" w="sm" len="med"/>
              </a:ln>
              <a:scene3d>
                <a:camera prst="orthographicFront">
                  <a:rot lat="0" lon="0" rev="0"/>
                </a:camera>
                <a:lightRig rig="threePt" dir="t"/>
              </a:scene3d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11" name="TextBox 310"/>
            <p:cNvSpPr txBox="1"/>
            <p:nvPr/>
          </p:nvSpPr>
          <p:spPr>
            <a:xfrm>
              <a:off x="10271525" y="6156568"/>
              <a:ext cx="791556" cy="100850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8" dirty="0"/>
                <a:t>R</a:t>
              </a:r>
            </a:p>
          </p:txBody>
        </p:sp>
        <p:sp>
          <p:nvSpPr>
            <p:cNvPr id="312" name="TextBox 311"/>
            <p:cNvSpPr txBox="1"/>
            <p:nvPr/>
          </p:nvSpPr>
          <p:spPr>
            <a:xfrm>
              <a:off x="11280958" y="6146139"/>
              <a:ext cx="791556" cy="100850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8" dirty="0"/>
                <a:t>R</a:t>
              </a:r>
            </a:p>
          </p:txBody>
        </p:sp>
        <p:grpSp>
          <p:nvGrpSpPr>
            <p:cNvPr id="122" name="Group 121"/>
            <p:cNvGrpSpPr/>
            <p:nvPr/>
          </p:nvGrpSpPr>
          <p:grpSpPr>
            <a:xfrm>
              <a:off x="8292312" y="3664112"/>
              <a:ext cx="826883" cy="826883"/>
              <a:chOff x="1430862" y="3298236"/>
              <a:chExt cx="581402" cy="581402"/>
            </a:xfrm>
          </p:grpSpPr>
          <p:cxnSp>
            <p:nvCxnSpPr>
              <p:cNvPr id="123" name="Straight Arrow Connector 122"/>
              <p:cNvCxnSpPr/>
              <p:nvPr/>
            </p:nvCxnSpPr>
            <p:spPr>
              <a:xfrm rot="10800000">
                <a:off x="1430862" y="3588936"/>
                <a:ext cx="581402" cy="771"/>
              </a:xfrm>
              <a:prstGeom prst="straightConnector1">
                <a:avLst/>
              </a:prstGeom>
              <a:ln w="57150" cap="flat" cmpd="sng" algn="ctr">
                <a:solidFill>
                  <a:srgbClr val="800000"/>
                </a:solidFill>
                <a:prstDash val="solid"/>
                <a:round/>
                <a:headEnd type="stealth" w="sm" len="med"/>
                <a:tailEnd type="stealth" w="sm" len="med"/>
              </a:ln>
              <a:scene3d>
                <a:camera prst="orthographicFront">
                  <a:rot lat="0" lon="0" rev="0"/>
                </a:camera>
                <a:lightRig rig="threePt" dir="t"/>
              </a:scene3d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4" name="Straight Arrow Connector 123"/>
              <p:cNvCxnSpPr/>
              <p:nvPr/>
            </p:nvCxnSpPr>
            <p:spPr>
              <a:xfrm rot="5400000">
                <a:off x="1434665" y="3588551"/>
                <a:ext cx="581402" cy="771"/>
              </a:xfrm>
              <a:prstGeom prst="straightConnector1">
                <a:avLst/>
              </a:prstGeom>
              <a:ln w="57150" cap="flat" cmpd="sng" algn="ctr">
                <a:solidFill>
                  <a:srgbClr val="800000"/>
                </a:solidFill>
                <a:prstDash val="solid"/>
                <a:round/>
                <a:headEnd type="stealth" w="sm" len="med"/>
                <a:tailEnd type="stealth" w="sm" len="med"/>
              </a:ln>
              <a:scene3d>
                <a:camera prst="orthographicFront">
                  <a:rot lat="0" lon="0" rev="0"/>
                </a:camera>
                <a:lightRig rig="threePt" dir="t"/>
              </a:scene3d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5" name="Group 124"/>
            <p:cNvGrpSpPr/>
            <p:nvPr/>
          </p:nvGrpSpPr>
          <p:grpSpPr>
            <a:xfrm>
              <a:off x="9288749" y="3672964"/>
              <a:ext cx="826883" cy="826883"/>
              <a:chOff x="1430862" y="3298236"/>
              <a:chExt cx="581402" cy="581402"/>
            </a:xfrm>
          </p:grpSpPr>
          <p:cxnSp>
            <p:nvCxnSpPr>
              <p:cNvPr id="126" name="Straight Arrow Connector 125"/>
              <p:cNvCxnSpPr/>
              <p:nvPr/>
            </p:nvCxnSpPr>
            <p:spPr>
              <a:xfrm rot="10800000">
                <a:off x="1430862" y="3588936"/>
                <a:ext cx="581402" cy="771"/>
              </a:xfrm>
              <a:prstGeom prst="straightConnector1">
                <a:avLst/>
              </a:prstGeom>
              <a:ln w="57150" cap="flat" cmpd="sng" algn="ctr">
                <a:solidFill>
                  <a:srgbClr val="800000"/>
                </a:solidFill>
                <a:prstDash val="solid"/>
                <a:round/>
                <a:headEnd type="stealth" w="sm" len="med"/>
                <a:tailEnd type="stealth" w="sm" len="med"/>
              </a:ln>
              <a:scene3d>
                <a:camera prst="orthographicFront">
                  <a:rot lat="0" lon="0" rev="0"/>
                </a:camera>
                <a:lightRig rig="threePt" dir="t"/>
              </a:scene3d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7" name="Straight Arrow Connector 126"/>
              <p:cNvCxnSpPr/>
              <p:nvPr/>
            </p:nvCxnSpPr>
            <p:spPr>
              <a:xfrm rot="5400000">
                <a:off x="1434665" y="3588551"/>
                <a:ext cx="581402" cy="771"/>
              </a:xfrm>
              <a:prstGeom prst="straightConnector1">
                <a:avLst/>
              </a:prstGeom>
              <a:ln w="57150" cap="flat" cmpd="sng" algn="ctr">
                <a:solidFill>
                  <a:srgbClr val="800000"/>
                </a:solidFill>
                <a:prstDash val="solid"/>
                <a:round/>
                <a:headEnd type="stealth" w="sm" len="med"/>
                <a:tailEnd type="stealth" w="sm" len="med"/>
              </a:ln>
              <a:scene3d>
                <a:camera prst="orthographicFront">
                  <a:rot lat="0" lon="0" rev="0"/>
                </a:camera>
                <a:lightRig rig="threePt" dir="t"/>
              </a:scene3d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1" name="Group 130"/>
            <p:cNvGrpSpPr/>
            <p:nvPr/>
          </p:nvGrpSpPr>
          <p:grpSpPr>
            <a:xfrm>
              <a:off x="6362036" y="3653432"/>
              <a:ext cx="826883" cy="826883"/>
              <a:chOff x="1430862" y="3298236"/>
              <a:chExt cx="581402" cy="581402"/>
            </a:xfrm>
          </p:grpSpPr>
          <p:cxnSp>
            <p:nvCxnSpPr>
              <p:cNvPr id="132" name="Straight Arrow Connector 131"/>
              <p:cNvCxnSpPr/>
              <p:nvPr/>
            </p:nvCxnSpPr>
            <p:spPr>
              <a:xfrm rot="10800000">
                <a:off x="1430862" y="3588936"/>
                <a:ext cx="581402" cy="771"/>
              </a:xfrm>
              <a:prstGeom prst="straightConnector1">
                <a:avLst/>
              </a:prstGeom>
              <a:ln w="57150" cap="flat" cmpd="sng" algn="ctr">
                <a:solidFill>
                  <a:srgbClr val="800000"/>
                </a:solidFill>
                <a:prstDash val="solid"/>
                <a:round/>
                <a:headEnd type="stealth" w="sm" len="med"/>
                <a:tailEnd type="stealth" w="sm" len="med"/>
              </a:ln>
              <a:scene3d>
                <a:camera prst="orthographicFront">
                  <a:rot lat="0" lon="0" rev="0"/>
                </a:camera>
                <a:lightRig rig="threePt" dir="t"/>
              </a:scene3d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3" name="Straight Arrow Connector 132"/>
              <p:cNvCxnSpPr/>
              <p:nvPr/>
            </p:nvCxnSpPr>
            <p:spPr>
              <a:xfrm rot="5400000">
                <a:off x="1434665" y="3588551"/>
                <a:ext cx="581402" cy="771"/>
              </a:xfrm>
              <a:prstGeom prst="straightConnector1">
                <a:avLst/>
              </a:prstGeom>
              <a:ln w="57150" cap="flat" cmpd="sng" algn="ctr">
                <a:solidFill>
                  <a:srgbClr val="800000"/>
                </a:solidFill>
                <a:prstDash val="solid"/>
                <a:round/>
                <a:headEnd type="stealth" w="sm" len="med"/>
                <a:tailEnd type="stealth" w="sm" len="med"/>
              </a:ln>
              <a:scene3d>
                <a:camera prst="orthographicFront">
                  <a:rot lat="0" lon="0" rev="0"/>
                </a:camera>
                <a:lightRig rig="threePt" dir="t"/>
              </a:scene3d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4" name="Group 133"/>
            <p:cNvGrpSpPr/>
            <p:nvPr/>
          </p:nvGrpSpPr>
          <p:grpSpPr>
            <a:xfrm>
              <a:off x="7297667" y="3644577"/>
              <a:ext cx="826883" cy="826883"/>
              <a:chOff x="5717618" y="4929808"/>
              <a:chExt cx="581402" cy="581402"/>
            </a:xfrm>
          </p:grpSpPr>
          <p:cxnSp>
            <p:nvCxnSpPr>
              <p:cNvPr id="135" name="Straight Arrow Connector 134"/>
              <p:cNvCxnSpPr/>
              <p:nvPr/>
            </p:nvCxnSpPr>
            <p:spPr>
              <a:xfrm rot="8100000">
                <a:off x="5717618" y="5220121"/>
                <a:ext cx="581402" cy="771"/>
              </a:xfrm>
              <a:prstGeom prst="straightConnector1">
                <a:avLst/>
              </a:prstGeom>
              <a:ln w="57150" cap="flat" cmpd="sng" algn="ctr">
                <a:solidFill>
                  <a:schemeClr val="tx2"/>
                </a:solidFill>
                <a:prstDash val="solid"/>
                <a:round/>
                <a:headEnd type="stealth" w="sm" len="med"/>
                <a:tailEnd type="stealth" w="sm" len="med"/>
              </a:ln>
              <a:scene3d>
                <a:camera prst="orthographicFront">
                  <a:rot lat="0" lon="0" rev="0"/>
                </a:camera>
                <a:lightRig rig="threePt" dir="t"/>
              </a:scene3d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6" name="Straight Arrow Connector 135"/>
              <p:cNvCxnSpPr/>
              <p:nvPr/>
            </p:nvCxnSpPr>
            <p:spPr>
              <a:xfrm rot="13500000" flipV="1">
                <a:off x="5721906" y="5220123"/>
                <a:ext cx="581402" cy="771"/>
              </a:xfrm>
              <a:prstGeom prst="straightConnector1">
                <a:avLst/>
              </a:prstGeom>
              <a:ln w="57150" cap="flat" cmpd="sng" algn="ctr">
                <a:solidFill>
                  <a:schemeClr val="tx2"/>
                </a:solidFill>
                <a:prstDash val="solid"/>
                <a:round/>
                <a:headEnd type="stealth" w="sm" len="med"/>
                <a:tailEnd type="stealth" w="sm" len="med"/>
              </a:ln>
              <a:scene3d>
                <a:camera prst="orthographicFront">
                  <a:rot lat="0" lon="0" rev="0"/>
                </a:camera>
                <a:lightRig rig="threePt" dir="t"/>
              </a:scene3d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7" name="Group 136"/>
            <p:cNvGrpSpPr/>
            <p:nvPr/>
          </p:nvGrpSpPr>
          <p:grpSpPr>
            <a:xfrm>
              <a:off x="10189214" y="3678104"/>
              <a:ext cx="826883" cy="826883"/>
              <a:chOff x="5717618" y="4929808"/>
              <a:chExt cx="581402" cy="581402"/>
            </a:xfrm>
          </p:grpSpPr>
          <p:cxnSp>
            <p:nvCxnSpPr>
              <p:cNvPr id="138" name="Straight Arrow Connector 137"/>
              <p:cNvCxnSpPr/>
              <p:nvPr/>
            </p:nvCxnSpPr>
            <p:spPr>
              <a:xfrm rot="8100000">
                <a:off x="5717618" y="5220121"/>
                <a:ext cx="581402" cy="771"/>
              </a:xfrm>
              <a:prstGeom prst="straightConnector1">
                <a:avLst/>
              </a:prstGeom>
              <a:ln w="57150" cap="flat" cmpd="sng" algn="ctr">
                <a:solidFill>
                  <a:schemeClr val="tx2"/>
                </a:solidFill>
                <a:prstDash val="solid"/>
                <a:round/>
                <a:headEnd type="stealth" w="sm" len="med"/>
                <a:tailEnd type="stealth" w="sm" len="med"/>
              </a:ln>
              <a:scene3d>
                <a:camera prst="orthographicFront">
                  <a:rot lat="0" lon="0" rev="0"/>
                </a:camera>
                <a:lightRig rig="threePt" dir="t"/>
              </a:scene3d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9" name="Straight Arrow Connector 138"/>
              <p:cNvCxnSpPr/>
              <p:nvPr/>
            </p:nvCxnSpPr>
            <p:spPr>
              <a:xfrm rot="13500000" flipV="1">
                <a:off x="5721906" y="5220123"/>
                <a:ext cx="581402" cy="771"/>
              </a:xfrm>
              <a:prstGeom prst="straightConnector1">
                <a:avLst/>
              </a:prstGeom>
              <a:ln w="57150" cap="flat" cmpd="sng" algn="ctr">
                <a:solidFill>
                  <a:schemeClr val="tx2"/>
                </a:solidFill>
                <a:prstDash val="solid"/>
                <a:round/>
                <a:headEnd type="stealth" w="sm" len="med"/>
                <a:tailEnd type="stealth" w="sm" len="med"/>
              </a:ln>
              <a:scene3d>
                <a:camera prst="orthographicFront">
                  <a:rot lat="0" lon="0" rev="0"/>
                </a:camera>
                <a:lightRig rig="threePt" dir="t"/>
              </a:scene3d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0" name="Group 139"/>
            <p:cNvGrpSpPr/>
            <p:nvPr/>
          </p:nvGrpSpPr>
          <p:grpSpPr>
            <a:xfrm>
              <a:off x="11215182" y="3674059"/>
              <a:ext cx="826883" cy="826883"/>
              <a:chOff x="1430862" y="3298236"/>
              <a:chExt cx="581402" cy="581402"/>
            </a:xfrm>
          </p:grpSpPr>
          <p:cxnSp>
            <p:nvCxnSpPr>
              <p:cNvPr id="141" name="Straight Arrow Connector 140"/>
              <p:cNvCxnSpPr/>
              <p:nvPr/>
            </p:nvCxnSpPr>
            <p:spPr>
              <a:xfrm rot="10800000">
                <a:off x="1430862" y="3588936"/>
                <a:ext cx="581402" cy="771"/>
              </a:xfrm>
              <a:prstGeom prst="straightConnector1">
                <a:avLst/>
              </a:prstGeom>
              <a:ln w="57150" cap="flat" cmpd="sng" algn="ctr">
                <a:solidFill>
                  <a:srgbClr val="800000"/>
                </a:solidFill>
                <a:prstDash val="solid"/>
                <a:round/>
                <a:headEnd type="stealth" w="sm" len="med"/>
                <a:tailEnd type="stealth" w="sm" len="med"/>
              </a:ln>
              <a:scene3d>
                <a:camera prst="orthographicFront">
                  <a:rot lat="0" lon="0" rev="0"/>
                </a:camera>
                <a:lightRig rig="threePt" dir="t"/>
              </a:scene3d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2" name="Straight Arrow Connector 141"/>
              <p:cNvCxnSpPr/>
              <p:nvPr/>
            </p:nvCxnSpPr>
            <p:spPr>
              <a:xfrm rot="5400000">
                <a:off x="1434665" y="3588551"/>
                <a:ext cx="581402" cy="771"/>
              </a:xfrm>
              <a:prstGeom prst="straightConnector1">
                <a:avLst/>
              </a:prstGeom>
              <a:ln w="57150" cap="flat" cmpd="sng" algn="ctr">
                <a:solidFill>
                  <a:srgbClr val="800000"/>
                </a:solidFill>
                <a:prstDash val="solid"/>
                <a:round/>
                <a:headEnd type="stealth" w="sm" len="med"/>
                <a:tailEnd type="stealth" w="sm" len="med"/>
              </a:ln>
              <a:scene3d>
                <a:camera prst="orthographicFront">
                  <a:rot lat="0" lon="0" rev="0"/>
                </a:camera>
                <a:lightRig rig="threePt" dir="t"/>
              </a:scene3d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48" name="Straight Arrow Connector 147"/>
            <p:cNvCxnSpPr/>
            <p:nvPr/>
          </p:nvCxnSpPr>
          <p:spPr>
            <a:xfrm rot="8100000">
              <a:off x="7301379" y="4855586"/>
              <a:ext cx="826883" cy="1097"/>
            </a:xfrm>
            <a:prstGeom prst="straightConnector1">
              <a:avLst/>
            </a:prstGeom>
            <a:ln w="57150" cap="flat" cmpd="sng" algn="ctr">
              <a:solidFill>
                <a:schemeClr val="tx2"/>
              </a:solidFill>
              <a:prstDash val="solid"/>
              <a:round/>
              <a:headEnd type="stealth" w="sm" len="med"/>
              <a:tailEnd type="none" w="sm" len="med"/>
            </a:ln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9" name="Straight Arrow Connector 148"/>
            <p:cNvCxnSpPr/>
            <p:nvPr/>
          </p:nvCxnSpPr>
          <p:spPr>
            <a:xfrm rot="10800000">
              <a:off x="8315460" y="4912952"/>
              <a:ext cx="826883" cy="1097"/>
            </a:xfrm>
            <a:prstGeom prst="straightConnector1">
              <a:avLst/>
            </a:prstGeom>
            <a:ln w="57150" cap="flat" cmpd="sng" algn="ctr">
              <a:solidFill>
                <a:srgbClr val="800000"/>
              </a:solidFill>
              <a:prstDash val="solid"/>
              <a:round/>
              <a:headEnd type="stealth" w="sm" len="med"/>
              <a:tailEnd type="none" w="sm" len="med"/>
            </a:ln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0" name="TextBox 149"/>
            <p:cNvSpPr txBox="1"/>
            <p:nvPr/>
          </p:nvSpPr>
          <p:spPr>
            <a:xfrm>
              <a:off x="9342195" y="4391315"/>
              <a:ext cx="791554" cy="1008502"/>
            </a:xfrm>
            <a:prstGeom prst="rect">
              <a:avLst/>
            </a:prstGeom>
            <a:noFill/>
          </p:spPr>
          <p:txBody>
            <a:bodyPr wrap="none" lIns="91439" tIns="45719" rIns="91439" bIns="45719" rtlCol="0">
              <a:spAutoFit/>
            </a:bodyPr>
            <a:lstStyle/>
            <a:p>
              <a:r>
                <a:rPr lang="en-US" sz="4008" dirty="0"/>
                <a:t>R</a:t>
              </a:r>
            </a:p>
          </p:txBody>
        </p:sp>
        <p:cxnSp>
          <p:nvCxnSpPr>
            <p:cNvPr id="151" name="Straight Arrow Connector 150"/>
            <p:cNvCxnSpPr/>
            <p:nvPr/>
          </p:nvCxnSpPr>
          <p:spPr>
            <a:xfrm rot="5400000">
              <a:off x="6356424" y="4887165"/>
              <a:ext cx="826883" cy="1097"/>
            </a:xfrm>
            <a:prstGeom prst="straightConnector1">
              <a:avLst/>
            </a:prstGeom>
            <a:ln w="57150" cap="flat" cmpd="sng" algn="ctr">
              <a:solidFill>
                <a:srgbClr val="800000"/>
              </a:solidFill>
              <a:prstDash val="solid"/>
              <a:round/>
              <a:headEnd type="stealth" w="sm" len="med"/>
              <a:tailEnd type="none" w="sm" len="med"/>
            </a:ln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2" name="TextBox 151"/>
            <p:cNvSpPr txBox="1"/>
            <p:nvPr/>
          </p:nvSpPr>
          <p:spPr>
            <a:xfrm>
              <a:off x="9322998" y="6192809"/>
              <a:ext cx="791556" cy="100850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8" dirty="0"/>
                <a:t>R</a:t>
              </a:r>
            </a:p>
          </p:txBody>
        </p:sp>
        <p:cxnSp>
          <p:nvCxnSpPr>
            <p:cNvPr id="153" name="Straight Arrow Connector 152"/>
            <p:cNvCxnSpPr/>
            <p:nvPr/>
          </p:nvCxnSpPr>
          <p:spPr>
            <a:xfrm rot="8100000">
              <a:off x="10195313" y="4912403"/>
              <a:ext cx="826883" cy="1097"/>
            </a:xfrm>
            <a:prstGeom prst="straightConnector1">
              <a:avLst/>
            </a:prstGeom>
            <a:ln w="57150" cap="flat" cmpd="sng" algn="ctr">
              <a:solidFill>
                <a:schemeClr val="tx2"/>
              </a:solidFill>
              <a:prstDash val="solid"/>
              <a:round/>
              <a:headEnd type="stealth" w="sm" len="med"/>
              <a:tailEnd type="none" w="sm" len="med"/>
            </a:ln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4" name="Straight Arrow Connector 153"/>
            <p:cNvCxnSpPr/>
            <p:nvPr/>
          </p:nvCxnSpPr>
          <p:spPr>
            <a:xfrm rot="5400000">
              <a:off x="11222787" y="4912403"/>
              <a:ext cx="826883" cy="1097"/>
            </a:xfrm>
            <a:prstGeom prst="straightConnector1">
              <a:avLst/>
            </a:prstGeom>
            <a:ln w="57150" cap="flat" cmpd="sng" algn="ctr">
              <a:solidFill>
                <a:srgbClr val="800000"/>
              </a:solidFill>
              <a:prstDash val="solid"/>
              <a:round/>
              <a:headEnd type="stealth" w="sm" len="med"/>
              <a:tailEnd type="none" w="sm" len="med"/>
            </a:ln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7" name="TextBox 156"/>
          <p:cNvSpPr txBox="1"/>
          <p:nvPr/>
        </p:nvSpPr>
        <p:spPr>
          <a:xfrm>
            <a:off x="3829105" y="4300936"/>
            <a:ext cx="556561" cy="709103"/>
          </a:xfrm>
          <a:prstGeom prst="rect">
            <a:avLst/>
          </a:prstGeom>
          <a:noFill/>
        </p:spPr>
        <p:txBody>
          <a:bodyPr wrap="none" lIns="91439" tIns="45719" rIns="91439" bIns="45719" rtlCol="0">
            <a:spAutoFit/>
          </a:bodyPr>
          <a:lstStyle/>
          <a:p>
            <a:r>
              <a:rPr lang="en-US" sz="4008" dirty="0"/>
              <a:t>R</a:t>
            </a:r>
          </a:p>
        </p:txBody>
      </p:sp>
      <p:sp>
        <p:nvSpPr>
          <p:cNvPr id="162" name="TextBox 161">
            <a:extLst>
              <a:ext uri="{FF2B5EF4-FFF2-40B4-BE49-F238E27FC236}">
                <a16:creationId xmlns:a16="http://schemas.microsoft.com/office/drawing/2014/main" id="{7AD8ADAC-963C-7944-B076-2B65F4451558}"/>
              </a:ext>
            </a:extLst>
          </p:cNvPr>
          <p:cNvSpPr txBox="1"/>
          <p:nvPr/>
        </p:nvSpPr>
        <p:spPr>
          <a:xfrm>
            <a:off x="2465574" y="4332428"/>
            <a:ext cx="556561" cy="709103"/>
          </a:xfrm>
          <a:prstGeom prst="rect">
            <a:avLst/>
          </a:prstGeom>
          <a:noFill/>
        </p:spPr>
        <p:txBody>
          <a:bodyPr wrap="none" lIns="91439" tIns="45719" rIns="91439" bIns="45719" rtlCol="0">
            <a:spAutoFit/>
          </a:bodyPr>
          <a:lstStyle/>
          <a:p>
            <a:r>
              <a:rPr lang="en-US" sz="4008" dirty="0"/>
              <a:t>R</a:t>
            </a:r>
          </a:p>
        </p:txBody>
      </p:sp>
      <p:pic>
        <p:nvPicPr>
          <p:cNvPr id="163" name="Picture 6" descr="Image result for codenames agent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8" r="5684"/>
          <a:stretch/>
        </p:blipFill>
        <p:spPr bwMode="auto">
          <a:xfrm>
            <a:off x="59708" y="1061493"/>
            <a:ext cx="1244574" cy="815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4" name="Picture 16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6106" y="4250038"/>
            <a:ext cx="1246408" cy="815223"/>
          </a:xfrm>
          <a:prstGeom prst="rect">
            <a:avLst/>
          </a:prstGeom>
        </p:spPr>
      </p:pic>
      <p:pic>
        <p:nvPicPr>
          <p:cNvPr id="165" name="Picture 2" descr="Image result for codenames agen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21" y="2777016"/>
            <a:ext cx="1260487" cy="843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8512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dirty="0" smtClean="0"/>
              <a:t>Why is teaching quantum difficult?</a:t>
            </a:r>
            <a:endParaRPr lang="en-CA" dirty="0"/>
          </a:p>
        </p:txBody>
      </p:sp>
      <p:sp>
        <p:nvSpPr>
          <p:cNvPr id="4" name="TextBox 3"/>
          <p:cNvSpPr txBox="1"/>
          <p:nvPr/>
        </p:nvSpPr>
        <p:spPr>
          <a:xfrm>
            <a:off x="333499" y="1718182"/>
            <a:ext cx="3983783" cy="461665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CA" sz="2400" dirty="0" smtClean="0"/>
              <a:t>Reason #2: It involves math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333499" y="2648284"/>
            <a:ext cx="4934122" cy="1101390"/>
            <a:chOff x="4072379" y="2972870"/>
            <a:chExt cx="4967926" cy="1108936"/>
          </a:xfrm>
        </p:grpSpPr>
        <p:sp>
          <p:nvSpPr>
            <p:cNvPr id="6" name="Rectangle 5"/>
            <p:cNvSpPr/>
            <p:nvPr/>
          </p:nvSpPr>
          <p:spPr>
            <a:xfrm>
              <a:off x="4072379" y="2972870"/>
              <a:ext cx="4967926" cy="1108936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grpSp>
          <p:nvGrpSpPr>
            <p:cNvPr id="7" name="Group 6"/>
            <p:cNvGrpSpPr/>
            <p:nvPr/>
          </p:nvGrpSpPr>
          <p:grpSpPr>
            <a:xfrm>
              <a:off x="4293957" y="3094274"/>
              <a:ext cx="4524770" cy="866128"/>
              <a:chOff x="4261012" y="3119097"/>
              <a:chExt cx="4524770" cy="866128"/>
            </a:xfrm>
          </p:grpSpPr>
          <p:pic>
            <p:nvPicPr>
              <p:cNvPr id="8" name="Grafik 12 1" descr="IguanaTex_tmp.png"/>
              <p:cNvPicPr>
                <a:picLocks noChangeAspect="1"/>
              </p:cNvPicPr>
              <p:nvPr>
                <p:custDataLst>
                  <p:tags r:id="rId2"/>
                </p:custDataLst>
              </p:nvPr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261012" y="3119097"/>
                <a:ext cx="4524770" cy="401236"/>
              </a:xfrm>
              <a:prstGeom prst="rect">
                <a:avLst/>
              </a:prstGeom>
            </p:spPr>
          </p:pic>
          <p:pic>
            <p:nvPicPr>
              <p:cNvPr id="9" name="Grafik 14" descr="IguanaTex_tmp.png"/>
              <p:cNvPicPr>
                <a:picLocks noChangeAspect="1"/>
              </p:cNvPicPr>
              <p:nvPr>
                <p:custDataLst>
                  <p:tags r:id="rId3"/>
                </p:custDataLst>
              </p:nvPr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532464" y="3622203"/>
                <a:ext cx="1981866" cy="363022"/>
              </a:xfrm>
              <a:prstGeom prst="rect">
                <a:avLst/>
              </a:prstGeom>
            </p:spPr>
          </p:pic>
        </p:grpSp>
      </p:grpSp>
      <p:grpSp>
        <p:nvGrpSpPr>
          <p:cNvPr id="10" name="Group 9"/>
          <p:cNvGrpSpPr/>
          <p:nvPr/>
        </p:nvGrpSpPr>
        <p:grpSpPr>
          <a:xfrm>
            <a:off x="1644149" y="4218111"/>
            <a:ext cx="7410893" cy="2551813"/>
            <a:chOff x="1733107" y="3870252"/>
            <a:chExt cx="7410893" cy="2551813"/>
          </a:xfrm>
        </p:grpSpPr>
        <p:sp>
          <p:nvSpPr>
            <p:cNvPr id="11" name="Rectangle 10"/>
            <p:cNvSpPr/>
            <p:nvPr/>
          </p:nvSpPr>
          <p:spPr>
            <a:xfrm>
              <a:off x="1733107" y="3870252"/>
              <a:ext cx="7410893" cy="2551813"/>
            </a:xfrm>
            <a:prstGeom prst="rect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pic>
          <p:nvPicPr>
            <p:cNvPr id="12" name="Picture 11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6369" y="3948036"/>
              <a:ext cx="7238673" cy="2382411"/>
            </a:xfrm>
            <a:prstGeom prst="rect">
              <a:avLst/>
            </a:prstGeom>
          </p:spPr>
        </p:pic>
      </p:grpSp>
      <p:grpSp>
        <p:nvGrpSpPr>
          <p:cNvPr id="13" name="Group 12"/>
          <p:cNvGrpSpPr/>
          <p:nvPr/>
        </p:nvGrpSpPr>
        <p:grpSpPr>
          <a:xfrm>
            <a:off x="4913064" y="2045203"/>
            <a:ext cx="3925867" cy="1546506"/>
            <a:chOff x="4913064" y="2045203"/>
            <a:chExt cx="3925867" cy="1546506"/>
          </a:xfrm>
        </p:grpSpPr>
        <p:sp>
          <p:nvSpPr>
            <p:cNvPr id="14" name="&quot;No&quot; Symbol 13"/>
            <p:cNvSpPr/>
            <p:nvPr/>
          </p:nvSpPr>
          <p:spPr>
            <a:xfrm>
              <a:off x="4913064" y="2045203"/>
              <a:ext cx="1149254" cy="1101390"/>
            </a:xfrm>
            <a:prstGeom prst="noSmoking">
              <a:avLst>
                <a:gd name="adj" fmla="val 16636"/>
              </a:avLst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>
                <a:solidFill>
                  <a:schemeClr val="tx1"/>
                </a:solidFill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5781556" y="2945378"/>
              <a:ext cx="3057375" cy="64633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3600" dirty="0" smtClean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Too advanced</a:t>
              </a:r>
              <a:endParaRPr lang="en-US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5640900" y="3928491"/>
            <a:ext cx="3595985" cy="1698073"/>
            <a:chOff x="9036100" y="2146236"/>
            <a:chExt cx="3595985" cy="1698073"/>
          </a:xfrm>
        </p:grpSpPr>
        <p:sp>
          <p:nvSpPr>
            <p:cNvPr id="17" name="&quot;No&quot; Symbol 16"/>
            <p:cNvSpPr/>
            <p:nvPr/>
          </p:nvSpPr>
          <p:spPr>
            <a:xfrm>
              <a:off x="10259465" y="2742919"/>
              <a:ext cx="1149254" cy="1101390"/>
            </a:xfrm>
            <a:prstGeom prst="noSmoking">
              <a:avLst>
                <a:gd name="adj" fmla="val 16636"/>
              </a:avLst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>
                <a:solidFill>
                  <a:schemeClr val="tx1"/>
                </a:solidFill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9036100" y="2146236"/>
              <a:ext cx="3595985" cy="64633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3600" dirty="0" smtClean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Too much jargon</a:t>
              </a:r>
              <a:endParaRPr lang="en-US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26590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dirty="0" smtClean="0"/>
              <a:t>The Two Golden Rules of Quantum Mechanics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0542" y="2116249"/>
            <a:ext cx="6896258" cy="2645874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000" dirty="0" smtClean="0">
                <a:solidFill>
                  <a:schemeClr val="tx1"/>
                </a:solidFill>
                <a:latin typeface="Gotham Book" pitchFamily="50" charset="0"/>
                <a:cs typeface="Gotham Book" pitchFamily="50" charset="0"/>
              </a:rPr>
              <a:t>Superposition and mutually exclusive states</a:t>
            </a:r>
            <a:br>
              <a:rPr lang="en-CA" sz="2000" dirty="0" smtClean="0">
                <a:solidFill>
                  <a:schemeClr val="tx1"/>
                </a:solidFill>
                <a:latin typeface="Gotham Book" pitchFamily="50" charset="0"/>
                <a:cs typeface="Gotham Book" pitchFamily="50" charset="0"/>
              </a:rPr>
            </a:br>
            <a:endParaRPr lang="en-CA" sz="2000" dirty="0" smtClean="0">
              <a:solidFill>
                <a:schemeClr val="tx1"/>
              </a:solidFill>
              <a:latin typeface="Gotham Book" pitchFamily="50" charset="0"/>
              <a:cs typeface="Gotham Book" pitchFamily="50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000" dirty="0" smtClean="0">
                <a:solidFill>
                  <a:schemeClr val="tx1"/>
                </a:solidFill>
                <a:latin typeface="Gotham Book" pitchFamily="50" charset="0"/>
                <a:cs typeface="Gotham Book" pitchFamily="50" charset="0"/>
              </a:rPr>
              <a:t>Interpreting superposition using polarization</a:t>
            </a:r>
            <a:br>
              <a:rPr lang="en-CA" sz="2000" dirty="0" smtClean="0">
                <a:solidFill>
                  <a:schemeClr val="tx1"/>
                </a:solidFill>
                <a:latin typeface="Gotham Book" pitchFamily="50" charset="0"/>
                <a:cs typeface="Gotham Book" pitchFamily="50" charset="0"/>
              </a:rPr>
            </a:br>
            <a:endParaRPr lang="en-CA" sz="2000" dirty="0" smtClean="0">
              <a:solidFill>
                <a:schemeClr val="tx1"/>
              </a:solidFill>
              <a:latin typeface="Gotham Book" pitchFamily="50" charset="0"/>
              <a:cs typeface="Gotham Book" pitchFamily="50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000" dirty="0" smtClean="0">
                <a:solidFill>
                  <a:schemeClr val="tx1"/>
                </a:solidFill>
                <a:latin typeface="Gotham Book" pitchFamily="50" charset="0"/>
                <a:cs typeface="Gotham Book" pitchFamily="50" charset="0"/>
              </a:rPr>
              <a:t>Using measurement disturbance for safe communications</a:t>
            </a:r>
            <a:br>
              <a:rPr lang="en-CA" sz="2000" dirty="0" smtClean="0">
                <a:solidFill>
                  <a:schemeClr val="tx1"/>
                </a:solidFill>
                <a:latin typeface="Gotham Book" pitchFamily="50" charset="0"/>
                <a:cs typeface="Gotham Book" pitchFamily="50" charset="0"/>
              </a:rPr>
            </a:br>
            <a:endParaRPr lang="en-CA" sz="2000" dirty="0" smtClean="0">
              <a:solidFill>
                <a:schemeClr val="tx1"/>
              </a:solidFill>
              <a:latin typeface="Gotham Book" pitchFamily="50" charset="0"/>
              <a:cs typeface="Gotham Book" pitchFamily="50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000" dirty="0" smtClean="0">
                <a:solidFill>
                  <a:schemeClr val="tx1"/>
                </a:solidFill>
                <a:latin typeface="Gotham Book" pitchFamily="50" charset="0"/>
                <a:cs typeface="Gotham Book" pitchFamily="50" charset="0"/>
              </a:rPr>
              <a:t>Interpreting the “wave function”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A" dirty="0" smtClean="0">
              <a:solidFill>
                <a:schemeClr val="tx1"/>
              </a:solidFill>
              <a:latin typeface="Gotham Book" pitchFamily="50" charset="0"/>
              <a:cs typeface="Gotham Book" pitchFamily="50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A" dirty="0" smtClean="0">
              <a:solidFill>
                <a:schemeClr val="tx1"/>
              </a:solidFill>
              <a:latin typeface="Gotham Book" pitchFamily="50" charset="0"/>
              <a:cs typeface="Gotham Book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9901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dirty="0" smtClean="0"/>
              <a:t>The Two Golden Rules of Quantum Mechanics</a:t>
            </a:r>
            <a:endParaRPr lang="en-CA" dirty="0"/>
          </a:p>
        </p:txBody>
      </p:sp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4584846" y="1633374"/>
            <a:ext cx="4431562" cy="5318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89981" tIns="44991" rIns="89981" bIns="44991">
            <a:prstTxWarp prst="textNoShape">
              <a:avLst/>
            </a:prstTxWarp>
          </a:bodyPr>
          <a:lstStyle/>
          <a:p>
            <a:pPr algn="ctr" defTabSz="642882" fontAlgn="base">
              <a:spcBef>
                <a:spcPct val="0"/>
              </a:spcBef>
              <a:spcAft>
                <a:spcPct val="0"/>
              </a:spcAft>
              <a:tabLst>
                <a:tab pos="723752" algn="l"/>
                <a:tab pos="1447504" algn="l"/>
                <a:tab pos="2171256" algn="l"/>
                <a:tab pos="2895008" algn="l"/>
                <a:tab pos="3618760" algn="l"/>
                <a:tab pos="4342509" algn="l"/>
                <a:tab pos="5066263" algn="l"/>
                <a:tab pos="5790016" algn="l"/>
                <a:tab pos="6513764" algn="l"/>
                <a:tab pos="7237519" algn="l"/>
              </a:tabLst>
            </a:pPr>
            <a:r>
              <a:rPr lang="en-CA" sz="2400" u="sng" dirty="0">
                <a:solidFill>
                  <a:srgbClr val="953735"/>
                </a:solidFill>
                <a:latin typeface="Gotham Book" charset="0"/>
                <a:ea typeface="Gotham Book" charset="0"/>
                <a:cs typeface="Gotham Book" charset="0"/>
                <a:sym typeface="Gill Sans" charset="0"/>
              </a:rPr>
              <a:t>Rule </a:t>
            </a:r>
            <a:r>
              <a:rPr lang="en-CA" sz="2400" u="sng" dirty="0" smtClean="0">
                <a:solidFill>
                  <a:srgbClr val="953735"/>
                </a:solidFill>
                <a:latin typeface="Gotham Book" charset="0"/>
                <a:ea typeface="Gotham Book" charset="0"/>
                <a:cs typeface="Gotham Book" charset="0"/>
                <a:sym typeface="Gill Sans" charset="0"/>
              </a:rPr>
              <a:t>#2</a:t>
            </a:r>
            <a:endParaRPr lang="en-CA" sz="2400" u="sng" dirty="0">
              <a:solidFill>
                <a:srgbClr val="953735"/>
              </a:solidFill>
              <a:latin typeface="Gotham Book" charset="0"/>
              <a:ea typeface="Gotham Book" charset="0"/>
              <a:cs typeface="Gotham Book" charset="0"/>
              <a:sym typeface="Gill Sans" charset="0"/>
            </a:endParaRPr>
          </a:p>
          <a:p>
            <a:pPr algn="ctr" defTabSz="642882" fontAlgn="base">
              <a:spcBef>
                <a:spcPct val="0"/>
              </a:spcBef>
              <a:spcAft>
                <a:spcPct val="0"/>
              </a:spcAft>
              <a:tabLst>
                <a:tab pos="723752" algn="l"/>
                <a:tab pos="1447504" algn="l"/>
                <a:tab pos="2171256" algn="l"/>
                <a:tab pos="2895008" algn="l"/>
                <a:tab pos="3618760" algn="l"/>
                <a:tab pos="4342509" algn="l"/>
                <a:tab pos="5066263" algn="l"/>
                <a:tab pos="5790016" algn="l"/>
                <a:tab pos="6513764" algn="l"/>
                <a:tab pos="7237519" algn="l"/>
              </a:tabLst>
            </a:pPr>
            <a:r>
              <a:rPr lang="en-CA" sz="2400" dirty="0">
                <a:solidFill>
                  <a:srgbClr val="953735"/>
                </a:solidFill>
                <a:latin typeface="Gotham Book" charset="0"/>
                <a:ea typeface="Gotham Book" charset="0"/>
                <a:cs typeface="Gotham Book" charset="0"/>
                <a:sym typeface="Gill Sans" charset="0"/>
              </a:rPr>
              <a:t>Measurement uncertainty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725949" y="2633603"/>
            <a:ext cx="4149357" cy="1477309"/>
          </a:xfrm>
          <a:prstGeom prst="rect">
            <a:avLst/>
          </a:prstGeom>
          <a:noFill/>
        </p:spPr>
        <p:txBody>
          <a:bodyPr wrap="square" lIns="91421" tIns="45711" rIns="91421" bIns="45711" rtlCol="0">
            <a:spAutoFit/>
          </a:bodyPr>
          <a:lstStyle/>
          <a:p>
            <a:pPr algn="ctr" defTabSz="642882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CA" sz="2000" dirty="0" smtClean="0">
                <a:solidFill>
                  <a:prstClr val="black"/>
                </a:solidFill>
                <a:latin typeface="Gotham Book" charset="0"/>
                <a:ea typeface="Gotham Book" charset="0"/>
                <a:cs typeface="Gotham Book" charset="0"/>
                <a:sym typeface="Gill Sans" charset="0"/>
              </a:rPr>
              <a:t>When asked where it is,</a:t>
            </a:r>
            <a:r>
              <a:rPr lang="en-US" sz="2000" dirty="0">
                <a:solidFill>
                  <a:prstClr val="black"/>
                </a:solidFill>
                <a:latin typeface="Gotham Book" charset="0"/>
                <a:ea typeface="Gotham Book" charset="0"/>
                <a:cs typeface="Gotham Book" charset="0"/>
                <a:sym typeface="Gill Sans" charset="0"/>
              </a:rPr>
              <a:t/>
            </a:r>
            <a:br>
              <a:rPr lang="en-US" sz="2000" dirty="0">
                <a:solidFill>
                  <a:prstClr val="black"/>
                </a:solidFill>
                <a:latin typeface="Gotham Book" charset="0"/>
                <a:ea typeface="Gotham Book" charset="0"/>
                <a:cs typeface="Gotham Book" charset="0"/>
                <a:sym typeface="Gill Sans" charset="0"/>
              </a:rPr>
            </a:br>
            <a:r>
              <a:rPr lang="en-US" sz="2000" dirty="0" smtClean="0">
                <a:solidFill>
                  <a:prstClr val="black"/>
                </a:solidFill>
                <a:latin typeface="Gotham Book" charset="0"/>
                <a:ea typeface="Gotham Book" charset="0"/>
                <a:cs typeface="Gotham Book" charset="0"/>
                <a:sym typeface="Gill Sans" charset="0"/>
              </a:rPr>
              <a:t>the particle will be found</a:t>
            </a:r>
            <a:r>
              <a:rPr lang="en-US" sz="2000" dirty="0">
                <a:solidFill>
                  <a:prstClr val="black"/>
                </a:solidFill>
                <a:latin typeface="Gotham Book" charset="0"/>
                <a:ea typeface="Gotham Book" charset="0"/>
                <a:cs typeface="Gotham Book" charset="0"/>
                <a:sym typeface="Gill Sans" charset="0"/>
              </a:rPr>
              <a:t> </a:t>
            </a:r>
            <a:r>
              <a:rPr lang="en-US" sz="2000" dirty="0" smtClean="0">
                <a:solidFill>
                  <a:prstClr val="black"/>
                </a:solidFill>
                <a:latin typeface="Gotham Book" charset="0"/>
                <a:ea typeface="Gotham Book" charset="0"/>
                <a:cs typeface="Gotham Book" charset="0"/>
                <a:sym typeface="Gill Sans" charset="0"/>
              </a:rPr>
              <a:t>either</a:t>
            </a:r>
            <a:br>
              <a:rPr lang="en-US" sz="2000" dirty="0" smtClean="0">
                <a:solidFill>
                  <a:prstClr val="black"/>
                </a:solidFill>
                <a:latin typeface="Gotham Book" charset="0"/>
                <a:ea typeface="Gotham Book" charset="0"/>
                <a:cs typeface="Gotham Book" charset="0"/>
                <a:sym typeface="Gill Sans" charset="0"/>
              </a:rPr>
            </a:br>
            <a:r>
              <a:rPr lang="en-US" sz="2000" dirty="0" smtClean="0">
                <a:solidFill>
                  <a:prstClr val="black"/>
                </a:solidFill>
                <a:latin typeface="Gotham Book" charset="0"/>
                <a:ea typeface="Gotham Book" charset="0"/>
                <a:cs typeface="Gotham Book" charset="0"/>
                <a:sym typeface="Gill Sans" charset="0"/>
              </a:rPr>
              <a:t>“here” or “there”</a:t>
            </a:r>
            <a:endParaRPr lang="en-CA" sz="2000" dirty="0" smtClean="0">
              <a:solidFill>
                <a:prstClr val="black"/>
              </a:solidFill>
              <a:latin typeface="Gotham Book" charset="0"/>
              <a:ea typeface="Gotham Book" charset="0"/>
              <a:cs typeface="Gotham Book" charset="0"/>
              <a:sym typeface="Gill Sans" charset="0"/>
            </a:endParaRP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393578" y="1634734"/>
            <a:ext cx="3636162" cy="5318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>
            <a:prstTxWarp prst="textNoShape">
              <a:avLst/>
            </a:prstTxWarp>
          </a:bodyPr>
          <a:lstStyle/>
          <a:p>
            <a:pPr algn="ctr" defTabSz="642882" fontAlgn="base">
              <a:spcBef>
                <a:spcPct val="0"/>
              </a:spcBef>
              <a:spcAft>
                <a:spcPct val="0"/>
              </a:spcAft>
              <a:tabLst>
                <a:tab pos="723752" algn="l"/>
                <a:tab pos="1447504" algn="l"/>
                <a:tab pos="2171256" algn="l"/>
                <a:tab pos="2895008" algn="l"/>
                <a:tab pos="3618760" algn="l"/>
                <a:tab pos="4342509" algn="l"/>
                <a:tab pos="5066263" algn="l"/>
                <a:tab pos="5790016" algn="l"/>
                <a:tab pos="6513764" algn="l"/>
                <a:tab pos="7237519" algn="l"/>
              </a:tabLst>
            </a:pPr>
            <a:r>
              <a:rPr lang="en-CA" sz="2400" u="sng" dirty="0">
                <a:solidFill>
                  <a:srgbClr val="C0504D">
                    <a:lumMod val="75000"/>
                  </a:srgbClr>
                </a:solidFill>
                <a:latin typeface="Gotham Book" charset="0"/>
                <a:ea typeface="Gotham Book" charset="0"/>
                <a:cs typeface="Gotham Book" charset="0"/>
                <a:sym typeface="Gill Sans" charset="0"/>
              </a:rPr>
              <a:t>Rule </a:t>
            </a:r>
            <a:r>
              <a:rPr lang="en-CA" sz="2400" u="sng" dirty="0" smtClean="0">
                <a:solidFill>
                  <a:srgbClr val="C0504D">
                    <a:lumMod val="75000"/>
                  </a:srgbClr>
                </a:solidFill>
                <a:latin typeface="Gotham Book" charset="0"/>
                <a:ea typeface="Gotham Book" charset="0"/>
                <a:cs typeface="Gotham Book" charset="0"/>
                <a:sym typeface="Gill Sans" charset="0"/>
              </a:rPr>
              <a:t>#1</a:t>
            </a:r>
          </a:p>
          <a:p>
            <a:pPr algn="ctr" defTabSz="642882" fontAlgn="base">
              <a:spcBef>
                <a:spcPct val="0"/>
              </a:spcBef>
              <a:spcAft>
                <a:spcPct val="0"/>
              </a:spcAft>
              <a:tabLst>
                <a:tab pos="723752" algn="l"/>
                <a:tab pos="1447504" algn="l"/>
                <a:tab pos="2171256" algn="l"/>
                <a:tab pos="2895008" algn="l"/>
                <a:tab pos="3618760" algn="l"/>
                <a:tab pos="4342509" algn="l"/>
                <a:tab pos="5066263" algn="l"/>
                <a:tab pos="5790016" algn="l"/>
                <a:tab pos="6513764" algn="l"/>
                <a:tab pos="7237519" algn="l"/>
              </a:tabLst>
            </a:pPr>
            <a:r>
              <a:rPr lang="en-CA" sz="2400" dirty="0" smtClean="0">
                <a:solidFill>
                  <a:srgbClr val="C0504D">
                    <a:lumMod val="75000"/>
                  </a:srgbClr>
                </a:solidFill>
                <a:latin typeface="Gotham Book" charset="0"/>
                <a:ea typeface="Gotham Book" charset="0"/>
                <a:cs typeface="Gotham Book" charset="0"/>
                <a:sym typeface="Gill Sans" charset="0"/>
              </a:rPr>
              <a:t>Superposition</a:t>
            </a:r>
            <a:endParaRPr lang="en-CA" sz="2400" dirty="0">
              <a:solidFill>
                <a:srgbClr val="C0504D">
                  <a:lumMod val="75000"/>
                </a:srgbClr>
              </a:solidFill>
              <a:latin typeface="Gotham Book" charset="0"/>
              <a:ea typeface="Gotham Book" charset="0"/>
              <a:cs typeface="Gotham Book" charset="0"/>
              <a:sym typeface="Gill Sans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53920" y="2633585"/>
            <a:ext cx="371547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42882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000" dirty="0" smtClean="0">
                <a:solidFill>
                  <a:prstClr val="black"/>
                </a:solidFill>
                <a:latin typeface="Gotham Book" charset="0"/>
                <a:ea typeface="Gotham Book" charset="0"/>
                <a:cs typeface="Gotham Book" charset="0"/>
                <a:sym typeface="Gill Sans" charset="0"/>
              </a:rPr>
              <a:t>A particle can behave</a:t>
            </a:r>
            <a:br>
              <a:rPr lang="en-US" sz="2000" dirty="0" smtClean="0">
                <a:solidFill>
                  <a:prstClr val="black"/>
                </a:solidFill>
                <a:latin typeface="Gotham Book" charset="0"/>
                <a:ea typeface="Gotham Book" charset="0"/>
                <a:cs typeface="Gotham Book" charset="0"/>
                <a:sym typeface="Gill Sans" charset="0"/>
              </a:rPr>
            </a:br>
            <a:r>
              <a:rPr lang="en-US" sz="2000" dirty="0" smtClean="0">
                <a:solidFill>
                  <a:prstClr val="black"/>
                </a:solidFill>
                <a:latin typeface="Gotham Book" charset="0"/>
                <a:ea typeface="Gotham Book" charset="0"/>
                <a:cs typeface="Gotham Book" charset="0"/>
                <a:sym typeface="Gill Sans" charset="0"/>
              </a:rPr>
              <a:t>as if it is both</a:t>
            </a:r>
          </a:p>
          <a:p>
            <a:pPr algn="ctr" defTabSz="642882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000" dirty="0" smtClean="0">
                <a:solidFill>
                  <a:prstClr val="black"/>
                </a:solidFill>
                <a:latin typeface="Gotham Book" charset="0"/>
                <a:ea typeface="Gotham Book" charset="0"/>
                <a:cs typeface="Gotham Book" charset="0"/>
                <a:sym typeface="Gill Sans" charset="0"/>
              </a:rPr>
              <a:t>“here” and “there”</a:t>
            </a:r>
            <a:endParaRPr lang="en-US" sz="2000" dirty="0">
              <a:solidFill>
                <a:prstClr val="black"/>
              </a:solidFill>
              <a:latin typeface="Gotham Book" charset="0"/>
              <a:ea typeface="Gotham Book" charset="0"/>
              <a:cs typeface="Gotham Book" charset="0"/>
              <a:sym typeface="Gill Sans" charset="0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1224229" y="4395687"/>
            <a:ext cx="1974857" cy="490641"/>
            <a:chOff x="1065858" y="4692079"/>
            <a:chExt cx="1974857" cy="490641"/>
          </a:xfrm>
        </p:grpSpPr>
        <p:pic>
          <p:nvPicPr>
            <p:cNvPr id="11" name="Picture 10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5858" y="4692079"/>
              <a:ext cx="1974857" cy="458057"/>
            </a:xfrm>
            <a:prstGeom prst="rect">
              <a:avLst/>
            </a:prstGeom>
          </p:spPr>
        </p:pic>
        <p:pic>
          <p:nvPicPr>
            <p:cNvPr id="9" name="Grafik 7 1" descr="classy.png"/>
            <p:cNvPicPr>
              <a:picLocks noChangeAspect="1"/>
            </p:cNvPicPr>
            <p:nvPr/>
          </p:nvPicPr>
          <p:blipFill>
            <a:blip r:embed="rId6" cstate="screen"/>
            <a:stretch>
              <a:fillRect/>
            </a:stretch>
          </p:blipFill>
          <p:spPr>
            <a:xfrm>
              <a:off x="1096338" y="4692079"/>
              <a:ext cx="522480" cy="409788"/>
            </a:xfrm>
            <a:prstGeom prst="rect">
              <a:avLst/>
            </a:prstGeom>
          </p:spPr>
        </p:pic>
        <p:grpSp>
          <p:nvGrpSpPr>
            <p:cNvPr id="15" name="Group 14"/>
            <p:cNvGrpSpPr/>
            <p:nvPr/>
          </p:nvGrpSpPr>
          <p:grpSpPr>
            <a:xfrm>
              <a:off x="2399944" y="4772932"/>
              <a:ext cx="528594" cy="409788"/>
              <a:chOff x="2422804" y="4772932"/>
              <a:chExt cx="528594" cy="409788"/>
            </a:xfrm>
          </p:grpSpPr>
          <p:pic>
            <p:nvPicPr>
              <p:cNvPr id="12" name="Grafik 7 2" descr="classy.png"/>
              <p:cNvPicPr>
                <a:picLocks noChangeAspect="1"/>
              </p:cNvPicPr>
              <p:nvPr/>
            </p:nvPicPr>
            <p:blipFill>
              <a:blip r:embed="rId6" cstate="screen"/>
              <a:stretch>
                <a:fillRect/>
              </a:stretch>
            </p:blipFill>
            <p:spPr>
              <a:xfrm flipV="1">
                <a:off x="2422804" y="4772932"/>
                <a:ext cx="522480" cy="409788"/>
              </a:xfrm>
              <a:prstGeom prst="rect">
                <a:avLst/>
              </a:prstGeom>
            </p:spPr>
          </p:pic>
          <p:sp>
            <p:nvSpPr>
              <p:cNvPr id="13" name="Multiply 12"/>
              <p:cNvSpPr/>
              <p:nvPr/>
            </p:nvSpPr>
            <p:spPr>
              <a:xfrm>
                <a:off x="2762250" y="4896973"/>
                <a:ext cx="97631" cy="88107"/>
              </a:xfrm>
              <a:prstGeom prst="mathMultiply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14" name="Multiply 13"/>
              <p:cNvSpPr/>
              <p:nvPr/>
            </p:nvSpPr>
            <p:spPr>
              <a:xfrm>
                <a:off x="2853767" y="4913265"/>
                <a:ext cx="97631" cy="88107"/>
              </a:xfrm>
              <a:prstGeom prst="mathMultiply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</p:grpSp>
      </p:grpSp>
      <p:grpSp>
        <p:nvGrpSpPr>
          <p:cNvPr id="31" name="Group 30"/>
          <p:cNvGrpSpPr/>
          <p:nvPr/>
        </p:nvGrpSpPr>
        <p:grpSpPr>
          <a:xfrm>
            <a:off x="5837564" y="4399313"/>
            <a:ext cx="1832200" cy="490641"/>
            <a:chOff x="5843678" y="4446718"/>
            <a:chExt cx="1832200" cy="490641"/>
          </a:xfrm>
        </p:grpSpPr>
        <p:grpSp>
          <p:nvGrpSpPr>
            <p:cNvPr id="30" name="Group 29"/>
            <p:cNvGrpSpPr/>
            <p:nvPr>
              <p:custDataLst>
                <p:tags r:id="rId1"/>
              </p:custDataLst>
            </p:nvPr>
          </p:nvGrpSpPr>
          <p:grpSpPr>
            <a:xfrm>
              <a:off x="5843678" y="4446718"/>
              <a:ext cx="1185315" cy="409788"/>
              <a:chOff x="5843678" y="4446718"/>
              <a:chExt cx="1185315" cy="409788"/>
            </a:xfrm>
          </p:grpSpPr>
          <p:pic>
            <p:nvPicPr>
              <p:cNvPr id="29" name="Picture 28"/>
              <p:cNvPicPr>
                <a:picLocks noChangeAspect="1"/>
              </p:cNvPicPr>
              <p:nvPr>
                <p:custDataLst>
                  <p:tags r:id="rId2"/>
                </p:custDataLst>
              </p:nvPr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73679" y="4589681"/>
                <a:ext cx="455314" cy="219429"/>
              </a:xfrm>
              <a:prstGeom prst="rect">
                <a:avLst/>
              </a:prstGeom>
            </p:spPr>
          </p:pic>
          <p:pic>
            <p:nvPicPr>
              <p:cNvPr id="19" name="Grafik 7 3" descr="classy.png"/>
              <p:cNvPicPr>
                <a:picLocks noChangeAspect="1"/>
              </p:cNvPicPr>
              <p:nvPr/>
            </p:nvPicPr>
            <p:blipFill>
              <a:blip r:embed="rId6" cstate="screen"/>
              <a:stretch>
                <a:fillRect/>
              </a:stretch>
            </p:blipFill>
            <p:spPr>
              <a:xfrm>
                <a:off x="5843678" y="4446718"/>
                <a:ext cx="522480" cy="409788"/>
              </a:xfrm>
              <a:prstGeom prst="rect">
                <a:avLst/>
              </a:prstGeom>
            </p:spPr>
          </p:pic>
        </p:grpSp>
        <p:grpSp>
          <p:nvGrpSpPr>
            <p:cNvPr id="20" name="Group 19"/>
            <p:cNvGrpSpPr/>
            <p:nvPr/>
          </p:nvGrpSpPr>
          <p:grpSpPr>
            <a:xfrm>
              <a:off x="7147284" y="4527571"/>
              <a:ext cx="528594" cy="409788"/>
              <a:chOff x="2422804" y="4772932"/>
              <a:chExt cx="528594" cy="409788"/>
            </a:xfrm>
          </p:grpSpPr>
          <p:pic>
            <p:nvPicPr>
              <p:cNvPr id="21" name="Grafik 7 4" descr="classy.png"/>
              <p:cNvPicPr>
                <a:picLocks noChangeAspect="1"/>
              </p:cNvPicPr>
              <p:nvPr/>
            </p:nvPicPr>
            <p:blipFill>
              <a:blip r:embed="rId6" cstate="screen"/>
              <a:stretch>
                <a:fillRect/>
              </a:stretch>
            </p:blipFill>
            <p:spPr>
              <a:xfrm flipV="1">
                <a:off x="2422804" y="4772932"/>
                <a:ext cx="522480" cy="409788"/>
              </a:xfrm>
              <a:prstGeom prst="rect">
                <a:avLst/>
              </a:prstGeom>
            </p:spPr>
          </p:pic>
          <p:sp>
            <p:nvSpPr>
              <p:cNvPr id="22" name="Multiply 21"/>
              <p:cNvSpPr/>
              <p:nvPr/>
            </p:nvSpPr>
            <p:spPr>
              <a:xfrm>
                <a:off x="2762250" y="4896973"/>
                <a:ext cx="97631" cy="88107"/>
              </a:xfrm>
              <a:prstGeom prst="mathMultiply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23" name="Multiply 22"/>
              <p:cNvSpPr/>
              <p:nvPr/>
            </p:nvSpPr>
            <p:spPr>
              <a:xfrm>
                <a:off x="2853767" y="4913265"/>
                <a:ext cx="97631" cy="88107"/>
              </a:xfrm>
              <a:prstGeom prst="mathMultiply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621243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dirty="0" smtClean="0"/>
              <a:t>Superposition</a:t>
            </a:r>
            <a:endParaRPr lang="en-CA" dirty="0"/>
          </a:p>
        </p:txBody>
      </p:sp>
      <p:sp>
        <p:nvSpPr>
          <p:cNvPr id="4" name="TextBox 3"/>
          <p:cNvSpPr txBox="1"/>
          <p:nvPr/>
        </p:nvSpPr>
        <p:spPr>
          <a:xfrm>
            <a:off x="1132517" y="1610543"/>
            <a:ext cx="7187618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42882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000" dirty="0" smtClean="0">
                <a:solidFill>
                  <a:prstClr val="black"/>
                </a:solidFill>
                <a:latin typeface="Gotham Book" charset="0"/>
                <a:ea typeface="Gotham Book" charset="0"/>
                <a:cs typeface="Gotham Book" charset="0"/>
                <a:sym typeface="Gill Sans" charset="0"/>
              </a:rPr>
              <a:t>Superposition is a </a:t>
            </a:r>
            <a:r>
              <a:rPr lang="en-US" sz="2000" i="1" dirty="0" smtClean="0">
                <a:solidFill>
                  <a:prstClr val="black"/>
                </a:solidFill>
                <a:latin typeface="Gotham Book" charset="0"/>
                <a:ea typeface="Gotham Book" charset="0"/>
                <a:cs typeface="Gotham Book" charset="0"/>
                <a:sym typeface="Gill Sans" charset="0"/>
              </a:rPr>
              <a:t>relative</a:t>
            </a:r>
            <a:r>
              <a:rPr lang="en-US" sz="2000" dirty="0" smtClean="0">
                <a:solidFill>
                  <a:prstClr val="black"/>
                </a:solidFill>
                <a:latin typeface="Gotham Book" charset="0"/>
                <a:ea typeface="Gotham Book" charset="0"/>
                <a:cs typeface="Gotham Book" charset="0"/>
                <a:sym typeface="Gill Sans" charset="0"/>
              </a:rPr>
              <a:t> concept,</a:t>
            </a:r>
            <a:br>
              <a:rPr lang="en-US" sz="2000" dirty="0" smtClean="0">
                <a:solidFill>
                  <a:prstClr val="black"/>
                </a:solidFill>
                <a:latin typeface="Gotham Book" charset="0"/>
                <a:ea typeface="Gotham Book" charset="0"/>
                <a:cs typeface="Gotham Book" charset="0"/>
                <a:sym typeface="Gill Sans" charset="0"/>
              </a:rPr>
            </a:br>
            <a:r>
              <a:rPr lang="en-US" sz="2000" dirty="0" smtClean="0">
                <a:solidFill>
                  <a:prstClr val="black"/>
                </a:solidFill>
                <a:latin typeface="Gotham Book" charset="0"/>
                <a:ea typeface="Gotham Book" charset="0"/>
                <a:cs typeface="Gotham Book" charset="0"/>
                <a:sym typeface="Gill Sans" charset="0"/>
              </a:rPr>
              <a:t>dependent on a set of “</a:t>
            </a:r>
            <a:r>
              <a:rPr lang="en-US" sz="2000" b="1" u="sng" dirty="0" smtClean="0">
                <a:solidFill>
                  <a:prstClr val="black"/>
                </a:solidFill>
                <a:latin typeface="Gotham Book" charset="0"/>
                <a:ea typeface="Gotham Book" charset="0"/>
                <a:cs typeface="Gotham Book" charset="0"/>
                <a:sym typeface="Gill Sans" charset="0"/>
              </a:rPr>
              <a:t>mutually exclusive states</a:t>
            </a:r>
            <a:r>
              <a:rPr lang="en-US" sz="2000" dirty="0" smtClean="0">
                <a:solidFill>
                  <a:prstClr val="black"/>
                </a:solidFill>
                <a:latin typeface="Gotham Book" charset="0"/>
                <a:ea typeface="Gotham Book" charset="0"/>
                <a:cs typeface="Gotham Book" charset="0"/>
                <a:sym typeface="Gill Sans" charset="0"/>
              </a:rPr>
              <a:t>”</a:t>
            </a:r>
            <a:br>
              <a:rPr lang="en-US" sz="2000" dirty="0" smtClean="0">
                <a:solidFill>
                  <a:prstClr val="black"/>
                </a:solidFill>
                <a:latin typeface="Gotham Book" charset="0"/>
                <a:ea typeface="Gotham Book" charset="0"/>
                <a:cs typeface="Gotham Book" charset="0"/>
                <a:sym typeface="Gill Sans" charset="0"/>
              </a:rPr>
            </a:br>
            <a:r>
              <a:rPr lang="en-US" sz="2000" dirty="0" smtClean="0">
                <a:solidFill>
                  <a:prstClr val="black"/>
                </a:solidFill>
                <a:latin typeface="Gotham Book" charset="0"/>
                <a:ea typeface="Gotham Book" charset="0"/>
                <a:cs typeface="Gotham Book" charset="0"/>
                <a:sym typeface="Gill Sans" charset="0"/>
              </a:rPr>
              <a:t>e.g.</a:t>
            </a:r>
          </a:p>
          <a:p>
            <a:pPr algn="ctr" defTabSz="642882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000" dirty="0" smtClean="0">
                <a:solidFill>
                  <a:prstClr val="black"/>
                </a:solidFill>
                <a:latin typeface="Gotham Book" charset="0"/>
                <a:ea typeface="Gotham Book" charset="0"/>
                <a:cs typeface="Gotham Book" charset="0"/>
                <a:sym typeface="Gill Sans" charset="0"/>
              </a:rPr>
              <a:t>“Here” vs. “There”</a:t>
            </a:r>
          </a:p>
          <a:p>
            <a:pPr algn="ctr" defTabSz="642882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000" dirty="0" smtClean="0">
                <a:solidFill>
                  <a:prstClr val="black"/>
                </a:solidFill>
                <a:latin typeface="Gotham Book" charset="0"/>
                <a:ea typeface="Gotham Book" charset="0"/>
                <a:cs typeface="Gotham Book" charset="0"/>
                <a:sym typeface="Gill Sans" charset="0"/>
              </a:rPr>
              <a:t>“Alive” vs. “Dead”</a:t>
            </a:r>
          </a:p>
          <a:p>
            <a:pPr algn="ctr" defTabSz="642882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000" dirty="0" smtClean="0">
                <a:solidFill>
                  <a:prstClr val="black"/>
                </a:solidFill>
                <a:latin typeface="Gotham Book" charset="0"/>
                <a:ea typeface="Gotham Book" charset="0"/>
                <a:cs typeface="Gotham Book" charset="0"/>
                <a:sym typeface="Gill Sans" charset="0"/>
              </a:rPr>
              <a:t>Spin-Up vs. Spin-Down</a:t>
            </a:r>
          </a:p>
          <a:p>
            <a:pPr algn="ctr" defTabSz="642882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000" dirty="0" smtClean="0">
                <a:solidFill>
                  <a:prstClr val="black"/>
                </a:solidFill>
                <a:latin typeface="Gotham Book" charset="0"/>
                <a:ea typeface="Gotham Book" charset="0"/>
                <a:cs typeface="Gotham Book" charset="0"/>
                <a:sym typeface="Gill Sans" charset="0"/>
              </a:rPr>
              <a:t>“0” vs. “1”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6898557" y="3521099"/>
            <a:ext cx="1974857" cy="490641"/>
            <a:chOff x="1065858" y="4692079"/>
            <a:chExt cx="1974857" cy="490641"/>
          </a:xfrm>
        </p:grpSpPr>
        <p:pic>
          <p:nvPicPr>
            <p:cNvPr id="6" name="Picture 5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5858" y="4692079"/>
              <a:ext cx="1974857" cy="458057"/>
            </a:xfrm>
            <a:prstGeom prst="rect">
              <a:avLst/>
            </a:prstGeom>
          </p:spPr>
        </p:pic>
        <p:pic>
          <p:nvPicPr>
            <p:cNvPr id="7" name="Grafik 7 1 1" descr="classy.png"/>
            <p:cNvPicPr>
              <a:picLocks noChangeAspect="1"/>
            </p:cNvPicPr>
            <p:nvPr/>
          </p:nvPicPr>
          <p:blipFill>
            <a:blip r:embed="rId7" cstate="screen"/>
            <a:stretch>
              <a:fillRect/>
            </a:stretch>
          </p:blipFill>
          <p:spPr>
            <a:xfrm>
              <a:off x="1096338" y="4692079"/>
              <a:ext cx="522480" cy="409788"/>
            </a:xfrm>
            <a:prstGeom prst="rect">
              <a:avLst/>
            </a:prstGeom>
          </p:spPr>
        </p:pic>
        <p:grpSp>
          <p:nvGrpSpPr>
            <p:cNvPr id="8" name="Group 7"/>
            <p:cNvGrpSpPr/>
            <p:nvPr/>
          </p:nvGrpSpPr>
          <p:grpSpPr>
            <a:xfrm>
              <a:off x="2399944" y="4772932"/>
              <a:ext cx="528594" cy="409788"/>
              <a:chOff x="2422804" y="4772932"/>
              <a:chExt cx="528594" cy="409788"/>
            </a:xfrm>
          </p:grpSpPr>
          <p:pic>
            <p:nvPicPr>
              <p:cNvPr id="9" name="Grafik 7 2" descr="classy.png"/>
              <p:cNvPicPr>
                <a:picLocks noChangeAspect="1"/>
              </p:cNvPicPr>
              <p:nvPr/>
            </p:nvPicPr>
            <p:blipFill>
              <a:blip r:embed="rId7" cstate="screen"/>
              <a:stretch>
                <a:fillRect/>
              </a:stretch>
            </p:blipFill>
            <p:spPr>
              <a:xfrm flipV="1">
                <a:off x="2422804" y="4772932"/>
                <a:ext cx="522480" cy="409788"/>
              </a:xfrm>
              <a:prstGeom prst="rect">
                <a:avLst/>
              </a:prstGeom>
            </p:spPr>
          </p:pic>
          <p:sp>
            <p:nvSpPr>
              <p:cNvPr id="10" name="Multiply 9"/>
              <p:cNvSpPr/>
              <p:nvPr/>
            </p:nvSpPr>
            <p:spPr>
              <a:xfrm>
                <a:off x="2762250" y="4896973"/>
                <a:ext cx="97631" cy="88107"/>
              </a:xfrm>
              <a:prstGeom prst="mathMultiply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11" name="Multiply 10"/>
              <p:cNvSpPr/>
              <p:nvPr/>
            </p:nvSpPr>
            <p:spPr>
              <a:xfrm>
                <a:off x="2853767" y="4913265"/>
                <a:ext cx="97631" cy="88107"/>
              </a:xfrm>
              <a:prstGeom prst="mathMultiply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</p:grpSp>
      </p:grpSp>
      <p:pic>
        <p:nvPicPr>
          <p:cNvPr id="28" name="Picture 2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3297" y="4388647"/>
            <a:ext cx="1519543" cy="458057"/>
          </a:xfrm>
          <a:prstGeom prst="rect">
            <a:avLst/>
          </a:prstGeom>
        </p:spPr>
      </p:pic>
      <p:grpSp>
        <p:nvGrpSpPr>
          <p:cNvPr id="27" name="Group 26"/>
          <p:cNvGrpSpPr/>
          <p:nvPr/>
        </p:nvGrpSpPr>
        <p:grpSpPr>
          <a:xfrm>
            <a:off x="880563" y="3096375"/>
            <a:ext cx="1974857" cy="465299"/>
            <a:chOff x="789046" y="2921250"/>
            <a:chExt cx="1974857" cy="465299"/>
          </a:xfrm>
        </p:grpSpPr>
        <p:grpSp>
          <p:nvGrpSpPr>
            <p:cNvPr id="19" name="Group 18"/>
            <p:cNvGrpSpPr/>
            <p:nvPr/>
          </p:nvGrpSpPr>
          <p:grpSpPr>
            <a:xfrm>
              <a:off x="789046" y="2921250"/>
              <a:ext cx="1974857" cy="465299"/>
              <a:chOff x="1065858" y="4684837"/>
              <a:chExt cx="1974857" cy="465299"/>
            </a:xfrm>
          </p:grpSpPr>
          <p:pic>
            <p:nvPicPr>
              <p:cNvPr id="20" name="Picture 19"/>
              <p:cNvPicPr>
                <a:picLocks noChangeAspect="1"/>
              </p:cNvPicPr>
              <p:nvPr>
                <p:custDataLst>
                  <p:tags r:id="rId3"/>
                </p:custDataLst>
              </p:nvPr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5858" y="4692079"/>
                <a:ext cx="1974857" cy="458057"/>
              </a:xfrm>
              <a:prstGeom prst="rect">
                <a:avLst/>
              </a:prstGeom>
            </p:spPr>
          </p:pic>
          <p:pic>
            <p:nvPicPr>
              <p:cNvPr id="21" name="Grafik 7 1 2" descr="classy.png"/>
              <p:cNvPicPr>
                <a:picLocks noChangeAspect="1"/>
              </p:cNvPicPr>
              <p:nvPr/>
            </p:nvPicPr>
            <p:blipFill>
              <a:blip r:embed="rId7" cstate="screen"/>
              <a:stretch>
                <a:fillRect/>
              </a:stretch>
            </p:blipFill>
            <p:spPr>
              <a:xfrm>
                <a:off x="1122973" y="4684837"/>
                <a:ext cx="248292" cy="194740"/>
              </a:xfrm>
              <a:prstGeom prst="rect">
                <a:avLst/>
              </a:prstGeom>
            </p:spPr>
          </p:pic>
        </p:grpSp>
        <p:pic>
          <p:nvPicPr>
            <p:cNvPr id="26" name="Grafik 7 1 3" descr="classy.png"/>
            <p:cNvPicPr>
              <a:picLocks noChangeAspect="1"/>
            </p:cNvPicPr>
            <p:nvPr/>
          </p:nvPicPr>
          <p:blipFill>
            <a:blip r:embed="rId7" cstate="screen"/>
            <a:stretch>
              <a:fillRect/>
            </a:stretch>
          </p:blipFill>
          <p:spPr>
            <a:xfrm>
              <a:off x="2346897" y="3178115"/>
              <a:ext cx="248292" cy="194740"/>
            </a:xfrm>
            <a:prstGeom prst="rect">
              <a:avLst/>
            </a:prstGeom>
          </p:spPr>
        </p:pic>
      </p:grpSp>
      <p:pic>
        <p:nvPicPr>
          <p:cNvPr id="35" name="Picture 3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046" y="3971165"/>
            <a:ext cx="2177829" cy="458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9478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 bldLvl="2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CA" sz="2300" dirty="0" smtClean="0"/>
              <a:t>Light polarization: Wave picture</a:t>
            </a:r>
            <a:endParaRPr lang="en-CA" sz="2300" dirty="0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166" y="2076239"/>
            <a:ext cx="4138604" cy="2638360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5941612" y="1774940"/>
            <a:ext cx="1848839" cy="461665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CA" sz="2400" dirty="0" err="1" smtClean="0">
                <a:latin typeface="Gotham Book" pitchFamily="50" charset="0"/>
                <a:cs typeface="Gotham Book" pitchFamily="50" charset="0"/>
              </a:rPr>
              <a:t>Malus</a:t>
            </a:r>
            <a:r>
              <a:rPr lang="en-CA" sz="2400" dirty="0" smtClean="0">
                <a:latin typeface="Gotham Book" pitchFamily="50" charset="0"/>
                <a:cs typeface="Gotham Book" pitchFamily="50" charset="0"/>
              </a:rPr>
              <a:t>’ Law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4751026" y="2404616"/>
            <a:ext cx="4230012" cy="1610703"/>
            <a:chOff x="4751026" y="2404616"/>
            <a:chExt cx="4230012" cy="1610703"/>
          </a:xfrm>
        </p:grpSpPr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7615"/>
            <a:stretch/>
          </p:blipFill>
          <p:spPr>
            <a:xfrm>
              <a:off x="4751026" y="2761307"/>
              <a:ext cx="4230012" cy="1254012"/>
            </a:xfrm>
            <a:prstGeom prst="rect">
              <a:avLst/>
            </a:prstGeom>
          </p:spPr>
        </p:pic>
        <p:sp>
          <p:nvSpPr>
            <p:cNvPr id="33" name="TextBox 32"/>
            <p:cNvSpPr txBox="1"/>
            <p:nvPr/>
          </p:nvSpPr>
          <p:spPr>
            <a:xfrm>
              <a:off x="5556953" y="2404616"/>
              <a:ext cx="1080873" cy="33855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pPr algn="ctr"/>
              <a:r>
                <a:rPr lang="en-CA" sz="1600" dirty="0" smtClean="0">
                  <a:latin typeface="Gotham Book" pitchFamily="50" charset="0"/>
                  <a:cs typeface="Gotham Book" pitchFamily="50" charset="0"/>
                </a:rPr>
                <a:t>polarizer</a:t>
              </a: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7096501" y="2404616"/>
              <a:ext cx="1039772" cy="33855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pPr algn="ctr"/>
              <a:r>
                <a:rPr lang="en-CA" sz="1600" dirty="0" smtClean="0">
                  <a:latin typeface="Gotham Book" pitchFamily="50" charset="0"/>
                  <a:cs typeface="Gotham Book" pitchFamily="50" charset="0"/>
                </a:rPr>
                <a:t>analyzer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5219701" y="4351341"/>
            <a:ext cx="3292662" cy="751749"/>
            <a:chOff x="5219701" y="4351341"/>
            <a:chExt cx="3292662" cy="751749"/>
          </a:xfrm>
        </p:grpSpPr>
        <p:sp>
          <p:nvSpPr>
            <p:cNvPr id="27" name="Rectangle 26"/>
            <p:cNvSpPr/>
            <p:nvPr/>
          </p:nvSpPr>
          <p:spPr>
            <a:xfrm>
              <a:off x="5219701" y="4351341"/>
              <a:ext cx="3292662" cy="751749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" name="Picture 9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16316" y="4489684"/>
              <a:ext cx="3099429" cy="44982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99116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CA" sz="2300" dirty="0" smtClean="0"/>
              <a:t>Light polarization: Photon picture</a:t>
            </a:r>
            <a:endParaRPr lang="en-CA" sz="2300" dirty="0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6" y="1817356"/>
            <a:ext cx="1944784" cy="1239800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5874937" y="1355691"/>
            <a:ext cx="1848839" cy="461665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CA" sz="2400" dirty="0" err="1" smtClean="0">
                <a:latin typeface="Gotham Book" pitchFamily="50" charset="0"/>
                <a:cs typeface="Gotham Book" pitchFamily="50" charset="0"/>
              </a:rPr>
              <a:t>Malus</a:t>
            </a:r>
            <a:r>
              <a:rPr lang="en-CA" sz="2400" dirty="0" smtClean="0">
                <a:latin typeface="Gotham Book" pitchFamily="50" charset="0"/>
                <a:cs typeface="Gotham Book" pitchFamily="50" charset="0"/>
              </a:rPr>
              <a:t>’ Law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4684351" y="1985367"/>
            <a:ext cx="4230012" cy="1610703"/>
            <a:chOff x="4684351" y="1985367"/>
            <a:chExt cx="4230012" cy="1610703"/>
          </a:xfrm>
        </p:grpSpPr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7615"/>
            <a:stretch/>
          </p:blipFill>
          <p:spPr>
            <a:xfrm>
              <a:off x="4684351" y="2342058"/>
              <a:ext cx="4230012" cy="1254012"/>
            </a:xfrm>
            <a:prstGeom prst="rect">
              <a:avLst/>
            </a:prstGeom>
          </p:spPr>
        </p:pic>
        <p:sp>
          <p:nvSpPr>
            <p:cNvPr id="33" name="TextBox 32"/>
            <p:cNvSpPr txBox="1"/>
            <p:nvPr/>
          </p:nvSpPr>
          <p:spPr>
            <a:xfrm>
              <a:off x="5490278" y="1985367"/>
              <a:ext cx="1080873" cy="33855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pPr algn="ctr"/>
              <a:r>
                <a:rPr lang="en-CA" sz="1600" dirty="0" smtClean="0">
                  <a:latin typeface="Gotham Book" pitchFamily="50" charset="0"/>
                  <a:cs typeface="Gotham Book" pitchFamily="50" charset="0"/>
                </a:rPr>
                <a:t>polarizer</a:t>
              </a: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7029826" y="1985367"/>
              <a:ext cx="1039772" cy="33855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pPr algn="ctr"/>
              <a:r>
                <a:rPr lang="en-CA" sz="1600" dirty="0" smtClean="0">
                  <a:latin typeface="Gotham Book" pitchFamily="50" charset="0"/>
                  <a:cs typeface="Gotham Book" pitchFamily="50" charset="0"/>
                </a:rPr>
                <a:t>analyzer</a:t>
              </a:r>
            </a:p>
          </p:txBody>
        </p:sp>
      </p:grpSp>
      <p:pic>
        <p:nvPicPr>
          <p:cNvPr id="12" name="Picture 2" descr="Image result for photon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5456" y="2971800"/>
            <a:ext cx="3082579" cy="2178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4854764" y="4704604"/>
            <a:ext cx="3889186" cy="751749"/>
            <a:chOff x="4921439" y="4351341"/>
            <a:chExt cx="3889186" cy="751749"/>
          </a:xfrm>
        </p:grpSpPr>
        <p:sp>
          <p:nvSpPr>
            <p:cNvPr id="27" name="Rectangle 26"/>
            <p:cNvSpPr/>
            <p:nvPr/>
          </p:nvSpPr>
          <p:spPr>
            <a:xfrm>
              <a:off x="4921439" y="4351341"/>
              <a:ext cx="3889186" cy="751749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" name="Picture 3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26945" y="4481729"/>
              <a:ext cx="3678172" cy="490972"/>
            </a:xfrm>
            <a:prstGeom prst="rect">
              <a:avLst/>
            </a:prstGeom>
          </p:spPr>
        </p:pic>
      </p:grpSp>
      <p:sp>
        <p:nvSpPr>
          <p:cNvPr id="16" name="TextBox 15"/>
          <p:cNvSpPr txBox="1"/>
          <p:nvPr/>
        </p:nvSpPr>
        <p:spPr>
          <a:xfrm>
            <a:off x="4371975" y="3577906"/>
            <a:ext cx="485476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42882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000" dirty="0" smtClean="0">
                <a:solidFill>
                  <a:prstClr val="black"/>
                </a:solidFill>
                <a:latin typeface="Gotham Book" charset="0"/>
                <a:ea typeface="Gotham Book" charset="0"/>
                <a:cs typeface="Gotham Book" charset="0"/>
                <a:sym typeface="Gill Sans" charset="0"/>
              </a:rPr>
              <a:t>Two Possibilities:</a:t>
            </a:r>
          </a:p>
          <a:p>
            <a:pPr algn="ctr" defTabSz="642882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000" dirty="0" smtClean="0">
                <a:solidFill>
                  <a:prstClr val="black"/>
                </a:solidFill>
                <a:latin typeface="Gotham Book" charset="0"/>
                <a:ea typeface="Gotham Book" charset="0"/>
                <a:cs typeface="Gotham Book" charset="0"/>
                <a:sym typeface="Gill Sans" charset="0"/>
              </a:rPr>
              <a:t>Photon goes through or is absorbed</a:t>
            </a:r>
          </a:p>
        </p:txBody>
      </p:sp>
    </p:spTree>
    <p:extLst>
      <p:ext uri="{BB962C8B-B14F-4D97-AF65-F5344CB8AC3E}">
        <p14:creationId xmlns:p14="http://schemas.microsoft.com/office/powerpoint/2010/main" val="933928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1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35.621"/>
  <p:tag name="ORIGINALWIDTH" val="3146.607"/>
  <p:tag name="LATEXADDIN" val="\documentclass{article}&#10;\usepackage{amsmath}&#10;\usepackage{xcolor}&#10;\pagestyle{empty}&#10;\begin{document}&#10;&#10;\newcommand{\dee}{\mathrm{d}}&#10;\newcommand*{\cW}{\mathcal{W}}&#10;\newcommand{\SH}{\mathbf{H}}&#10;\newcommand{\SV}{\mathbf{V}}&#10;\newcommand{\SD}{\mathbf{D}}&#10;\newcommand{\SA}{\mathbf{A}}&#10;\newcommand{\SL}{\mathbf{L}}&#10;\newcommand{\SR}{\mathbf{R}}&#10;\newcommand{\vac}{\ket{\mathrm{vac}}}&#10;\newcommand{\ket}[1]{|#1\rangle}&#10;\newcommand{\bra}[1]{\langle #1|}&#10;\newcommand{\bracket}[2]{\langle #1|#2\rangle}&#10;\newcommand{\proj}[1]{|#1\rangle\langle #1|}&#10;\newcommand{\mapping}[2]{|#1\rangle\langle #2|}&#10;\newcommand{\Hz}{s$^{-1}$}&#10;\newcommand{\red}[1]{\textcolor[rgb]{1.00,0.00,0.00}{#1}}&#10;\newcommand{\comm}[1]{\emph{\color{red}({#1})}}&#10;\newcommand{\corr}[1]{{\color{blue}{#1}}}&#10;\newcommand{\dele}[1]{\emph{\sout{\color{red}{#1}}}}&#10;\newcommand{\magenta}[1]{\textcolor{magenta}{#1}}&#10;\newcommand{\TO}{\mathcal{T}}&#10;\definecolor{lightorange}{rgb}{1,0.6,0.1}&#10;&#10;\begin{center}\begin{align*}\hat{U}\ket{\psi_1}\ket{0}&amp;=\ket{\psi_1}\ket{\psi_1}\\&#10;\hat{U}\ket{\psi_2}\ket{0}&amp;=\ket{\psi_2}\ket{\psi_2}\\&#10;\hat{U}\frac{1}{\sqrt{2}}\left(\ket{\psi_1}+\ket{\psi_2}\right)\ket{0}&amp;=\frac{1}{\sqrt{2}}\left(\ket{\psi_1}\ket{\psi_1}+\ket{\psi_2}\ket{\psi_2}\right)\\&amp;\neq \frac{1}{\sqrt{2}}\left(\ket{\psi_1}+\ket{\psi_2}\right)\frac{1}{\sqrt{2}}\left(\ket{\psi_1}+\ket{\psi_2}\right) \end{align*}\end{center}&#10;&#10;&#10;&#10;&#10;\end{document}"/>
  <p:tag name="IGUANATEXSIZE" val="20"/>
  <p:tag name="IGUANATEXCURSOR" val="1355"/>
  <p:tag name="TRANSPARENCY" val="True"/>
  <p:tag name="FILENAME" val=""/>
  <p:tag name="LATEXENGINEID" val="0"/>
  <p:tag name="TEMPFOLDER" val=".\"/>
  <p:tag name="LATEXFORMHEIGHT" val="312"/>
  <p:tag name="LATEXFORMWIDTH" val="384"/>
  <p:tag name="LATEXFORMWRAP" val="True"/>
  <p:tag name="BITMAPVECTOR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.2343"/>
  <p:tag name="ORIGINALWIDTH" val="539.9325"/>
  <p:tag name="LATEXADDIN" val="\documentclass{article}&#10;\usepackage{amsmath}&#10;\pagestyle{empty}&#10;\begin{document}&#10;&#10;&#10;$|\quad\rangle+|\quad\rangle$&#10;&#10;\end{document}"/>
  <p:tag name="IGUANATEXSIZE" val="36"/>
  <p:tag name="IGUANATEXCURSOR" val="100"/>
  <p:tag name="TRANSPARENCY" val="True"/>
  <p:tag name="FILENAME" val=""/>
  <p:tag name="LATEXENGINEID" val="0"/>
  <p:tag name="TEMPFOLDER" val=".\"/>
  <p:tag name="LATEXFORMHEIGHT" val="312"/>
  <p:tag name="LATEXFORMWIDTH" val="384"/>
  <p:tag name="LATEXFORMWRAP" val="True"/>
  <p:tag name="BITMAPVECTOR" val="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2.9846"/>
  <p:tag name="ORIGINALWIDTH" val="847.3941"/>
  <p:tag name="LATEXADDIN" val="\documentclass{article}&#10;\usepackage{amsmath}&#10;\pagestyle{empty}&#10;\begin{document}&#10;&#10;&#10;$I_{out}=I_{in}\cos^2\theta$&#10;&#10;\end{document}"/>
  <p:tag name="IGUANATEXSIZE" val="36"/>
  <p:tag name="IGUANATEXCURSOR" val="109"/>
  <p:tag name="TRANSPARENCY" val="True"/>
  <p:tag name="FILENAME" val=""/>
  <p:tag name="LATEXENGINEID" val="0"/>
  <p:tag name="TEMPFOLDER" val=".\"/>
  <p:tag name="LATEXFORMHEIGHT" val="312"/>
  <p:tag name="LATEXFORMWIDTH" val="384"/>
  <p:tag name="LATEXFORMWRAP" val="True"/>
  <p:tag name="BITMAPVECTOR" val="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34.2332"/>
  <p:tag name="ORIGINALWIDTH" val="1005.624"/>
  <p:tag name="LATEXADDIN" val="\documentclass{article}&#10;\usepackage{amsmath}&#10;\pagestyle{empty}&#10;\begin{document}&#10;&#10;&#10;$Prob(out)=\cos^2\theta$&#10;&#10;\end{document}"/>
  <p:tag name="IGUANATEXSIZE" val="36"/>
  <p:tag name="IGUANATEXCURSOR" val="87"/>
  <p:tag name="TRANSPARENCY" val="True"/>
  <p:tag name="FILENAME" val=""/>
  <p:tag name="LATEXENGINEID" val="0"/>
  <p:tag name="TEMPFOLDER" val=".\"/>
  <p:tag name="LATEXFORMHEIGHT" val="312"/>
  <p:tag name="LATEXFORMWIDTH" val="384"/>
  <p:tag name="LATEXFORMWRAP" val="True"/>
  <p:tag name="BITMAPVECTOR" val="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75.478"/>
  <p:tag name="ORIGINALWIDTH" val="894.6382"/>
  <p:tag name="LATEXADDIN" val="\documentclass{article}&#10;\usepackage{amsmath}&#10;\usepackage{xcolor}&#10;\pagestyle{empty}&#10;\begin{document}&#10;&#10;&#10;$\textcolor{red}{\uparrow}=\frac{1}{\sqrt{2}}\left(\textcolor{blue}{\nearrow}-\textcolor{blue}{\searrow}\right)$&#10;&#10;\end{document}"/>
  <p:tag name="IGUANATEXSIZE" val="36"/>
  <p:tag name="IGUANATEXCURSOR" val="195"/>
  <p:tag name="TRANSPARENCY" val="True"/>
  <p:tag name="FILENAME" val=""/>
  <p:tag name="LATEXENGINEID" val="0"/>
  <p:tag name="TEMPFOLDER" val=".\"/>
  <p:tag name="LATEXFORMHEIGHT" val="312"/>
  <p:tag name="LATEXFORMWIDTH" val="384"/>
  <p:tag name="LATEXFORMWRAP" val="True"/>
  <p:tag name="BITMAPVECTOR" val="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75.478"/>
  <p:tag name="ORIGINALWIDTH" val="889.3888"/>
  <p:tag name="LATEXADDIN" val="\documentclass{article}&#10;\usepackage{amsmath}&#10;\usepackage{xcolor}&#10;\pagestyle{empty}&#10;\begin{document}&#10;&#10;&#10;$\textcolor{blue}{\nearrow}=\frac{1}{\sqrt{2}}\left(\textcolor{red}{\rightarrow}+\textcolor{red}{\uparrow}\right)$&#10;&#10;\end{document}"/>
  <p:tag name="IGUANATEXSIZE" val="36"/>
  <p:tag name="IGUANATEXCURSOR" val="176"/>
  <p:tag name="TRANSPARENCY" val="True"/>
  <p:tag name="FILENAME" val=""/>
  <p:tag name="LATEXENGINEID" val="0"/>
  <p:tag name="TEMPFOLDER" val=".\"/>
  <p:tag name="LATEXFORMHEIGHT" val="312"/>
  <p:tag name="LATEXFORMWIDTH" val="384"/>
  <p:tag name="LATEXFORMWRAP" val="True"/>
  <p:tag name="BITMAPVECTOR" val="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75.478"/>
  <p:tag name="ORIGINALWIDTH" val="894.6382"/>
  <p:tag name="LATEXADDIN" val="\documentclass{article}&#10;\usepackage{amsmath}&#10;\usepackage{xcolor}&#10;\pagestyle{empty}&#10;\begin{document}&#10;&#10;&#10;$\textcolor{red}{\uparrow}=\frac{1}{\sqrt{2}}\left(\textcolor{blue}{\nearrow}-\textcolor{blue}{\searrow}\right)$&#10;&#10;\end{document}"/>
  <p:tag name="IGUANATEXSIZE" val="36"/>
  <p:tag name="IGUANATEXCURSOR" val="195"/>
  <p:tag name="TRANSPARENCY" val="True"/>
  <p:tag name="FILENAME" val=""/>
  <p:tag name="LATEXENGINEID" val="0"/>
  <p:tag name="TEMPFOLDER" val=".\"/>
  <p:tag name="LATEXFORMHEIGHT" val="312"/>
  <p:tag name="LATEXFORMWIDTH" val="384"/>
  <p:tag name="LATEXFORMWRAP" val="True"/>
  <p:tag name="BITMAPVECTOR" val="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75.478"/>
  <p:tag name="ORIGINALWIDTH" val="889.3888"/>
  <p:tag name="LATEXADDIN" val="\documentclass{article}&#10;\usepackage{amsmath}&#10;\usepackage{xcolor}&#10;\pagestyle{empty}&#10;\begin{document}&#10;&#10;&#10;$\textcolor{blue}{\nearrow}=\frac{1}{\sqrt{2}}\left(\textcolor{red}{\leftarrow}+\textcolor{red}{\uparrow}\right)$&#10;&#10;\end{document}"/>
  <p:tag name="IGUANATEXSIZE" val="36"/>
  <p:tag name="IGUANATEXCURSOR" val="175"/>
  <p:tag name="TRANSPARENCY" val="True"/>
  <p:tag name="FILENAME" val=""/>
  <p:tag name="LATEXENGINEID" val="0"/>
  <p:tag name="TEMPFOLDER" val=".\"/>
  <p:tag name="LATEXFORMHEIGHT" val="312"/>
  <p:tag name="LATEXFORMWIDTH" val="384"/>
  <p:tag name="LATEXFORMWRAP" val="True"/>
  <p:tag name="BITMAPVECTOR" val="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75.478"/>
  <p:tag name="ORIGINALWIDTH" val="894.6382"/>
  <p:tag name="LATEXADDIN" val="\documentclass{article}&#10;\usepackage{amsmath}&#10;\usepackage{xcolor}&#10;\pagestyle{empty}&#10;\begin{document}&#10;&#10;&#10;$\textcolor{red}{\uparrow}=\frac{1}{\sqrt{2}}\left(\textcolor{blue}{\nearrow}-\textcolor{blue}{\searrow}\right)$&#10;&#10;\end{document}"/>
  <p:tag name="IGUANATEXSIZE" val="36"/>
  <p:tag name="IGUANATEXCURSOR" val="195"/>
  <p:tag name="TRANSPARENCY" val="True"/>
  <p:tag name="FILENAME" val=""/>
  <p:tag name="LATEXENGINEID" val="0"/>
  <p:tag name="TEMPFOLDER" val=".\"/>
  <p:tag name="LATEXFORMHEIGHT" val="312"/>
  <p:tag name="LATEXFORMWIDTH" val="384"/>
  <p:tag name="LATEXFORMWRAP" val="True"/>
  <p:tag name="BITMAPVECTOR" val="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78.4777"/>
  <p:tag name="ORIGINALWIDTH" val="2377.953"/>
  <p:tag name="LATEXADDIN" val="\documentclass{article}&#10;\usepackage{amsmath}&#10;\usepackage{xcolor}&#10;\pagestyle{empty}&#10;\begin{document}&#10;&#10;&#10;$\cos\theta\textcolor{red}{\rightarrow}+\sin\theta\textcolor{red}{\uparrow}=\frac{\cos\theta+\sin\theta}{\sqrt{2}}\textcolor{blue}{\nearrow}+\frac{\cos\theta-\sin\theta}{\sqrt{2}}\textcolor{blue}{\searrow}$&#10;&#10;\end{document}"/>
  <p:tag name="IGUANATEXSIZE" val="36"/>
  <p:tag name="IGUANATEXCURSOR" val="216"/>
  <p:tag name="TRANSPARENCY" val="True"/>
  <p:tag name="FILENAME" val=""/>
  <p:tag name="LATEXENGINEID" val="0"/>
  <p:tag name="TEMPFOLDER" val=".\"/>
  <p:tag name="LATEXFORMHEIGHT" val="312"/>
  <p:tag name="LATEXFORMWIDTH" val="384"/>
  <p:tag name="LATEXFORMWRAP" val="True"/>
  <p:tag name="BITMAPVECTOR" val="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75.478"/>
  <p:tag name="ORIGINALWIDTH" val="1622.047"/>
  <p:tag name="LATEXADDIN" val="\documentclass{article}&#10;\usepackage{amsmath}&#10;\usepackage{xcolor}&#10;\pagestyle{empty}&#10;\begin{document}&#10;&#10;&#10;$\psi(\textcolor{red}{x})=\frac{1}{\sqrt{2\pi}}\int\mathrm{d}\textcolor{blue}{k_x}\phi(\textcolor{blue}{k_x})e^{2\pi i\textcolor{blue}{k_x}\textcolor{red}{x}}$&#10;&#10;\end{document}"/>
  <p:tag name="IGUANATEXSIZE" val="36"/>
  <p:tag name="IGUANATEXCURSOR" val="188"/>
  <p:tag name="TRANSPARENCY" val="True"/>
  <p:tag name="FILENAME" val=""/>
  <p:tag name="LATEXENGINEID" val="0"/>
  <p:tag name="TEMPFOLDER" val=".\"/>
  <p:tag name="LATEXFORMHEIGHT" val="312"/>
  <p:tag name="LATEXFORMWIDTH" val="384"/>
  <p:tag name="LATEXFORMWRAP" val="True"/>
  <p:tag name="BITMAPVECTOR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73.2283"/>
  <p:tag name="ORIGINALWIDTH" val="1953.506"/>
  <p:tag name="LATEXADDIN" val="\documentclass{article}&#10;\usepackage{amsmath}&#10;\usepackage{xcolor}&#10;\pagestyle{empty}&#10;\begin{document}&#10;&#10;\newcommand{\dee}{\mathrm{d}}&#10;\newcommand*{\cW}{\mathcal{W}}&#10;\newcommand{\SH}{\mathbf{H}}&#10;\newcommand{\SV}{\mathbf{V}}&#10;\newcommand{\SD}{\mathbf{D}}&#10;\newcommand{\SA}{\mathbf{A}}&#10;\newcommand{\SL}{\mathbf{L}}&#10;\newcommand{\SR}{\mathbf{R}}&#10;\newcommand{\vac}{\ket{\mathrm{vac}}}&#10;\newcommand{\ket}[1]{|#1\rangle}&#10;\newcommand{\bra}[1]{\langle #1|}&#10;\newcommand{\bracket}[2]{\langle #1|#2\rangle}&#10;\newcommand{\proj}[1]{|#1\rangle\langle #1|}&#10;\newcommand{\mapping}[2]{|#1\rangle\langle #2|}&#10;\newcommand{\Hz}{s$^{-1}$}&#10;\newcommand{\red}[1]{\textcolor[rgb]{1.00,0.00,0.00}{#1}}&#10;\newcommand{\comm}[1]{\emph{\color{red}({#1})}}&#10;\newcommand{\corr}[1]{{\color{blue}{#1}}}&#10;\newcommand{\dele}[1]{\emph{\sout{\color{red}{#1}}}}&#10;\newcommand{\magenta}[1]{\textcolor{magenta}{#1}}&#10;\newcommand{\TO}{\mathcal{T}}&#10;\definecolor{lightorange}{rgb}{1,0.6,0.1}&#10;&#10;$\frac{-\hbar^2}{2m}\nabla^2\psi(\vec{x})+V(\vec{x})\psi(\vec{x})=i\hbar\frac{\partial}{\partial t}\,\psi(\vec{x})$&#10;&#10;&#10;&#10;&#10;\end{document}"/>
  <p:tag name="IGUANATEXSIZE" val="20"/>
  <p:tag name="IGUANATEXCURSOR" val="1004"/>
  <p:tag name="TRANSPARENCY" val="Wahr"/>
  <p:tag name="FILENAME" val=""/>
  <p:tag name="LATEXENGINEID" val="0"/>
  <p:tag name="TEMPFOLDER" val="C:\Users\YHYTXW3QJ28JQT4F8V\Documents\temp\"/>
  <p:tag name="LATEXFORMHEIGHT" val="312"/>
  <p:tag name="LATEXFORMWIDTH" val="384"/>
  <p:tag name="LATEXFORMWRAP" val="Wahr"/>
  <p:tag name="BITMAPVECTOR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56.7304"/>
  <p:tag name="ORIGINALWIDTH" val="855.6431"/>
  <p:tag name="LATEXADDIN" val="\documentclass{article}&#10;\usepackage{amsmath}&#10;\usepackage{xcolor}&#10;\pagestyle{empty}&#10;\begin{document}&#10;&#10;\newcommand{\dee}{\mathrm{d}}&#10;\newcommand*{\cW}{\mathcal{W}}&#10;\newcommand{\SH}{\mathbf{H}}&#10;\newcommand{\SV}{\mathbf{V}}&#10;\newcommand{\SD}{\mathbf{D}}&#10;\newcommand{\SA}{\mathbf{A}}&#10;\newcommand{\SL}{\mathbf{L}}&#10;\newcommand{\SR}{\mathbf{R}}&#10;\newcommand{\vac}{\ket{\mathrm{vac}}}&#10;\newcommand{\ket}[1]{|#1\rangle}&#10;\newcommand{\bra}[1]{\langle #1|}&#10;\newcommand{\bracket}[2]{\langle #1|#2\rangle}&#10;\newcommand{\proj}[1]{|#1\rangle\langle #1|}&#10;\newcommand{\mapping}[2]{|#1\rangle\langle #2|}&#10;\newcommand{\Hz}{s$^{-1}$}&#10;\newcommand{\red}[1]{\textcolor[rgb]{1.00,0.00,0.00}{#1}}&#10;\newcommand{\comm}[1]{\emph{\color{red}({#1})}}&#10;\newcommand{\corr}[1]{{\color{blue}{#1}}}&#10;\newcommand{\dele}[1]{\emph{\sout{\color{red}{#1}}}}&#10;\newcommand{\magenta}[1]{\textcolor{magenta}{#1}}&#10;\newcommand{\TO}{\mathcal{T}}&#10;\definecolor{lightorange}{rgb}{1,0.6,0.1}&#10;&#10;$\mathcal{H}\ket{\psi}=i\hbar\frac{\partial}{\partial t}\,\ket{\psi}$&#10;&#10;&#10;&#10;&#10;\end{document}"/>
  <p:tag name="IGUANATEXSIZE" val="20"/>
  <p:tag name="IGUANATEXCURSOR" val="988"/>
  <p:tag name="TRANSPARENCY" val="Wahr"/>
  <p:tag name="FILENAME" val=""/>
  <p:tag name="LATEXENGINEID" val="0"/>
  <p:tag name="TEMPFOLDER" val="C:\Users\YHYTXW3QJ28JQT4F8V\Documents\temp\"/>
  <p:tag name="LATEXFORMHEIGHT" val="312"/>
  <p:tag name="LATEXFORMWIDTH" val="384"/>
  <p:tag name="LATEXFORMWRAP" val="Wahr"/>
  <p:tag name="BITMAPVECTOR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ELECTIONNAME" val="Group 29"/>
  <p:tag name="LAYER" val="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9.98874"/>
  <p:tag name="ORIGINALWIDTH" val="186.7267"/>
  <p:tag name="LATEXADDIN" val="\documentclass{article}&#10;\usepackage{amsmath}&#10;\pagestyle{empty}&#10;\begin{document}&#10;&#10;&#10;$OR$&#10;&#10;\end{document}"/>
  <p:tag name="IGUANATEXSIZE" val="24"/>
  <p:tag name="IGUANATEXCURSOR" val="85"/>
  <p:tag name="TRANSPARENCY" val="True"/>
  <p:tag name="FILENAME" val=""/>
  <p:tag name="LATEXENGINEID" val="0"/>
  <p:tag name="TEMPFOLDER" val=".\"/>
  <p:tag name="LATEXFORMHEIGHT" val="312"/>
  <p:tag name="LATEXFORMWIDTH" val="384"/>
  <p:tag name="LATEXFORMWRAP" val="True"/>
  <p:tag name="BITMAPVECTOR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.2343"/>
  <p:tag name="ORIGINALWIDTH" val="539.9325"/>
  <p:tag name="LATEXADDIN" val="\documentclass{article}&#10;\usepackage{amsmath}&#10;\pagestyle{empty}&#10;\begin{document}&#10;&#10;&#10;$|\quad\rangle+|\quad\rangle$&#10;&#10;\end{document}"/>
  <p:tag name="IGUANATEXSIZE" val="36"/>
  <p:tag name="IGUANATEXCURSOR" val="100"/>
  <p:tag name="TRANSPARENCY" val="True"/>
  <p:tag name="FILENAME" val=""/>
  <p:tag name="LATEXENGINEID" val="0"/>
  <p:tag name="TEMPFOLDER" val=".\"/>
  <p:tag name="LATEXFORMHEIGHT" val="312"/>
  <p:tag name="LATEXFORMWIDTH" val="384"/>
  <p:tag name="LATEXFORMWRAP" val="True"/>
  <p:tag name="BITMAPVECTOR" val="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.2343"/>
  <p:tag name="ORIGINALWIDTH" val="415.448"/>
  <p:tag name="LATEXADDIN" val="\documentclass{article}&#10;\usepackage{amsmath}&#10;\pagestyle{empty}&#10;\begin{document}&#10;&#10;&#10;$|0\rangle+|1\rangle$&#10;&#10;\end{document}"/>
  <p:tag name="IGUANATEXSIZE" val="36"/>
  <p:tag name="IGUANATEXCURSOR" val="95"/>
  <p:tag name="TRANSPARENCY" val="True"/>
  <p:tag name="FILENAME" val=""/>
  <p:tag name="LATEXENGINEID" val="0"/>
  <p:tag name="TEMPFOLDER" val=".\"/>
  <p:tag name="LATEXFORMHEIGHT" val="312"/>
  <p:tag name="LATEXFORMWIDTH" val="384"/>
  <p:tag name="LATEXFORMWRAP" val="True"/>
  <p:tag name="BITMAPVECTOR" val="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.2343"/>
  <p:tag name="ORIGINALWIDTH" val="595.4256"/>
  <p:tag name="LATEXADDIN" val="\documentclass{article}&#10;\usepackage{amsmath}&#10;\pagestyle{empty}&#10;\begin{document}&#10;&#10;&#10;$|\Uparrow\,\,\rangle+|\Downarrow\,\,\rangle$&#10;&#10;\end{document}"/>
  <p:tag name="IGUANATEXSIZE" val="36"/>
  <p:tag name="IGUANATEXCURSOR" val="86"/>
  <p:tag name="TRANSPARENCY" val="True"/>
  <p:tag name="FILENAME" val=""/>
  <p:tag name="LATEXENGINEID" val="0"/>
  <p:tag name="TEMPFOLDER" val=".\"/>
  <p:tag name="LATEXFORMHEIGHT" val="312"/>
  <p:tag name="LATEXFORMWIDTH" val="384"/>
  <p:tag name="LATEXFORMWRAP" val="True"/>
  <p:tag name="BITMAPVECTOR" val="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.2343"/>
  <p:tag name="ORIGINALWIDTH" val="539.9325"/>
  <p:tag name="LATEXADDIN" val="\documentclass{article}&#10;\usepackage{amsmath}&#10;\pagestyle{empty}&#10;\begin{document}&#10;&#10;&#10;$|\quad\rangle+|\quad\rangle$&#10;&#10;\end{document}"/>
  <p:tag name="IGUANATEXSIZE" val="36"/>
  <p:tag name="IGUANATEXCURSOR" val="100"/>
  <p:tag name="TRANSPARENCY" val="True"/>
  <p:tag name="FILENAME" val=""/>
  <p:tag name="LATEXENGINEID" val="0"/>
  <p:tag name="TEMPFOLDER" val=".\"/>
  <p:tag name="LATEXFORMHEIGHT" val="312"/>
  <p:tag name="LATEXFORMWIDTH" val="384"/>
  <p:tag name="LATEXFORMWRAP" val="True"/>
  <p:tag name="BITMAPVECTOR" val="0"/>
</p:tagLst>
</file>

<file path=ppt/theme/theme1.xml><?xml version="1.0" encoding="utf-8"?>
<a:theme xmlns:a="http://schemas.openxmlformats.org/drawingml/2006/main" name="IQC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21079</TotalTime>
  <Words>1011</Words>
  <Application>Microsoft Office PowerPoint</Application>
  <PresentationFormat>On-screen Show (4:3)</PresentationFormat>
  <Paragraphs>342</Paragraphs>
  <Slides>32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2" baseType="lpstr">
      <vt:lpstr>Andale Mono</vt:lpstr>
      <vt:lpstr>Arial</vt:lpstr>
      <vt:lpstr>Calibri</vt:lpstr>
      <vt:lpstr>DejaVu Sans</vt:lpstr>
      <vt:lpstr>Gill Sans</vt:lpstr>
      <vt:lpstr>Gotham Book</vt:lpstr>
      <vt:lpstr>Heiti SC Light</vt:lpstr>
      <vt:lpstr>Lucida Grande</vt:lpstr>
      <vt:lpstr>Wingdings</vt:lpstr>
      <vt:lpstr>IQC Theme</vt:lpstr>
      <vt:lpstr>PowerPoint Presentation</vt:lpstr>
      <vt:lpstr>Why bother teaching quantum?</vt:lpstr>
      <vt:lpstr>Why is teaching quantum difficult?</vt:lpstr>
      <vt:lpstr>Why is teaching quantum difficult?</vt:lpstr>
      <vt:lpstr>The Two Golden Rules of Quantum Mechanics</vt:lpstr>
      <vt:lpstr>The Two Golden Rules of Quantum Mechanics</vt:lpstr>
      <vt:lpstr>Superposition</vt:lpstr>
      <vt:lpstr>Light polarization: Wave picture</vt:lpstr>
      <vt:lpstr>Light polarization: Photon picture</vt:lpstr>
      <vt:lpstr>Light polarization: Photon picture</vt:lpstr>
      <vt:lpstr>Light polarization: Photon picture</vt:lpstr>
      <vt:lpstr>Light polarization beyond Malus’ law</vt:lpstr>
      <vt:lpstr>Superposition and Measurement</vt:lpstr>
      <vt:lpstr>Superposition and Measurement</vt:lpstr>
      <vt:lpstr>Superposition and Measurement</vt:lpstr>
      <vt:lpstr>Superposition and Measurement</vt:lpstr>
      <vt:lpstr>Quantum Cryptography</vt:lpstr>
      <vt:lpstr>Quantum Cryptography: The Punchline</vt:lpstr>
      <vt:lpstr>Quantum Cryptography: The Punchline</vt:lpstr>
      <vt:lpstr>Quantum Cryptography: The Details</vt:lpstr>
      <vt:lpstr>Quantum Cryptography: The Details</vt:lpstr>
      <vt:lpstr>Quantum Cryptography: The Details</vt:lpstr>
      <vt:lpstr>Quantum Key Distribution</vt:lpstr>
      <vt:lpstr>Quantum Cryptography: Summary</vt:lpstr>
      <vt:lpstr>Quantum Cryptography in Class</vt:lpstr>
      <vt:lpstr>The Quantum Wavefunction</vt:lpstr>
      <vt:lpstr>Thanks!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www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 ww</dc:creator>
  <cp:lastModifiedBy>John Matt Don</cp:lastModifiedBy>
  <cp:revision>267</cp:revision>
  <dcterms:created xsi:type="dcterms:W3CDTF">2013-02-08T14:30:00Z</dcterms:created>
  <dcterms:modified xsi:type="dcterms:W3CDTF">2019-05-08T20:54:29Z</dcterms:modified>
</cp:coreProperties>
</file>