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99" r:id="rId3"/>
    <p:sldId id="258" r:id="rId4"/>
    <p:sldId id="259" r:id="rId5"/>
    <p:sldId id="260" r:id="rId6"/>
    <p:sldId id="261" r:id="rId7"/>
    <p:sldId id="262" r:id="rId8"/>
    <p:sldId id="263" r:id="rId9"/>
    <p:sldId id="265" r:id="rId10"/>
    <p:sldId id="273" r:id="rId11"/>
    <p:sldId id="267" r:id="rId12"/>
    <p:sldId id="266" r:id="rId13"/>
    <p:sldId id="268" r:id="rId14"/>
    <p:sldId id="269" r:id="rId15"/>
    <p:sldId id="270" r:id="rId16"/>
    <p:sldId id="274" r:id="rId17"/>
    <p:sldId id="275" r:id="rId18"/>
    <p:sldId id="276" r:id="rId19"/>
    <p:sldId id="277" r:id="rId20"/>
    <p:sldId id="280" r:id="rId21"/>
    <p:sldId id="298" r:id="rId22"/>
    <p:sldId id="278" r:id="rId23"/>
    <p:sldId id="281" r:id="rId24"/>
    <p:sldId id="279" r:id="rId25"/>
    <p:sldId id="282" r:id="rId26"/>
    <p:sldId id="283" r:id="rId27"/>
    <p:sldId id="271" r:id="rId28"/>
    <p:sldId id="295" r:id="rId29"/>
    <p:sldId id="284" r:id="rId30"/>
    <p:sldId id="272" r:id="rId31"/>
    <p:sldId id="264" r:id="rId32"/>
    <p:sldId id="296" r:id="rId33"/>
    <p:sldId id="285" r:id="rId34"/>
    <p:sldId id="290" r:id="rId35"/>
    <p:sldId id="291" r:id="rId36"/>
    <p:sldId id="289" r:id="rId37"/>
    <p:sldId id="292" r:id="rId38"/>
    <p:sldId id="293" r:id="rId39"/>
    <p:sldId id="300" r:id="rId40"/>
    <p:sldId id="294" r:id="rId41"/>
    <p:sldId id="29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110" d="100"/>
          <a:sy n="110" d="100"/>
        </p:scale>
        <p:origin x="-164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991C10-F077-4BEC-95A7-5F861023BDDC}" type="datetimeFigureOut">
              <a:rPr lang="en-CA" smtClean="0"/>
              <a:pPr/>
              <a:t>2018-04-25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CAA21C-3556-4F24-8299-05EA944D93AC}"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Have</a:t>
            </a:r>
            <a:r>
              <a:rPr lang="en-CA" baseline="0" dirty="0" smtClean="0"/>
              <a:t> </a:t>
            </a:r>
            <a:r>
              <a:rPr lang="en-CA" baseline="0" dirty="0" err="1" smtClean="0"/>
              <a:t>plexiglas</a:t>
            </a:r>
            <a:r>
              <a:rPr lang="en-CA" baseline="0" dirty="0" smtClean="0"/>
              <a:t> demo available</a:t>
            </a:r>
            <a:endParaRPr lang="en-CA" dirty="0"/>
          </a:p>
        </p:txBody>
      </p:sp>
      <p:sp>
        <p:nvSpPr>
          <p:cNvPr id="4" name="Slide Number Placeholder 3"/>
          <p:cNvSpPr>
            <a:spLocks noGrp="1"/>
          </p:cNvSpPr>
          <p:nvPr>
            <p:ph type="sldNum" sz="quarter" idx="10"/>
          </p:nvPr>
        </p:nvSpPr>
        <p:spPr/>
        <p:txBody>
          <a:bodyPr/>
          <a:lstStyle/>
          <a:p>
            <a:fld id="{6DCAA21C-3556-4F24-8299-05EA944D93AC}" type="slidenum">
              <a:rPr lang="en-CA" smtClean="0"/>
              <a:pPr/>
              <a:t>13</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roberta@tevlin.c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c8.alamy.com/comp/A20AB5/magnetic-field-around-and-inside-a-solenoid-shown-by-plotting-compasses-A20AB5.jp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5.gif"/><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youtube.com/watch?v=joTKd5j3mz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4038600"/>
          </a:xfrm>
        </p:spPr>
        <p:txBody>
          <a:bodyPr>
            <a:normAutofit/>
          </a:bodyPr>
          <a:lstStyle/>
          <a:p>
            <a:r>
              <a:rPr lang="en-CA" dirty="0" smtClean="0"/>
              <a:t>Hands-On Fields</a:t>
            </a:r>
            <a:br>
              <a:rPr lang="en-CA" dirty="0" smtClean="0"/>
            </a:br>
            <a:r>
              <a:rPr lang="en-CA" dirty="0" smtClean="0"/>
              <a:t/>
            </a:r>
            <a:br>
              <a:rPr lang="en-CA" dirty="0" smtClean="0"/>
            </a:br>
            <a:r>
              <a:rPr lang="en-CA" sz="3200" dirty="0" smtClean="0"/>
              <a:t>Roberta Tevlin</a:t>
            </a:r>
            <a:br>
              <a:rPr lang="en-CA" sz="3200" dirty="0" smtClean="0"/>
            </a:br>
            <a:r>
              <a:rPr lang="en-CA" sz="3200" dirty="0" smtClean="0"/>
              <a:t/>
            </a:r>
            <a:br>
              <a:rPr lang="en-CA" sz="3200" dirty="0" smtClean="0"/>
            </a:br>
            <a:r>
              <a:rPr lang="en-CA" sz="3200" dirty="0" smtClean="0">
                <a:hlinkClick r:id="rId2"/>
              </a:rPr>
              <a:t>roberta@tevlin.ca</a:t>
            </a:r>
            <a:r>
              <a:rPr lang="en-CA" sz="3200" dirty="0" smtClean="0"/>
              <a:t/>
            </a:r>
            <a:br>
              <a:rPr lang="en-CA" sz="3200" dirty="0" smtClean="0"/>
            </a:br>
            <a:endParaRPr lang="en-CA" sz="3200" dirty="0"/>
          </a:p>
        </p:txBody>
      </p:sp>
      <p:sp>
        <p:nvSpPr>
          <p:cNvPr id="3" name="Subtitle 2"/>
          <p:cNvSpPr>
            <a:spLocks noGrp="1"/>
          </p:cNvSpPr>
          <p:nvPr>
            <p:ph type="subTitle" idx="1"/>
          </p:nvPr>
        </p:nvSpPr>
        <p:spPr>
          <a:xfrm>
            <a:off x="0" y="5943600"/>
            <a:ext cx="8839200" cy="685800"/>
          </a:xfrm>
        </p:spPr>
        <p:txBody>
          <a:bodyPr/>
          <a:lstStyle/>
          <a:p>
            <a:r>
              <a:rPr lang="en-CA" dirty="0" smtClean="0"/>
              <a:t>All materials are available at roberta.tevlin.ca</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r>
              <a:rPr lang="en-CA" dirty="0" smtClean="0"/>
              <a:t>Visualizing Gravitational Fields</a:t>
            </a:r>
            <a:endParaRPr lang="en-CA" dirty="0"/>
          </a:p>
        </p:txBody>
      </p:sp>
      <p:sp>
        <p:nvSpPr>
          <p:cNvPr id="3" name="Content Placeholder 2"/>
          <p:cNvSpPr>
            <a:spLocks noGrp="1"/>
          </p:cNvSpPr>
          <p:nvPr>
            <p:ph idx="1"/>
          </p:nvPr>
        </p:nvSpPr>
        <p:spPr>
          <a:xfrm>
            <a:off x="457200" y="1676400"/>
            <a:ext cx="8229600" cy="4800600"/>
          </a:xfrm>
        </p:spPr>
        <p:txBody>
          <a:bodyPr>
            <a:normAutofit/>
          </a:bodyPr>
          <a:lstStyle/>
          <a:p>
            <a:pPr>
              <a:buNone/>
            </a:pPr>
            <a:r>
              <a:rPr lang="en-CA" i="1" dirty="0" smtClean="0"/>
              <a:t>	</a:t>
            </a:r>
            <a:r>
              <a:rPr lang="en-CA" dirty="0" smtClean="0"/>
              <a:t>Which pair of magnetic poles will provide a field that is similar to that between 2 stars?</a:t>
            </a:r>
          </a:p>
          <a:p>
            <a:pPr>
              <a:buNone/>
            </a:pPr>
            <a:endParaRPr lang="en-CA" dirty="0" smtClean="0"/>
          </a:p>
          <a:p>
            <a:pPr marL="514350" indent="-514350">
              <a:buAutoNum type="alphaUcParenR"/>
            </a:pPr>
            <a:r>
              <a:rPr lang="en-CA" dirty="0" smtClean="0"/>
              <a:t>Two north poles</a:t>
            </a:r>
          </a:p>
          <a:p>
            <a:pPr marL="514350" indent="-514350">
              <a:buAutoNum type="alphaUcParenR"/>
            </a:pPr>
            <a:r>
              <a:rPr lang="en-CA" dirty="0" smtClean="0"/>
              <a:t>Two south poles</a:t>
            </a:r>
          </a:p>
          <a:p>
            <a:pPr marL="514350" indent="-514350">
              <a:buAutoNum type="alphaUcParenR"/>
            </a:pPr>
            <a:r>
              <a:rPr lang="en-CA" dirty="0" smtClean="0"/>
              <a:t>One north and </a:t>
            </a:r>
          </a:p>
          <a:p>
            <a:pPr marL="514350" indent="-514350">
              <a:buNone/>
            </a:pPr>
            <a:r>
              <a:rPr lang="en-CA" dirty="0" smtClean="0"/>
              <a:t>	one south pole</a:t>
            </a:r>
            <a:endParaRPr lang="en-CA" dirty="0"/>
          </a:p>
        </p:txBody>
      </p:sp>
      <p:grpSp>
        <p:nvGrpSpPr>
          <p:cNvPr id="52" name="Group 51"/>
          <p:cNvGrpSpPr/>
          <p:nvPr/>
        </p:nvGrpSpPr>
        <p:grpSpPr>
          <a:xfrm>
            <a:off x="4724400" y="4876800"/>
            <a:ext cx="3581400" cy="1752600"/>
            <a:chOff x="4191000" y="3352800"/>
            <a:chExt cx="3581400" cy="2971800"/>
          </a:xfrm>
        </p:grpSpPr>
        <p:sp>
          <p:nvSpPr>
            <p:cNvPr id="28" name="Rectangle 27"/>
            <p:cNvSpPr/>
            <p:nvPr/>
          </p:nvSpPr>
          <p:spPr>
            <a:xfrm>
              <a:off x="4191000" y="4191000"/>
              <a:ext cx="762000" cy="13716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6934200" y="4191000"/>
              <a:ext cx="762000" cy="13716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51" name="Group 50"/>
            <p:cNvGrpSpPr/>
            <p:nvPr/>
          </p:nvGrpSpPr>
          <p:grpSpPr>
            <a:xfrm>
              <a:off x="4191000" y="3352800"/>
              <a:ext cx="3581400" cy="2971800"/>
              <a:chOff x="4191000" y="3352800"/>
              <a:chExt cx="3581400" cy="2971800"/>
            </a:xfrm>
          </p:grpSpPr>
          <p:grpSp>
            <p:nvGrpSpPr>
              <p:cNvPr id="50" name="Group 49"/>
              <p:cNvGrpSpPr/>
              <p:nvPr/>
            </p:nvGrpSpPr>
            <p:grpSpPr>
              <a:xfrm>
                <a:off x="4191000" y="4495800"/>
                <a:ext cx="3581400" cy="1828800"/>
                <a:chOff x="4191000" y="4495800"/>
                <a:chExt cx="3581400" cy="1828800"/>
              </a:xfrm>
            </p:grpSpPr>
            <p:sp>
              <p:nvSpPr>
                <p:cNvPr id="30" name="TextBox 29"/>
                <p:cNvSpPr txBox="1"/>
                <p:nvPr/>
              </p:nvSpPr>
              <p:spPr>
                <a:xfrm>
                  <a:off x="4191000" y="4495800"/>
                  <a:ext cx="685800" cy="646331"/>
                </a:xfrm>
                <a:prstGeom prst="rect">
                  <a:avLst/>
                </a:prstGeom>
                <a:noFill/>
              </p:spPr>
              <p:txBody>
                <a:bodyPr wrap="square" rtlCol="0">
                  <a:spAutoFit/>
                </a:bodyPr>
                <a:lstStyle/>
                <a:p>
                  <a:r>
                    <a:rPr lang="en-CA" sz="3600" dirty="0" smtClean="0"/>
                    <a:t>S</a:t>
                  </a:r>
                  <a:endParaRPr lang="en-CA" sz="3600" dirty="0"/>
                </a:p>
              </p:txBody>
            </p:sp>
            <p:sp>
              <p:nvSpPr>
                <p:cNvPr id="31" name="TextBox 30"/>
                <p:cNvSpPr txBox="1"/>
                <p:nvPr/>
              </p:nvSpPr>
              <p:spPr>
                <a:xfrm>
                  <a:off x="7086600" y="4572000"/>
                  <a:ext cx="685800" cy="646331"/>
                </a:xfrm>
                <a:prstGeom prst="rect">
                  <a:avLst/>
                </a:prstGeom>
                <a:noFill/>
              </p:spPr>
              <p:txBody>
                <a:bodyPr wrap="square" rtlCol="0">
                  <a:spAutoFit/>
                </a:bodyPr>
                <a:lstStyle/>
                <a:p>
                  <a:r>
                    <a:rPr lang="en-CA" sz="3600" dirty="0" smtClean="0"/>
                    <a:t>S</a:t>
                  </a:r>
                  <a:endParaRPr lang="en-CA" sz="3600" dirty="0"/>
                </a:p>
              </p:txBody>
            </p:sp>
            <p:sp>
              <p:nvSpPr>
                <p:cNvPr id="33" name="Arc 32"/>
                <p:cNvSpPr/>
                <p:nvPr/>
              </p:nvSpPr>
              <p:spPr>
                <a:xfrm>
                  <a:off x="4191000" y="5029200"/>
                  <a:ext cx="1524000" cy="1295400"/>
                </a:xfrm>
                <a:prstGeom prst="arc">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49" name="Group 48"/>
              <p:cNvGrpSpPr/>
              <p:nvPr/>
            </p:nvGrpSpPr>
            <p:grpSpPr>
              <a:xfrm>
                <a:off x="4191000" y="3352800"/>
                <a:ext cx="3505200" cy="2971800"/>
                <a:chOff x="4191000" y="3352800"/>
                <a:chExt cx="3505200" cy="2971800"/>
              </a:xfrm>
            </p:grpSpPr>
            <p:sp>
              <p:nvSpPr>
                <p:cNvPr id="27" name="Rectangle 26"/>
                <p:cNvSpPr/>
                <p:nvPr/>
              </p:nvSpPr>
              <p:spPr>
                <a:xfrm>
                  <a:off x="4191000" y="3505200"/>
                  <a:ext cx="3505200"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8" name="Group 47"/>
                <p:cNvGrpSpPr/>
                <p:nvPr/>
              </p:nvGrpSpPr>
              <p:grpSpPr>
                <a:xfrm>
                  <a:off x="4191000" y="3352800"/>
                  <a:ext cx="3505200" cy="2971800"/>
                  <a:chOff x="4191000" y="3352800"/>
                  <a:chExt cx="3505200" cy="2971800"/>
                </a:xfrm>
              </p:grpSpPr>
              <p:sp>
                <p:nvSpPr>
                  <p:cNvPr id="35" name="Arc 34"/>
                  <p:cNvSpPr/>
                  <p:nvPr/>
                </p:nvSpPr>
                <p:spPr>
                  <a:xfrm flipV="1">
                    <a:off x="4191000" y="3352800"/>
                    <a:ext cx="1524000" cy="1371600"/>
                  </a:xfrm>
                  <a:prstGeom prst="arc">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6" name="Arc 35"/>
                  <p:cNvSpPr/>
                  <p:nvPr/>
                </p:nvSpPr>
                <p:spPr>
                  <a:xfrm flipH="1">
                    <a:off x="6172200" y="5029200"/>
                    <a:ext cx="1524000" cy="1295400"/>
                  </a:xfrm>
                  <a:prstGeom prst="arc">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7" name="Arc 36"/>
                  <p:cNvSpPr/>
                  <p:nvPr/>
                </p:nvSpPr>
                <p:spPr>
                  <a:xfrm flipH="1" flipV="1">
                    <a:off x="6172200" y="3352800"/>
                    <a:ext cx="1524000" cy="1371600"/>
                  </a:xfrm>
                  <a:prstGeom prst="arc">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38" name="Straight Arrow Connector 37"/>
                  <p:cNvCxnSpPr/>
                  <p:nvPr/>
                </p:nvCxnSpPr>
                <p:spPr>
                  <a:xfrm flipH="1">
                    <a:off x="4648200" y="4724400"/>
                    <a:ext cx="38100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3" idx="0"/>
                  </p:cNvCxnSpPr>
                  <p:nvPr/>
                </p:nvCxnSpPr>
                <p:spPr>
                  <a:xfrm flipH="1">
                    <a:off x="4724400" y="5029200"/>
                    <a:ext cx="228601"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781800" y="5029200"/>
                    <a:ext cx="22860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781800" y="4724400"/>
                    <a:ext cx="30480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grpSp>
      <p:grpSp>
        <p:nvGrpSpPr>
          <p:cNvPr id="97" name="Group 96"/>
          <p:cNvGrpSpPr/>
          <p:nvPr/>
        </p:nvGrpSpPr>
        <p:grpSpPr>
          <a:xfrm>
            <a:off x="4419600" y="2895600"/>
            <a:ext cx="3962400" cy="1752600"/>
            <a:chOff x="4191000" y="4724400"/>
            <a:chExt cx="3962400" cy="1752600"/>
          </a:xfrm>
        </p:grpSpPr>
        <p:sp>
          <p:nvSpPr>
            <p:cNvPr id="95" name="Sun 94"/>
            <p:cNvSpPr/>
            <p:nvPr/>
          </p:nvSpPr>
          <p:spPr>
            <a:xfrm>
              <a:off x="7086600" y="5181600"/>
              <a:ext cx="1066800" cy="9906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96" name="Group 95"/>
            <p:cNvGrpSpPr/>
            <p:nvPr/>
          </p:nvGrpSpPr>
          <p:grpSpPr>
            <a:xfrm>
              <a:off x="4191000" y="4724400"/>
              <a:ext cx="3810000" cy="1752600"/>
              <a:chOff x="4191000" y="4724400"/>
              <a:chExt cx="3810000" cy="1752600"/>
            </a:xfrm>
          </p:grpSpPr>
          <p:sp>
            <p:nvSpPr>
              <p:cNvPr id="76" name="Sun 75"/>
              <p:cNvSpPr/>
              <p:nvPr/>
            </p:nvSpPr>
            <p:spPr>
              <a:xfrm>
                <a:off x="4191000" y="5105400"/>
                <a:ext cx="1143000" cy="10668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61" name="Group 50"/>
              <p:cNvGrpSpPr/>
              <p:nvPr/>
            </p:nvGrpSpPr>
            <p:grpSpPr>
              <a:xfrm>
                <a:off x="4419600" y="4724400"/>
                <a:ext cx="3581400" cy="1752600"/>
                <a:chOff x="4191000" y="3352800"/>
                <a:chExt cx="3581400" cy="2971800"/>
              </a:xfrm>
            </p:grpSpPr>
            <p:grpSp>
              <p:nvGrpSpPr>
                <p:cNvPr id="62" name="Group 49"/>
                <p:cNvGrpSpPr/>
                <p:nvPr/>
              </p:nvGrpSpPr>
              <p:grpSpPr>
                <a:xfrm>
                  <a:off x="4191000" y="4386469"/>
                  <a:ext cx="3581400" cy="1938131"/>
                  <a:chOff x="4191000" y="4386469"/>
                  <a:chExt cx="3581400" cy="1938131"/>
                </a:xfrm>
              </p:grpSpPr>
              <p:sp>
                <p:nvSpPr>
                  <p:cNvPr id="73" name="TextBox 72"/>
                  <p:cNvSpPr txBox="1"/>
                  <p:nvPr/>
                </p:nvSpPr>
                <p:spPr>
                  <a:xfrm>
                    <a:off x="4343400" y="4386469"/>
                    <a:ext cx="533400" cy="1095953"/>
                  </a:xfrm>
                  <a:prstGeom prst="rect">
                    <a:avLst/>
                  </a:prstGeom>
                  <a:noFill/>
                </p:spPr>
                <p:txBody>
                  <a:bodyPr wrap="square" rtlCol="0">
                    <a:spAutoFit/>
                  </a:bodyPr>
                  <a:lstStyle/>
                  <a:p>
                    <a:r>
                      <a:rPr lang="en-CA" sz="3600" dirty="0" smtClean="0"/>
                      <a:t>S</a:t>
                    </a:r>
                    <a:endParaRPr lang="en-CA" sz="3600" dirty="0"/>
                  </a:p>
                </p:txBody>
              </p:sp>
              <p:sp>
                <p:nvSpPr>
                  <p:cNvPr id="74" name="TextBox 73"/>
                  <p:cNvSpPr txBox="1"/>
                  <p:nvPr/>
                </p:nvSpPr>
                <p:spPr>
                  <a:xfrm>
                    <a:off x="7162800" y="4515678"/>
                    <a:ext cx="609600" cy="1095953"/>
                  </a:xfrm>
                  <a:prstGeom prst="rect">
                    <a:avLst/>
                  </a:prstGeom>
                  <a:noFill/>
                </p:spPr>
                <p:txBody>
                  <a:bodyPr wrap="square" rtlCol="0">
                    <a:spAutoFit/>
                  </a:bodyPr>
                  <a:lstStyle/>
                  <a:p>
                    <a:r>
                      <a:rPr lang="en-CA" sz="3600" dirty="0" smtClean="0"/>
                      <a:t>S</a:t>
                    </a:r>
                    <a:endParaRPr lang="en-CA" sz="3600" dirty="0"/>
                  </a:p>
                </p:txBody>
              </p:sp>
              <p:sp>
                <p:nvSpPr>
                  <p:cNvPr id="75" name="Arc 74"/>
                  <p:cNvSpPr/>
                  <p:nvPr/>
                </p:nvSpPr>
                <p:spPr>
                  <a:xfrm>
                    <a:off x="4191000" y="5029200"/>
                    <a:ext cx="1524000" cy="1295400"/>
                  </a:xfrm>
                  <a:prstGeom prst="arc">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63" name="Group 48"/>
                <p:cNvGrpSpPr/>
                <p:nvPr/>
              </p:nvGrpSpPr>
              <p:grpSpPr>
                <a:xfrm>
                  <a:off x="4191000" y="3352800"/>
                  <a:ext cx="3505200" cy="2971800"/>
                  <a:chOff x="4191000" y="3352800"/>
                  <a:chExt cx="3505200" cy="2971800"/>
                </a:xfrm>
              </p:grpSpPr>
              <p:sp>
                <p:nvSpPr>
                  <p:cNvPr id="64" name="Rectangle 63"/>
                  <p:cNvSpPr/>
                  <p:nvPr/>
                </p:nvSpPr>
                <p:spPr>
                  <a:xfrm>
                    <a:off x="4191000" y="3505200"/>
                    <a:ext cx="3505200"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65" name="Group 47"/>
                  <p:cNvGrpSpPr/>
                  <p:nvPr/>
                </p:nvGrpSpPr>
                <p:grpSpPr>
                  <a:xfrm>
                    <a:off x="4191000" y="3352800"/>
                    <a:ext cx="3505200" cy="2971800"/>
                    <a:chOff x="4191000" y="3352800"/>
                    <a:chExt cx="3505200" cy="2971800"/>
                  </a:xfrm>
                </p:grpSpPr>
                <p:sp>
                  <p:nvSpPr>
                    <p:cNvPr id="66" name="Arc 65"/>
                    <p:cNvSpPr/>
                    <p:nvPr/>
                  </p:nvSpPr>
                  <p:spPr>
                    <a:xfrm flipV="1">
                      <a:off x="4191000" y="3352800"/>
                      <a:ext cx="1524000" cy="1371600"/>
                    </a:xfrm>
                    <a:prstGeom prst="arc">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7" name="Arc 66"/>
                    <p:cNvSpPr/>
                    <p:nvPr/>
                  </p:nvSpPr>
                  <p:spPr>
                    <a:xfrm flipH="1">
                      <a:off x="6172200" y="5029200"/>
                      <a:ext cx="1524000" cy="1295400"/>
                    </a:xfrm>
                    <a:prstGeom prst="arc">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8" name="Arc 67"/>
                    <p:cNvSpPr/>
                    <p:nvPr/>
                  </p:nvSpPr>
                  <p:spPr>
                    <a:xfrm flipH="1" flipV="1">
                      <a:off x="6172200" y="3352800"/>
                      <a:ext cx="1524000" cy="1371600"/>
                    </a:xfrm>
                    <a:prstGeom prst="arc">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69" name="Straight Arrow Connector 68"/>
                    <p:cNvCxnSpPr/>
                    <p:nvPr/>
                  </p:nvCxnSpPr>
                  <p:spPr>
                    <a:xfrm flipH="1">
                      <a:off x="4648200" y="4724400"/>
                      <a:ext cx="38100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75" idx="0"/>
                    </p:cNvCxnSpPr>
                    <p:nvPr/>
                  </p:nvCxnSpPr>
                  <p:spPr>
                    <a:xfrm flipH="1">
                      <a:off x="4724400" y="5029200"/>
                      <a:ext cx="228601"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6781800" y="5029200"/>
                      <a:ext cx="22860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6781800" y="4724400"/>
                      <a:ext cx="30480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r>
              <a:rPr lang="en-CA" dirty="0" smtClean="0"/>
              <a:t>Visualizing Electric Fields</a:t>
            </a:r>
            <a:endParaRPr lang="en-CA" dirty="0"/>
          </a:p>
        </p:txBody>
      </p:sp>
      <p:sp>
        <p:nvSpPr>
          <p:cNvPr id="3" name="Content Placeholder 2"/>
          <p:cNvSpPr>
            <a:spLocks noGrp="1"/>
          </p:cNvSpPr>
          <p:nvPr>
            <p:ph idx="1"/>
          </p:nvPr>
        </p:nvSpPr>
        <p:spPr>
          <a:xfrm>
            <a:off x="4343400" y="1676400"/>
            <a:ext cx="4343400" cy="2895600"/>
          </a:xfrm>
        </p:spPr>
        <p:txBody>
          <a:bodyPr>
            <a:normAutofit/>
          </a:bodyPr>
          <a:lstStyle/>
          <a:p>
            <a:pPr>
              <a:buNone/>
            </a:pPr>
            <a:r>
              <a:rPr lang="en-CA" i="1" dirty="0" smtClean="0"/>
              <a:t>	</a:t>
            </a:r>
            <a:r>
              <a:rPr lang="en-CA" dirty="0" smtClean="0"/>
              <a:t>How can you make the electric field around a charged sphere visible using the materials at your table</a:t>
            </a:r>
            <a:r>
              <a:rPr lang="en-CA" dirty="0" smtClean="0"/>
              <a:t>?	Q #3a</a:t>
            </a:r>
            <a:endParaRPr lang="en-CA" dirty="0"/>
          </a:p>
        </p:txBody>
      </p:sp>
      <p:pic>
        <p:nvPicPr>
          <p:cNvPr id="2050" name="Picture 2" descr="C:\Users\Roberta\Documents\profDevelopment\OAPT\NEWSLETTER\My Articles\Hand On Fields\Roberta Hands On Fields\6 electric field hair.JPG"/>
          <p:cNvPicPr>
            <a:picLocks noChangeAspect="1" noChangeArrowheads="1"/>
          </p:cNvPicPr>
          <p:nvPr/>
        </p:nvPicPr>
        <p:blipFill>
          <a:blip r:embed="rId2" cstate="print"/>
          <a:srcRect/>
          <a:stretch>
            <a:fillRect/>
          </a:stretch>
        </p:blipFill>
        <p:spPr bwMode="auto">
          <a:xfrm rot="5400000">
            <a:off x="50800" y="2082800"/>
            <a:ext cx="5080000"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r>
              <a:rPr lang="en-CA" dirty="0" smtClean="0"/>
              <a:t>Visualizing Electric Fields</a:t>
            </a:r>
            <a:endParaRPr lang="en-CA" dirty="0"/>
          </a:p>
        </p:txBody>
      </p:sp>
      <p:sp>
        <p:nvSpPr>
          <p:cNvPr id="3" name="Content Placeholder 2"/>
          <p:cNvSpPr>
            <a:spLocks noGrp="1"/>
          </p:cNvSpPr>
          <p:nvPr>
            <p:ph idx="1"/>
          </p:nvPr>
        </p:nvSpPr>
        <p:spPr>
          <a:xfrm>
            <a:off x="1066800" y="1447800"/>
            <a:ext cx="7543800" cy="838200"/>
          </a:xfrm>
        </p:spPr>
        <p:txBody>
          <a:bodyPr>
            <a:normAutofit fontScale="92500" lnSpcReduction="20000"/>
          </a:bodyPr>
          <a:lstStyle/>
          <a:p>
            <a:pPr>
              <a:buNone/>
            </a:pPr>
            <a:r>
              <a:rPr lang="en-CA" i="1" dirty="0" smtClean="0"/>
              <a:t>	</a:t>
            </a:r>
            <a:r>
              <a:rPr lang="en-CA" dirty="0" smtClean="0"/>
              <a:t>What is the field like between </a:t>
            </a:r>
            <a:r>
              <a:rPr lang="en-CA" dirty="0" smtClean="0"/>
              <a:t>oppositely charged parallel plates</a:t>
            </a:r>
            <a:r>
              <a:rPr lang="en-CA" dirty="0" smtClean="0"/>
              <a:t>? </a:t>
            </a:r>
            <a:r>
              <a:rPr lang="en-CA" dirty="0" smtClean="0"/>
              <a:t>		Q#3b</a:t>
            </a:r>
            <a:endParaRPr lang="en-CA" dirty="0"/>
          </a:p>
        </p:txBody>
      </p:sp>
      <p:grpSp>
        <p:nvGrpSpPr>
          <p:cNvPr id="8" name="Group 7"/>
          <p:cNvGrpSpPr/>
          <p:nvPr/>
        </p:nvGrpSpPr>
        <p:grpSpPr>
          <a:xfrm>
            <a:off x="533400" y="2590800"/>
            <a:ext cx="8001000" cy="3999131"/>
            <a:chOff x="533400" y="2590800"/>
            <a:chExt cx="8001000" cy="3999131"/>
          </a:xfrm>
        </p:grpSpPr>
        <p:pic>
          <p:nvPicPr>
            <p:cNvPr id="23554" name="Picture 2" descr="latest (330×289)"/>
            <p:cNvPicPr>
              <a:picLocks noChangeAspect="1" noChangeArrowheads="1"/>
            </p:cNvPicPr>
            <p:nvPr/>
          </p:nvPicPr>
          <p:blipFill>
            <a:blip r:embed="rId2" cstate="print"/>
            <a:srcRect/>
            <a:stretch>
              <a:fillRect/>
            </a:stretch>
          </p:blipFill>
          <p:spPr bwMode="auto">
            <a:xfrm>
              <a:off x="1752600" y="2590800"/>
              <a:ext cx="5940436" cy="3200400"/>
            </a:xfrm>
            <a:prstGeom prst="rect">
              <a:avLst/>
            </a:prstGeom>
            <a:noFill/>
          </p:spPr>
        </p:pic>
        <p:sp>
          <p:nvSpPr>
            <p:cNvPr id="7" name="Rectangle 6"/>
            <p:cNvSpPr/>
            <p:nvPr/>
          </p:nvSpPr>
          <p:spPr>
            <a:xfrm>
              <a:off x="533400" y="5943600"/>
              <a:ext cx="8001000" cy="646331"/>
            </a:xfrm>
            <a:prstGeom prst="rect">
              <a:avLst/>
            </a:prstGeom>
          </p:spPr>
          <p:txBody>
            <a:bodyPr wrap="square">
              <a:spAutoFit/>
            </a:bodyPr>
            <a:lstStyle/>
            <a:p>
              <a:r>
                <a:rPr lang="en-CA" dirty="0" smtClean="0"/>
                <a:t>https://vignette.wikia.nocookie.net/cphysics/images/1/1b/Charged_plates.jpg/revision/latest?cb=20111201170455</a:t>
              </a:r>
              <a:endParaRPr lang="en-CA"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r>
              <a:rPr lang="en-CA" dirty="0" smtClean="0"/>
              <a:t>Visualizing Magnetic Fields</a:t>
            </a:r>
            <a:endParaRPr lang="en-CA" dirty="0"/>
          </a:p>
        </p:txBody>
      </p:sp>
      <p:sp>
        <p:nvSpPr>
          <p:cNvPr id="3" name="Content Placeholder 2"/>
          <p:cNvSpPr>
            <a:spLocks noGrp="1"/>
          </p:cNvSpPr>
          <p:nvPr>
            <p:ph idx="1"/>
          </p:nvPr>
        </p:nvSpPr>
        <p:spPr>
          <a:xfrm>
            <a:off x="457200" y="1676400"/>
            <a:ext cx="8229600" cy="609600"/>
          </a:xfrm>
        </p:spPr>
        <p:txBody>
          <a:bodyPr>
            <a:normAutofit/>
          </a:bodyPr>
          <a:lstStyle/>
          <a:p>
            <a:pPr>
              <a:buNone/>
            </a:pPr>
            <a:r>
              <a:rPr lang="en-CA" i="1" dirty="0" smtClean="0"/>
              <a:t>	</a:t>
            </a:r>
            <a:r>
              <a:rPr lang="en-CA" dirty="0" smtClean="0"/>
              <a:t>Where can you find a similar magnetic field? </a:t>
            </a:r>
            <a:endParaRPr lang="en-CA" dirty="0"/>
          </a:p>
        </p:txBody>
      </p:sp>
      <p:grpSp>
        <p:nvGrpSpPr>
          <p:cNvPr id="8" name="Group 7"/>
          <p:cNvGrpSpPr/>
          <p:nvPr/>
        </p:nvGrpSpPr>
        <p:grpSpPr>
          <a:xfrm>
            <a:off x="0" y="2362200"/>
            <a:ext cx="9144000" cy="4343400"/>
            <a:chOff x="0" y="2362200"/>
            <a:chExt cx="9144000" cy="4343400"/>
          </a:xfrm>
        </p:grpSpPr>
        <p:pic>
          <p:nvPicPr>
            <p:cNvPr id="6" name="Picture 5" descr="http://c8.alamy.com/comp/A20AB5/magnetic-field-around-and-inside-a-solenoid-shown-by-plotting-compasses-A20AB5.jpg"/>
            <p:cNvPicPr/>
            <p:nvPr/>
          </p:nvPicPr>
          <p:blipFill>
            <a:blip r:embed="rId3" cstate="print"/>
            <a:srcRect/>
            <a:stretch>
              <a:fillRect/>
            </a:stretch>
          </p:blipFill>
          <p:spPr bwMode="auto">
            <a:xfrm>
              <a:off x="1981200" y="2362200"/>
              <a:ext cx="5029200" cy="3832860"/>
            </a:xfrm>
            <a:prstGeom prst="rect">
              <a:avLst/>
            </a:prstGeom>
            <a:noFill/>
            <a:ln w="9525">
              <a:noFill/>
              <a:miter lim="800000"/>
              <a:headEnd/>
              <a:tailEnd/>
            </a:ln>
          </p:spPr>
        </p:pic>
        <p:sp>
          <p:nvSpPr>
            <p:cNvPr id="28673" name="Rectangle 1"/>
            <p:cNvSpPr>
              <a:spLocks noChangeArrowheads="1"/>
            </p:cNvSpPr>
            <p:nvPr/>
          </p:nvSpPr>
          <p:spPr bwMode="auto">
            <a:xfrm>
              <a:off x="0" y="6248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4"/>
                </a:rPr>
                <a:t>http://c8.alamy.com/comp/A20AB5/magnetic-field-around-and-inside-a-solenoid-shown-by-plotting-compasses-A20AB5.jpg</a:t>
              </a:r>
              <a:r>
                <a:rPr kumimoji="0" lang="en-C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CA" sz="18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r>
              <a:rPr lang="en-CA" dirty="0" smtClean="0"/>
              <a:t>Visualizing Gravitational Fields</a:t>
            </a:r>
            <a:endParaRPr lang="en-CA" dirty="0"/>
          </a:p>
        </p:txBody>
      </p:sp>
      <p:sp>
        <p:nvSpPr>
          <p:cNvPr id="3" name="Content Placeholder 2"/>
          <p:cNvSpPr>
            <a:spLocks noGrp="1"/>
          </p:cNvSpPr>
          <p:nvPr>
            <p:ph idx="1"/>
          </p:nvPr>
        </p:nvSpPr>
        <p:spPr>
          <a:xfrm>
            <a:off x="457200" y="1676400"/>
            <a:ext cx="8229600" cy="1143000"/>
          </a:xfrm>
        </p:spPr>
        <p:txBody>
          <a:bodyPr>
            <a:normAutofit/>
          </a:bodyPr>
          <a:lstStyle/>
          <a:p>
            <a:pPr>
              <a:buNone/>
            </a:pPr>
            <a:r>
              <a:rPr lang="en-CA" i="1" dirty="0" smtClean="0"/>
              <a:t>	</a:t>
            </a:r>
            <a:r>
              <a:rPr lang="en-CA" dirty="0" smtClean="0"/>
              <a:t>What is the gravitational field in this classroom like? How can you make it visible?</a:t>
            </a:r>
            <a:endParaRPr lang="en-CA" dirty="0"/>
          </a:p>
        </p:txBody>
      </p:sp>
      <p:grpSp>
        <p:nvGrpSpPr>
          <p:cNvPr id="9" name="Group 8"/>
          <p:cNvGrpSpPr/>
          <p:nvPr/>
        </p:nvGrpSpPr>
        <p:grpSpPr>
          <a:xfrm>
            <a:off x="685800" y="2971800"/>
            <a:ext cx="7620000" cy="3886200"/>
            <a:chOff x="685800" y="2971800"/>
            <a:chExt cx="7620000" cy="3886200"/>
          </a:xfrm>
        </p:grpSpPr>
        <p:pic>
          <p:nvPicPr>
            <p:cNvPr id="27650" name="Picture 2" descr="http://www.lovethispic.com/uploaded_images/34325-Falling-Rain.gif?1"/>
            <p:cNvPicPr>
              <a:picLocks noChangeAspect="1" noChangeArrowheads="1" noCrop="1"/>
            </p:cNvPicPr>
            <p:nvPr/>
          </p:nvPicPr>
          <p:blipFill>
            <a:blip r:embed="rId2" cstate="print"/>
            <a:srcRect/>
            <a:stretch>
              <a:fillRect/>
            </a:stretch>
          </p:blipFill>
          <p:spPr bwMode="auto">
            <a:xfrm>
              <a:off x="990600" y="2971800"/>
              <a:ext cx="6501188" cy="3276600"/>
            </a:xfrm>
            <a:prstGeom prst="rect">
              <a:avLst/>
            </a:prstGeom>
            <a:noFill/>
          </p:spPr>
        </p:pic>
        <p:sp>
          <p:nvSpPr>
            <p:cNvPr id="8" name="Rectangle 7"/>
            <p:cNvSpPr/>
            <p:nvPr/>
          </p:nvSpPr>
          <p:spPr>
            <a:xfrm>
              <a:off x="685800" y="6488668"/>
              <a:ext cx="7620000" cy="369332"/>
            </a:xfrm>
            <a:prstGeom prst="rect">
              <a:avLst/>
            </a:prstGeom>
          </p:spPr>
          <p:txBody>
            <a:bodyPr wrap="square">
              <a:spAutoFit/>
            </a:bodyPr>
            <a:lstStyle/>
            <a:p>
              <a:r>
                <a:rPr lang="en-CA" dirty="0" smtClean="0"/>
                <a:t>http://www.lovethispic.com/uploaded_images/34325-Falling-Rain.gif?1</a:t>
              </a:r>
              <a:endParaRPr lang="en-CA"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r>
              <a:rPr lang="en-CA" dirty="0" smtClean="0"/>
              <a:t>Simulating Electric Fields</a:t>
            </a:r>
            <a:endParaRPr lang="en-CA" dirty="0"/>
          </a:p>
        </p:txBody>
      </p:sp>
      <p:sp>
        <p:nvSpPr>
          <p:cNvPr id="3" name="Content Placeholder 2"/>
          <p:cNvSpPr>
            <a:spLocks noGrp="1"/>
          </p:cNvSpPr>
          <p:nvPr>
            <p:ph idx="1"/>
          </p:nvPr>
        </p:nvSpPr>
        <p:spPr>
          <a:xfrm>
            <a:off x="457200" y="1676400"/>
            <a:ext cx="8229600" cy="1143000"/>
          </a:xfrm>
        </p:spPr>
        <p:txBody>
          <a:bodyPr>
            <a:normAutofit/>
          </a:bodyPr>
          <a:lstStyle/>
          <a:p>
            <a:pPr>
              <a:buNone/>
            </a:pPr>
            <a:r>
              <a:rPr lang="en-CA" i="1" dirty="0" smtClean="0"/>
              <a:t>	</a:t>
            </a:r>
            <a:r>
              <a:rPr lang="en-CA" dirty="0" smtClean="0"/>
              <a:t>How do you simulate an electric field that is similar to a bar magnet? </a:t>
            </a:r>
            <a:r>
              <a:rPr lang="en-CA" dirty="0" smtClean="0"/>
              <a:t>			Q #7a</a:t>
            </a:r>
            <a:endParaRPr lang="en-CA" dirty="0" smtClean="0"/>
          </a:p>
        </p:txBody>
      </p:sp>
      <p:sp>
        <p:nvSpPr>
          <p:cNvPr id="7" name="Rectangle 6"/>
          <p:cNvSpPr/>
          <p:nvPr/>
        </p:nvSpPr>
        <p:spPr>
          <a:xfrm>
            <a:off x="533400" y="6324600"/>
            <a:ext cx="8001000" cy="369332"/>
          </a:xfrm>
          <a:prstGeom prst="rect">
            <a:avLst/>
          </a:prstGeom>
        </p:spPr>
        <p:txBody>
          <a:bodyPr wrap="square">
            <a:spAutoFit/>
          </a:bodyPr>
          <a:lstStyle/>
          <a:p>
            <a:r>
              <a:rPr lang="en-CA" dirty="0" smtClean="0"/>
              <a:t>https://phet.colorado.edu/en/simulation/charges-and-fields</a:t>
            </a:r>
            <a:endParaRPr lang="en-CA" dirty="0"/>
          </a:p>
        </p:txBody>
      </p:sp>
      <p:pic>
        <p:nvPicPr>
          <p:cNvPr id="32769" name="Picture 1"/>
          <p:cNvPicPr>
            <a:picLocks noChangeAspect="1" noChangeArrowheads="1"/>
          </p:cNvPicPr>
          <p:nvPr/>
        </p:nvPicPr>
        <p:blipFill>
          <a:blip r:embed="rId2" cstate="print"/>
          <a:srcRect/>
          <a:stretch>
            <a:fillRect/>
          </a:stretch>
        </p:blipFill>
        <p:spPr bwMode="auto">
          <a:xfrm>
            <a:off x="1981200" y="2895600"/>
            <a:ext cx="5076302" cy="316601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r>
              <a:rPr lang="en-CA" dirty="0" smtClean="0"/>
              <a:t>Simulating Electric Fields</a:t>
            </a:r>
            <a:endParaRPr lang="en-CA" dirty="0"/>
          </a:p>
        </p:txBody>
      </p:sp>
      <p:sp>
        <p:nvSpPr>
          <p:cNvPr id="3" name="Content Placeholder 2"/>
          <p:cNvSpPr>
            <a:spLocks noGrp="1"/>
          </p:cNvSpPr>
          <p:nvPr>
            <p:ph idx="1"/>
          </p:nvPr>
        </p:nvSpPr>
        <p:spPr>
          <a:xfrm>
            <a:off x="457200" y="1676400"/>
            <a:ext cx="8229600" cy="1219200"/>
          </a:xfrm>
        </p:spPr>
        <p:txBody>
          <a:bodyPr>
            <a:normAutofit/>
          </a:bodyPr>
          <a:lstStyle/>
          <a:p>
            <a:pPr>
              <a:buNone/>
            </a:pPr>
            <a:r>
              <a:rPr lang="en-CA" i="1" dirty="0" smtClean="0"/>
              <a:t>	</a:t>
            </a:r>
            <a:r>
              <a:rPr lang="en-CA" dirty="0" smtClean="0"/>
              <a:t>How do you simulate an electric field that is similar to a binary star system? </a:t>
            </a:r>
            <a:r>
              <a:rPr lang="en-CA" dirty="0" smtClean="0"/>
              <a:t>	Q# 7b</a:t>
            </a:r>
            <a:endParaRPr lang="en-CA" dirty="0" smtClean="0"/>
          </a:p>
        </p:txBody>
      </p:sp>
      <p:sp>
        <p:nvSpPr>
          <p:cNvPr id="7" name="Rectangle 6"/>
          <p:cNvSpPr/>
          <p:nvPr/>
        </p:nvSpPr>
        <p:spPr>
          <a:xfrm>
            <a:off x="533400" y="6324600"/>
            <a:ext cx="8001000" cy="369332"/>
          </a:xfrm>
          <a:prstGeom prst="rect">
            <a:avLst/>
          </a:prstGeom>
        </p:spPr>
        <p:txBody>
          <a:bodyPr wrap="square">
            <a:spAutoFit/>
          </a:bodyPr>
          <a:lstStyle/>
          <a:p>
            <a:r>
              <a:rPr lang="en-CA" dirty="0" smtClean="0"/>
              <a:t>https://phet.colorado.edu/en/simulation/charges-and-fields</a:t>
            </a:r>
            <a:endParaRPr lang="en-CA" dirty="0"/>
          </a:p>
        </p:txBody>
      </p:sp>
      <p:pic>
        <p:nvPicPr>
          <p:cNvPr id="33794" name="Picture 2"/>
          <p:cNvPicPr>
            <a:picLocks noChangeAspect="1" noChangeArrowheads="1"/>
          </p:cNvPicPr>
          <p:nvPr/>
        </p:nvPicPr>
        <p:blipFill>
          <a:blip r:embed="rId2" cstate="print"/>
          <a:srcRect/>
          <a:stretch>
            <a:fillRect/>
          </a:stretch>
        </p:blipFill>
        <p:spPr bwMode="auto">
          <a:xfrm>
            <a:off x="1981200" y="2971800"/>
            <a:ext cx="5200650" cy="3114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r>
              <a:rPr lang="en-CA" dirty="0" smtClean="0"/>
              <a:t>Simulating Electric Fields</a:t>
            </a:r>
            <a:endParaRPr lang="en-CA" dirty="0"/>
          </a:p>
        </p:txBody>
      </p:sp>
      <p:sp>
        <p:nvSpPr>
          <p:cNvPr id="3" name="Content Placeholder 2"/>
          <p:cNvSpPr>
            <a:spLocks noGrp="1"/>
          </p:cNvSpPr>
          <p:nvPr>
            <p:ph idx="1"/>
          </p:nvPr>
        </p:nvSpPr>
        <p:spPr>
          <a:xfrm>
            <a:off x="457200" y="1676400"/>
            <a:ext cx="8229600" cy="1219200"/>
          </a:xfrm>
        </p:spPr>
        <p:txBody>
          <a:bodyPr>
            <a:normAutofit/>
          </a:bodyPr>
          <a:lstStyle/>
          <a:p>
            <a:pPr>
              <a:buNone/>
            </a:pPr>
            <a:r>
              <a:rPr lang="en-CA" i="1" dirty="0" smtClean="0"/>
              <a:t>	</a:t>
            </a:r>
            <a:r>
              <a:rPr lang="en-CA" dirty="0" smtClean="0"/>
              <a:t>How do you simulate an electric field of a parallel plate capacitor</a:t>
            </a:r>
            <a:r>
              <a:rPr lang="en-CA" dirty="0" smtClean="0"/>
              <a:t>?			Q# 7c</a:t>
            </a:r>
            <a:endParaRPr lang="en-CA" dirty="0"/>
          </a:p>
        </p:txBody>
      </p:sp>
      <p:sp>
        <p:nvSpPr>
          <p:cNvPr id="7" name="Rectangle 6"/>
          <p:cNvSpPr/>
          <p:nvPr/>
        </p:nvSpPr>
        <p:spPr>
          <a:xfrm>
            <a:off x="533400" y="6324600"/>
            <a:ext cx="8001000" cy="369332"/>
          </a:xfrm>
          <a:prstGeom prst="rect">
            <a:avLst/>
          </a:prstGeom>
        </p:spPr>
        <p:txBody>
          <a:bodyPr wrap="square">
            <a:spAutoFit/>
          </a:bodyPr>
          <a:lstStyle/>
          <a:p>
            <a:r>
              <a:rPr lang="en-CA" dirty="0" smtClean="0"/>
              <a:t>https://phet.colorado.edu/en/simulation/charges-and-fields</a:t>
            </a:r>
            <a:endParaRPr lang="en-CA" dirty="0"/>
          </a:p>
        </p:txBody>
      </p:sp>
      <p:pic>
        <p:nvPicPr>
          <p:cNvPr id="34818" name="Picture 2"/>
          <p:cNvPicPr>
            <a:picLocks noChangeAspect="1" noChangeArrowheads="1"/>
          </p:cNvPicPr>
          <p:nvPr/>
        </p:nvPicPr>
        <p:blipFill>
          <a:blip r:embed="rId2" cstate="print"/>
          <a:srcRect/>
          <a:stretch>
            <a:fillRect/>
          </a:stretch>
        </p:blipFill>
        <p:spPr bwMode="auto">
          <a:xfrm>
            <a:off x="1447800" y="2743200"/>
            <a:ext cx="6257925" cy="3352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r>
              <a:rPr lang="en-CA" dirty="0" smtClean="0"/>
              <a:t>Modelling Fields with Fabric</a:t>
            </a:r>
            <a:endParaRPr lang="en-CA" dirty="0"/>
          </a:p>
        </p:txBody>
      </p:sp>
      <p:sp>
        <p:nvSpPr>
          <p:cNvPr id="3" name="Content Placeholder 2"/>
          <p:cNvSpPr>
            <a:spLocks noGrp="1"/>
          </p:cNvSpPr>
          <p:nvPr>
            <p:ph idx="1"/>
          </p:nvPr>
        </p:nvSpPr>
        <p:spPr>
          <a:xfrm>
            <a:off x="457200" y="1676400"/>
            <a:ext cx="8229600" cy="4572000"/>
          </a:xfrm>
        </p:spPr>
        <p:txBody>
          <a:bodyPr>
            <a:normAutofit lnSpcReduction="10000"/>
          </a:bodyPr>
          <a:lstStyle/>
          <a:p>
            <a:pPr>
              <a:buNone/>
            </a:pPr>
            <a:r>
              <a:rPr lang="en-CA" dirty="0" smtClean="0"/>
              <a:t>	Fabric can model the </a:t>
            </a:r>
            <a:r>
              <a:rPr lang="en-CA" dirty="0" smtClean="0"/>
              <a:t>field in a very tangible, 3-D way. It can also show the motion </a:t>
            </a:r>
            <a:r>
              <a:rPr lang="en-CA" dirty="0" smtClean="0"/>
              <a:t>of particles in a field. The effect is easier to control if the fabric is stretched over a hoop – but it is not as tangible.</a:t>
            </a:r>
          </a:p>
          <a:p>
            <a:pPr>
              <a:buNone/>
            </a:pPr>
            <a:r>
              <a:rPr lang="en-CA" dirty="0" smtClean="0"/>
              <a:t>	</a:t>
            </a:r>
          </a:p>
          <a:p>
            <a:pPr>
              <a:buNone/>
            </a:pPr>
            <a:r>
              <a:rPr lang="en-CA" dirty="0" smtClean="0"/>
              <a:t>	Model an electron orbiting the nucleus, an asteroid spiralling into the Earth and alpha particles deflected by a gold nucleus</a:t>
            </a:r>
            <a:r>
              <a:rPr lang="en-CA" dirty="0" smtClean="0"/>
              <a:t>.  Q#8</a:t>
            </a:r>
            <a:endParaRPr lang="en-CA" dirty="0" smtClean="0"/>
          </a:p>
          <a:p>
            <a:pPr>
              <a:buNone/>
            </a:pPr>
            <a:endParaRPr lang="en-C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r>
              <a:rPr lang="en-CA" dirty="0" smtClean="0"/>
              <a:t>Simulating Motion in Electric Fields</a:t>
            </a:r>
            <a:endParaRPr lang="en-CA" dirty="0"/>
          </a:p>
        </p:txBody>
      </p:sp>
      <p:sp>
        <p:nvSpPr>
          <p:cNvPr id="3" name="Content Placeholder 2"/>
          <p:cNvSpPr>
            <a:spLocks noGrp="1"/>
          </p:cNvSpPr>
          <p:nvPr>
            <p:ph idx="1"/>
          </p:nvPr>
        </p:nvSpPr>
        <p:spPr>
          <a:xfrm>
            <a:off x="457200" y="1676400"/>
            <a:ext cx="8229600" cy="914400"/>
          </a:xfrm>
        </p:spPr>
        <p:txBody>
          <a:bodyPr>
            <a:normAutofit/>
          </a:bodyPr>
          <a:lstStyle/>
          <a:p>
            <a:pPr>
              <a:buNone/>
            </a:pPr>
            <a:r>
              <a:rPr lang="en-CA" i="1" dirty="0" smtClean="0"/>
              <a:t>			</a:t>
            </a:r>
            <a:r>
              <a:rPr lang="en-CA" dirty="0" smtClean="0"/>
              <a:t>Electric Field Hockey</a:t>
            </a:r>
            <a:r>
              <a:rPr lang="en-CA" dirty="0" smtClean="0"/>
              <a:t>!!!           Q# 9a</a:t>
            </a:r>
            <a:endParaRPr lang="en-CA" dirty="0"/>
          </a:p>
        </p:txBody>
      </p:sp>
      <p:sp>
        <p:nvSpPr>
          <p:cNvPr id="7" name="Rectangle 6"/>
          <p:cNvSpPr/>
          <p:nvPr/>
        </p:nvSpPr>
        <p:spPr>
          <a:xfrm>
            <a:off x="533400" y="6324600"/>
            <a:ext cx="8001000" cy="369332"/>
          </a:xfrm>
          <a:prstGeom prst="rect">
            <a:avLst/>
          </a:prstGeom>
        </p:spPr>
        <p:txBody>
          <a:bodyPr wrap="square">
            <a:spAutoFit/>
          </a:bodyPr>
          <a:lstStyle/>
          <a:p>
            <a:r>
              <a:rPr lang="en-CA" dirty="0" smtClean="0"/>
              <a:t>https://phet.colorado.edu/en/simulation/legacy/electric-hockey</a:t>
            </a:r>
            <a:endParaRPr lang="en-CA" dirty="0"/>
          </a:p>
        </p:txBody>
      </p:sp>
      <p:pic>
        <p:nvPicPr>
          <p:cNvPr id="35842" name="Picture 2"/>
          <p:cNvPicPr>
            <a:picLocks noChangeAspect="1" noChangeArrowheads="1"/>
          </p:cNvPicPr>
          <p:nvPr/>
        </p:nvPicPr>
        <p:blipFill>
          <a:blip r:embed="rId2" cstate="print"/>
          <a:srcRect/>
          <a:stretch>
            <a:fillRect/>
          </a:stretch>
        </p:blipFill>
        <p:spPr bwMode="auto">
          <a:xfrm>
            <a:off x="1066800" y="2590800"/>
            <a:ext cx="6629400"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lstStyle/>
          <a:p>
            <a:r>
              <a:rPr lang="en-CA" dirty="0" smtClean="0"/>
              <a:t>Hands-On Fields</a:t>
            </a:r>
            <a:endParaRPr lang="en-CA" dirty="0"/>
          </a:p>
        </p:txBody>
      </p:sp>
      <p:sp>
        <p:nvSpPr>
          <p:cNvPr id="3" name="Subtitle 2"/>
          <p:cNvSpPr>
            <a:spLocks noGrp="1"/>
          </p:cNvSpPr>
          <p:nvPr>
            <p:ph type="subTitle" idx="1"/>
          </p:nvPr>
        </p:nvSpPr>
        <p:spPr>
          <a:xfrm>
            <a:off x="0" y="5943600"/>
            <a:ext cx="8839200" cy="685800"/>
          </a:xfrm>
        </p:spPr>
        <p:txBody>
          <a:bodyPr/>
          <a:lstStyle/>
          <a:p>
            <a:r>
              <a:rPr lang="en-CA" dirty="0" smtClean="0"/>
              <a:t>All materials are available at roberta.tevlin.ca</a:t>
            </a:r>
            <a:endParaRPr lang="en-CA" dirty="0"/>
          </a:p>
        </p:txBody>
      </p:sp>
      <p:pic>
        <p:nvPicPr>
          <p:cNvPr id="4097" name="Picture 1"/>
          <p:cNvPicPr>
            <a:picLocks noChangeAspect="1" noChangeArrowheads="1"/>
          </p:cNvPicPr>
          <p:nvPr/>
        </p:nvPicPr>
        <p:blipFill>
          <a:blip r:embed="rId2" cstate="print"/>
          <a:srcRect/>
          <a:stretch>
            <a:fillRect/>
          </a:stretch>
        </p:blipFill>
        <p:spPr bwMode="auto">
          <a:xfrm>
            <a:off x="381000" y="1676400"/>
            <a:ext cx="8305800" cy="3916319"/>
          </a:xfrm>
          <a:prstGeom prst="rect">
            <a:avLst/>
          </a:prstGeom>
          <a:noFill/>
          <a:ln w="9525">
            <a:noFill/>
            <a:miter lim="800000"/>
            <a:headEnd/>
            <a:tailEnd/>
          </a:ln>
        </p:spPr>
      </p:pic>
      <p:cxnSp>
        <p:nvCxnSpPr>
          <p:cNvPr id="6" name="Straight Arrow Connector 5"/>
          <p:cNvCxnSpPr/>
          <p:nvPr/>
        </p:nvCxnSpPr>
        <p:spPr>
          <a:xfrm flipH="1" flipV="1">
            <a:off x="1066800" y="2514600"/>
            <a:ext cx="175260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r>
              <a:rPr lang="en-CA" dirty="0" smtClean="0"/>
              <a:t>Simulating Motion in Electric Fields</a:t>
            </a:r>
            <a:endParaRPr lang="en-CA" dirty="0"/>
          </a:p>
        </p:txBody>
      </p:sp>
      <p:sp>
        <p:nvSpPr>
          <p:cNvPr id="3" name="Content Placeholder 2"/>
          <p:cNvSpPr>
            <a:spLocks noGrp="1"/>
          </p:cNvSpPr>
          <p:nvPr>
            <p:ph idx="1"/>
          </p:nvPr>
        </p:nvSpPr>
        <p:spPr>
          <a:xfrm>
            <a:off x="457200" y="1676400"/>
            <a:ext cx="8229600" cy="914400"/>
          </a:xfrm>
        </p:spPr>
        <p:txBody>
          <a:bodyPr>
            <a:normAutofit/>
          </a:bodyPr>
          <a:lstStyle/>
          <a:p>
            <a:pPr>
              <a:buNone/>
            </a:pPr>
            <a:r>
              <a:rPr lang="en-CA" i="1" dirty="0" smtClean="0"/>
              <a:t>			</a:t>
            </a:r>
            <a:r>
              <a:rPr lang="en-CA" dirty="0" smtClean="0"/>
              <a:t>Rutherford </a:t>
            </a:r>
            <a:r>
              <a:rPr lang="en-CA" dirty="0" smtClean="0"/>
              <a:t>Scattering		Q# 9b</a:t>
            </a:r>
            <a:endParaRPr lang="en-CA" dirty="0"/>
          </a:p>
        </p:txBody>
      </p:sp>
      <p:sp>
        <p:nvSpPr>
          <p:cNvPr id="7" name="Rectangle 6"/>
          <p:cNvSpPr/>
          <p:nvPr/>
        </p:nvSpPr>
        <p:spPr>
          <a:xfrm>
            <a:off x="533400" y="6324600"/>
            <a:ext cx="8001000" cy="369332"/>
          </a:xfrm>
          <a:prstGeom prst="rect">
            <a:avLst/>
          </a:prstGeom>
        </p:spPr>
        <p:txBody>
          <a:bodyPr wrap="square">
            <a:spAutoFit/>
          </a:bodyPr>
          <a:lstStyle/>
          <a:p>
            <a:r>
              <a:rPr lang="en-CA" dirty="0" smtClean="0"/>
              <a:t>https://phet.colorado.edu/en/simulation/rutherford-scattering</a:t>
            </a:r>
            <a:endParaRPr lang="en-CA" dirty="0"/>
          </a:p>
        </p:txBody>
      </p:sp>
      <p:pic>
        <p:nvPicPr>
          <p:cNvPr id="36866" name="Picture 2"/>
          <p:cNvPicPr>
            <a:picLocks noChangeAspect="1" noChangeArrowheads="1"/>
          </p:cNvPicPr>
          <p:nvPr/>
        </p:nvPicPr>
        <p:blipFill>
          <a:blip r:embed="rId2" cstate="print"/>
          <a:srcRect/>
          <a:stretch>
            <a:fillRect/>
          </a:stretch>
        </p:blipFill>
        <p:spPr bwMode="auto">
          <a:xfrm>
            <a:off x="440076" y="2667000"/>
            <a:ext cx="3460679" cy="3276600"/>
          </a:xfrm>
          <a:prstGeom prst="rect">
            <a:avLst/>
          </a:prstGeom>
          <a:noFill/>
          <a:ln w="9525">
            <a:noFill/>
            <a:miter lim="800000"/>
            <a:headEnd/>
            <a:tailEnd/>
          </a:ln>
        </p:spPr>
      </p:pic>
      <p:sp>
        <p:nvSpPr>
          <p:cNvPr id="8" name="Content Placeholder 2"/>
          <p:cNvSpPr txBox="1">
            <a:spLocks/>
          </p:cNvSpPr>
          <p:nvPr/>
        </p:nvSpPr>
        <p:spPr>
          <a:xfrm>
            <a:off x="4191000" y="2438400"/>
            <a:ext cx="4800600" cy="3657600"/>
          </a:xfrm>
          <a:prstGeom prst="rect">
            <a:avLst/>
          </a:prstGeom>
        </p:spPr>
        <p:txBody>
          <a:bodyPr vert="horz" lIns="91440" tIns="45720" rIns="91440" bIns="45720" rtlCol="0">
            <a:normAutofit/>
          </a:bodyPr>
          <a:lstStyle/>
          <a:p>
            <a:pPr marL="514350" lvl="0" indent="-514350"/>
            <a:r>
              <a:rPr lang="en-CA" sz="3200" dirty="0" smtClean="0"/>
              <a:t>How do you calculate the maximum size of the gold nucleus?</a:t>
            </a:r>
          </a:p>
          <a:p>
            <a:pPr marL="514350" lvl="0" indent="-514350">
              <a:buAutoNum type="alphaUcParenR"/>
            </a:pPr>
            <a:r>
              <a:rPr lang="en-CA" sz="3200" dirty="0" smtClean="0"/>
              <a:t>½ </a:t>
            </a:r>
            <a:r>
              <a:rPr lang="en-CA" sz="3200" dirty="0" err="1" smtClean="0"/>
              <a:t>m</a:t>
            </a:r>
            <a:r>
              <a:rPr lang="en-CA" sz="3200" baseline="-25000" dirty="0" err="1" smtClean="0"/>
              <a:t>alpha</a:t>
            </a:r>
            <a:r>
              <a:rPr lang="en-CA" sz="3200" dirty="0" smtClean="0"/>
              <a:t> v</a:t>
            </a:r>
            <a:r>
              <a:rPr lang="en-CA" sz="3200" baseline="30000" dirty="0" smtClean="0"/>
              <a:t>2</a:t>
            </a:r>
            <a:r>
              <a:rPr lang="en-CA" sz="3200" dirty="0" smtClean="0"/>
              <a:t> </a:t>
            </a:r>
            <a:r>
              <a:rPr lang="en-CA" sz="3200" dirty="0" smtClean="0"/>
              <a:t> = </a:t>
            </a:r>
            <a:r>
              <a:rPr lang="en-CA" sz="3200" dirty="0" err="1" smtClean="0"/>
              <a:t>KQq</a:t>
            </a:r>
            <a:r>
              <a:rPr lang="en-CA" sz="3200" dirty="0" smtClean="0"/>
              <a:t>/r</a:t>
            </a:r>
            <a:r>
              <a:rPr lang="en-CA" sz="3200" baseline="30000" dirty="0" smtClean="0"/>
              <a:t>2</a:t>
            </a:r>
            <a:r>
              <a:rPr lang="en-CA" sz="3200" dirty="0" smtClean="0"/>
              <a:t>	</a:t>
            </a:r>
          </a:p>
          <a:p>
            <a:pPr marL="514350" lvl="0" indent="-514350">
              <a:buAutoNum type="alphaUcParenR"/>
            </a:pPr>
            <a:r>
              <a:rPr lang="en-CA" sz="3200" dirty="0" smtClean="0"/>
              <a:t>½ </a:t>
            </a:r>
            <a:r>
              <a:rPr lang="en-CA" sz="3200" dirty="0" err="1" smtClean="0"/>
              <a:t>m</a:t>
            </a:r>
            <a:r>
              <a:rPr lang="en-CA" sz="3200" baseline="-25000" dirty="0" err="1" smtClean="0"/>
              <a:t>gold</a:t>
            </a:r>
            <a:r>
              <a:rPr lang="en-CA" sz="3200" dirty="0" smtClean="0"/>
              <a:t> v</a:t>
            </a:r>
            <a:r>
              <a:rPr lang="en-CA" sz="3200" baseline="30000" dirty="0" smtClean="0"/>
              <a:t>2</a:t>
            </a:r>
            <a:r>
              <a:rPr lang="en-CA" sz="3200" dirty="0" smtClean="0"/>
              <a:t> </a:t>
            </a:r>
            <a:r>
              <a:rPr lang="en-CA" sz="3200" dirty="0" smtClean="0"/>
              <a:t>  = </a:t>
            </a:r>
            <a:r>
              <a:rPr lang="en-CA" sz="3200" dirty="0" err="1" smtClean="0"/>
              <a:t>KQq</a:t>
            </a:r>
            <a:r>
              <a:rPr lang="en-CA" sz="3200" dirty="0" smtClean="0"/>
              <a:t>/r	</a:t>
            </a:r>
          </a:p>
          <a:p>
            <a:r>
              <a:rPr lang="en-CA" sz="3200" dirty="0" smtClean="0"/>
              <a:t>C)  ½ </a:t>
            </a:r>
            <a:r>
              <a:rPr lang="en-CA" sz="3200" dirty="0" err="1" smtClean="0"/>
              <a:t>m</a:t>
            </a:r>
            <a:r>
              <a:rPr lang="en-CA" sz="3200" baseline="-25000" dirty="0" err="1" smtClean="0"/>
              <a:t>alpha</a:t>
            </a:r>
            <a:r>
              <a:rPr lang="en-CA" sz="3200" dirty="0" smtClean="0"/>
              <a:t> v</a:t>
            </a:r>
            <a:r>
              <a:rPr lang="en-CA" sz="3200" baseline="30000" dirty="0" smtClean="0"/>
              <a:t>2</a:t>
            </a:r>
            <a:r>
              <a:rPr lang="en-CA" sz="3200" dirty="0" smtClean="0"/>
              <a:t> </a:t>
            </a:r>
            <a:r>
              <a:rPr lang="en-CA" sz="3200" dirty="0" smtClean="0"/>
              <a:t> = </a:t>
            </a:r>
            <a:r>
              <a:rPr lang="en-CA" sz="3200" dirty="0" err="1" smtClean="0"/>
              <a:t>KQq</a:t>
            </a:r>
            <a:r>
              <a:rPr lang="en-CA" sz="3200" dirty="0" smtClean="0"/>
              <a:t>/r</a:t>
            </a:r>
            <a:r>
              <a:rPr lang="en-CA" sz="3200" baseline="30000" dirty="0" smtClean="0"/>
              <a:t>2</a:t>
            </a:r>
            <a:r>
              <a:rPr lang="en-CA" sz="3200" dirty="0" smtClean="0"/>
              <a:t> 	</a:t>
            </a:r>
          </a:p>
          <a:p>
            <a:r>
              <a:rPr lang="en-CA" sz="3200" dirty="0" smtClean="0"/>
              <a:t>D)  ½ </a:t>
            </a:r>
            <a:r>
              <a:rPr lang="en-CA" sz="3200" dirty="0" err="1" smtClean="0"/>
              <a:t>m</a:t>
            </a:r>
            <a:r>
              <a:rPr lang="en-CA" sz="3200" baseline="-25000" dirty="0" err="1" smtClean="0"/>
              <a:t>gold</a:t>
            </a:r>
            <a:r>
              <a:rPr lang="en-CA" sz="3200" dirty="0" smtClean="0"/>
              <a:t> v</a:t>
            </a:r>
            <a:r>
              <a:rPr lang="en-CA" sz="3200" baseline="30000" dirty="0" smtClean="0"/>
              <a:t>2</a:t>
            </a:r>
            <a:r>
              <a:rPr lang="en-CA" sz="3200" dirty="0" smtClean="0"/>
              <a:t> </a:t>
            </a:r>
            <a:r>
              <a:rPr lang="en-CA" sz="3200" dirty="0" smtClean="0"/>
              <a:t>  = </a:t>
            </a:r>
            <a:r>
              <a:rPr lang="en-CA" sz="3200" dirty="0" err="1" smtClean="0"/>
              <a:t>KQq</a:t>
            </a:r>
            <a:r>
              <a:rPr lang="en-CA" sz="3200" dirty="0" smtClean="0"/>
              <a:t>/r</a:t>
            </a:r>
          </a:p>
          <a:p>
            <a:pPr marL="342900" lvl="0" indent="-342900">
              <a:spcBef>
                <a:spcPct val="20000"/>
              </a:spcBef>
            </a:pPr>
            <a:endParaRPr lang="en-CA" sz="3200" baseline="30000" dirty="0" smtClean="0"/>
          </a:p>
          <a:p>
            <a:pPr marL="342900" lvl="0" indent="-342900">
              <a:spcBef>
                <a:spcPct val="20000"/>
              </a:spcBef>
            </a:pPr>
            <a:endParaRPr kumimoji="0" lang="en-CA"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r>
              <a:rPr lang="en-CA" dirty="0" smtClean="0"/>
              <a:t>Motion </a:t>
            </a:r>
            <a:r>
              <a:rPr lang="en-CA" dirty="0" smtClean="0"/>
              <a:t>in Electric Fields</a:t>
            </a:r>
            <a:endParaRPr lang="en-CA" dirty="0"/>
          </a:p>
        </p:txBody>
      </p:sp>
      <p:sp>
        <p:nvSpPr>
          <p:cNvPr id="3" name="Content Placeholder 2"/>
          <p:cNvSpPr>
            <a:spLocks noGrp="1"/>
          </p:cNvSpPr>
          <p:nvPr>
            <p:ph idx="1"/>
          </p:nvPr>
        </p:nvSpPr>
        <p:spPr>
          <a:xfrm>
            <a:off x="457200" y="1676400"/>
            <a:ext cx="8229600" cy="914400"/>
          </a:xfrm>
        </p:spPr>
        <p:txBody>
          <a:bodyPr>
            <a:normAutofit fontScale="92500"/>
          </a:bodyPr>
          <a:lstStyle/>
          <a:p>
            <a:pPr>
              <a:buNone/>
            </a:pPr>
            <a:r>
              <a:rPr lang="en-CA" dirty="0" smtClean="0"/>
              <a:t>How </a:t>
            </a:r>
            <a:r>
              <a:rPr lang="en-CA" dirty="0" smtClean="0"/>
              <a:t>does the physics </a:t>
            </a:r>
            <a:r>
              <a:rPr lang="en-CA" dirty="0" smtClean="0"/>
              <a:t>change if you </a:t>
            </a:r>
            <a:r>
              <a:rPr lang="en-CA" dirty="0" smtClean="0"/>
              <a:t>hit </a:t>
            </a:r>
            <a:r>
              <a:rPr lang="en-CA" dirty="0" smtClean="0"/>
              <a:t>the nucleus?</a:t>
            </a:r>
            <a:endParaRPr lang="en-CA" dirty="0"/>
          </a:p>
        </p:txBody>
      </p:sp>
      <p:pic>
        <p:nvPicPr>
          <p:cNvPr id="36867" name="Picture 4" descr="http://hyperphysics.phy-astr.gsu.edu/hbase/nuclear/imgnuc/ruthdepart.gif"/>
          <p:cNvPicPr>
            <a:picLocks noChangeAspect="1" noChangeArrowheads="1"/>
          </p:cNvPicPr>
          <p:nvPr/>
        </p:nvPicPr>
        <p:blipFill>
          <a:blip r:embed="rId2" cstate="print"/>
          <a:srcRect/>
          <a:stretch>
            <a:fillRect/>
          </a:stretch>
        </p:blipFill>
        <p:spPr bwMode="auto">
          <a:xfrm>
            <a:off x="1905000" y="2286000"/>
            <a:ext cx="5181600" cy="436988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r>
              <a:rPr lang="en-CA" dirty="0" smtClean="0"/>
              <a:t>Applying Electric and Magnetic Fields</a:t>
            </a:r>
            <a:endParaRPr lang="en-CA" dirty="0"/>
          </a:p>
        </p:txBody>
      </p:sp>
      <p:sp>
        <p:nvSpPr>
          <p:cNvPr id="3" name="Content Placeholder 2"/>
          <p:cNvSpPr>
            <a:spLocks noGrp="1"/>
          </p:cNvSpPr>
          <p:nvPr>
            <p:ph idx="1"/>
          </p:nvPr>
        </p:nvSpPr>
        <p:spPr>
          <a:xfrm>
            <a:off x="457200" y="1676400"/>
            <a:ext cx="8229600" cy="4572000"/>
          </a:xfrm>
        </p:spPr>
        <p:txBody>
          <a:bodyPr>
            <a:normAutofit fontScale="92500" lnSpcReduction="20000"/>
          </a:bodyPr>
          <a:lstStyle/>
          <a:p>
            <a:pPr>
              <a:buNone/>
            </a:pPr>
            <a:r>
              <a:rPr lang="en-CA" b="1" dirty="0" smtClean="0"/>
              <a:t>	Physics in Action: Electromagnetism and Circular motion in a </a:t>
            </a:r>
            <a:r>
              <a:rPr lang="en-CA" b="1" dirty="0" smtClean="0"/>
              <a:t>Cyclotron			Q# 10a</a:t>
            </a:r>
            <a:endParaRPr lang="en-CA" b="1" dirty="0" smtClean="0"/>
          </a:p>
          <a:p>
            <a:pPr>
              <a:buNone/>
            </a:pPr>
            <a:endParaRPr lang="en-CA" b="1" dirty="0" smtClean="0"/>
          </a:p>
          <a:p>
            <a:pPr>
              <a:buNone/>
            </a:pPr>
            <a:r>
              <a:rPr lang="en-CA" b="1" dirty="0" smtClean="0"/>
              <a:t>	</a:t>
            </a:r>
            <a:r>
              <a:rPr lang="en-CA" dirty="0" smtClean="0"/>
              <a:t>What type of field is used to accelerate ions?</a:t>
            </a:r>
          </a:p>
          <a:p>
            <a:pPr>
              <a:buNone/>
            </a:pPr>
            <a:r>
              <a:rPr lang="en-CA" dirty="0" smtClean="0"/>
              <a:t>	A) gravitational      B) electrical 	C) magnetic</a:t>
            </a:r>
          </a:p>
          <a:p>
            <a:pPr>
              <a:buNone/>
            </a:pPr>
            <a:endParaRPr lang="en-CA" dirty="0" smtClean="0"/>
          </a:p>
          <a:p>
            <a:pPr>
              <a:buNone/>
            </a:pPr>
            <a:r>
              <a:rPr lang="en-CA" dirty="0" smtClean="0"/>
              <a:t>Gravity is much too weak. </a:t>
            </a:r>
          </a:p>
          <a:p>
            <a:pPr>
              <a:buNone/>
            </a:pPr>
            <a:r>
              <a:rPr lang="en-CA" dirty="0" smtClean="0"/>
              <a:t>Electric fields can turn and speed up ions.</a:t>
            </a:r>
          </a:p>
          <a:p>
            <a:pPr>
              <a:buNone/>
            </a:pPr>
            <a:r>
              <a:rPr lang="en-CA" dirty="0" smtClean="0"/>
              <a:t>Magnetic fields can only turn, but it can turn really fast ions more easily because F=</a:t>
            </a:r>
            <a:r>
              <a:rPr lang="en-CA" dirty="0" err="1" smtClean="0"/>
              <a:t>q</a:t>
            </a:r>
            <a:r>
              <a:rPr lang="en-CA" b="1" dirty="0" err="1" smtClean="0"/>
              <a:t>v</a:t>
            </a:r>
            <a:r>
              <a:rPr lang="en-CA" dirty="0" err="1" smtClean="0"/>
              <a:t>B</a:t>
            </a:r>
            <a:endParaRPr lang="en-CA" dirty="0"/>
          </a:p>
        </p:txBody>
      </p:sp>
      <p:sp>
        <p:nvSpPr>
          <p:cNvPr id="9" name="Rectangle 8"/>
          <p:cNvSpPr/>
          <p:nvPr/>
        </p:nvSpPr>
        <p:spPr>
          <a:xfrm>
            <a:off x="228600" y="6488668"/>
            <a:ext cx="8915400" cy="369332"/>
          </a:xfrm>
          <a:prstGeom prst="rect">
            <a:avLst/>
          </a:prstGeom>
        </p:spPr>
        <p:txBody>
          <a:bodyPr wrap="square">
            <a:spAutoFit/>
          </a:bodyPr>
          <a:lstStyle/>
          <a:p>
            <a:r>
              <a:rPr lang="en-CA" dirty="0" smtClean="0"/>
              <a:t>http://www.triumf.ca/home/for-media/publicationsgallery/videos/e-m-and-circular-motion</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r>
              <a:rPr lang="en-CA" dirty="0" smtClean="0"/>
              <a:t>Applying Electric and Magnetic Fields</a:t>
            </a:r>
            <a:endParaRPr lang="en-CA" dirty="0"/>
          </a:p>
        </p:txBody>
      </p:sp>
      <p:sp>
        <p:nvSpPr>
          <p:cNvPr id="7" name="Rectangle 6"/>
          <p:cNvSpPr/>
          <p:nvPr/>
        </p:nvSpPr>
        <p:spPr>
          <a:xfrm>
            <a:off x="0" y="6488668"/>
            <a:ext cx="8915400" cy="369332"/>
          </a:xfrm>
          <a:prstGeom prst="rect">
            <a:avLst/>
          </a:prstGeom>
        </p:spPr>
        <p:txBody>
          <a:bodyPr wrap="square">
            <a:spAutoFit/>
          </a:bodyPr>
          <a:lstStyle/>
          <a:p>
            <a:r>
              <a:rPr lang="en-CA" dirty="0" smtClean="0"/>
              <a:t>http://www.triumf.ca/home/for-media/publicationsgallery/videos/e-m-and-circular-motion</a:t>
            </a:r>
            <a:endParaRPr lang="en-CA" dirty="0"/>
          </a:p>
        </p:txBody>
      </p:sp>
      <p:pic>
        <p:nvPicPr>
          <p:cNvPr id="38914" name="Picture 2"/>
          <p:cNvPicPr>
            <a:picLocks noChangeAspect="1" noChangeArrowheads="1"/>
          </p:cNvPicPr>
          <p:nvPr/>
        </p:nvPicPr>
        <p:blipFill>
          <a:blip r:embed="rId2" cstate="print"/>
          <a:srcRect/>
          <a:stretch>
            <a:fillRect/>
          </a:stretch>
        </p:blipFill>
        <p:spPr bwMode="auto">
          <a:xfrm>
            <a:off x="381000" y="1447800"/>
            <a:ext cx="8305800" cy="4263674"/>
          </a:xfrm>
          <a:prstGeom prst="rect">
            <a:avLst/>
          </a:prstGeom>
          <a:noFill/>
          <a:ln w="9525">
            <a:noFill/>
            <a:miter lim="800000"/>
            <a:headEnd/>
            <a:tailEnd/>
          </a:ln>
        </p:spPr>
      </p:pic>
      <p:sp>
        <p:nvSpPr>
          <p:cNvPr id="8" name="Rectangle 7"/>
          <p:cNvSpPr/>
          <p:nvPr/>
        </p:nvSpPr>
        <p:spPr>
          <a:xfrm>
            <a:off x="0" y="5867400"/>
            <a:ext cx="8915400" cy="584775"/>
          </a:xfrm>
          <a:prstGeom prst="rect">
            <a:avLst/>
          </a:prstGeom>
        </p:spPr>
        <p:txBody>
          <a:bodyPr wrap="square">
            <a:spAutoFit/>
          </a:bodyPr>
          <a:lstStyle/>
          <a:p>
            <a:pPr lvl="0"/>
            <a:r>
              <a:rPr lang="en-CA" sz="3200" dirty="0" smtClean="0"/>
              <a:t>Why </a:t>
            </a:r>
            <a:r>
              <a:rPr lang="en-CA" sz="3200" dirty="0" smtClean="0"/>
              <a:t>must the </a:t>
            </a:r>
            <a:r>
              <a:rPr lang="en-CA" sz="3200" dirty="0" smtClean="0"/>
              <a:t>electric field switch every ½ a period?</a:t>
            </a:r>
            <a:endParaRPr lang="en-CA" sz="3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s://plus.maths.org/content/sites/plus.maths.org/files/articles/2015/Maxwell/maxwells_eqns.gif"/>
          <p:cNvPicPr>
            <a:picLocks noChangeAspect="1" noChangeArrowheads="1"/>
          </p:cNvPicPr>
          <p:nvPr/>
        </p:nvPicPr>
        <p:blipFill>
          <a:blip r:embed="rId2" cstate="print"/>
          <a:srcRect/>
          <a:stretch>
            <a:fillRect/>
          </a:stretch>
        </p:blipFill>
        <p:spPr bwMode="auto">
          <a:xfrm>
            <a:off x="4800600" y="533400"/>
            <a:ext cx="3886200" cy="3331029"/>
          </a:xfrm>
          <a:prstGeom prst="rect">
            <a:avLst/>
          </a:prstGeom>
          <a:noFill/>
        </p:spPr>
      </p:pic>
      <p:pic>
        <p:nvPicPr>
          <p:cNvPr id="39938" name="Picture 2" descr="https://plus.maths.org/content/sites/plus.maths.org/files/articles/2015/Maxwell/maxwells_eqns.gif"/>
          <p:cNvPicPr>
            <a:picLocks noChangeAspect="1" noChangeArrowheads="1"/>
          </p:cNvPicPr>
          <p:nvPr/>
        </p:nvPicPr>
        <p:blipFill>
          <a:blip r:embed="rId2" cstate="print"/>
          <a:srcRect/>
          <a:stretch>
            <a:fillRect/>
          </a:stretch>
        </p:blipFill>
        <p:spPr bwMode="auto">
          <a:xfrm>
            <a:off x="685800" y="1371600"/>
            <a:ext cx="3886200" cy="3331029"/>
          </a:xfrm>
          <a:prstGeom prst="rect">
            <a:avLst/>
          </a:prstGeom>
          <a:noFill/>
        </p:spPr>
      </p:pic>
      <p:sp>
        <p:nvSpPr>
          <p:cNvPr id="3" name="Content Placeholder 2"/>
          <p:cNvSpPr>
            <a:spLocks noGrp="1"/>
          </p:cNvSpPr>
          <p:nvPr>
            <p:ph idx="1"/>
          </p:nvPr>
        </p:nvSpPr>
        <p:spPr>
          <a:xfrm>
            <a:off x="457200" y="1676400"/>
            <a:ext cx="8229600" cy="838200"/>
          </a:xfrm>
        </p:spPr>
        <p:txBody>
          <a:bodyPr>
            <a:normAutofit/>
          </a:bodyPr>
          <a:lstStyle/>
          <a:p>
            <a:pPr>
              <a:buNone/>
            </a:pPr>
            <a:r>
              <a:rPr lang="en-CA" dirty="0" smtClean="0"/>
              <a:t>	</a:t>
            </a:r>
            <a:endParaRPr lang="en-CA" dirty="0"/>
          </a:p>
        </p:txBody>
      </p:sp>
      <p:sp>
        <p:nvSpPr>
          <p:cNvPr id="8" name="Rectangle 7"/>
          <p:cNvSpPr/>
          <p:nvPr/>
        </p:nvSpPr>
        <p:spPr>
          <a:xfrm>
            <a:off x="457200" y="5943600"/>
            <a:ext cx="8305800" cy="646331"/>
          </a:xfrm>
          <a:prstGeom prst="rect">
            <a:avLst/>
          </a:prstGeom>
        </p:spPr>
        <p:txBody>
          <a:bodyPr wrap="square">
            <a:spAutoFit/>
          </a:bodyPr>
          <a:lstStyle/>
          <a:p>
            <a:r>
              <a:rPr lang="en-CA" dirty="0" smtClean="0"/>
              <a:t>https://s3-us-west-2.amazonaws.com/courses-images/wp-content/uploads/sites/1989/2017/06/13225904/pg1kemuormcxyvjslyvu.png</a:t>
            </a:r>
            <a:endParaRPr lang="en-CA" dirty="0"/>
          </a:p>
        </p:txBody>
      </p:sp>
      <p:sp>
        <p:nvSpPr>
          <p:cNvPr id="10" name="Rectangle 9"/>
          <p:cNvSpPr/>
          <p:nvPr/>
        </p:nvSpPr>
        <p:spPr>
          <a:xfrm>
            <a:off x="3810000" y="0"/>
            <a:ext cx="41148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609600" y="2133600"/>
            <a:ext cx="8153400"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304800" y="228600"/>
            <a:ext cx="8229600" cy="1249362"/>
          </a:xfrm>
        </p:spPr>
        <p:txBody>
          <a:bodyPr>
            <a:normAutofit/>
          </a:bodyPr>
          <a:lstStyle/>
          <a:p>
            <a:r>
              <a:rPr lang="en-CA" dirty="0" smtClean="0"/>
              <a:t>Maxwell’s Equations </a:t>
            </a:r>
            <a:r>
              <a:rPr lang="en-CA" dirty="0" smtClean="0"/>
              <a:t>	Q# 11a</a:t>
            </a:r>
            <a:endParaRPr lang="en-CA" dirty="0"/>
          </a:p>
        </p:txBody>
      </p:sp>
      <p:pic>
        <p:nvPicPr>
          <p:cNvPr id="39940" name="Picture 4" descr="https://s3-us-west-2.amazonaws.com/courses-images/wp-content/uploads/sites/1989/2017/06/13225904/pg1kemuormcxyvjslyvu.png"/>
          <p:cNvPicPr>
            <a:picLocks noChangeAspect="1" noChangeArrowheads="1"/>
          </p:cNvPicPr>
          <p:nvPr/>
        </p:nvPicPr>
        <p:blipFill>
          <a:blip r:embed="rId3" cstate="print"/>
          <a:srcRect/>
          <a:stretch>
            <a:fillRect/>
          </a:stretch>
        </p:blipFill>
        <p:spPr bwMode="auto">
          <a:xfrm>
            <a:off x="685800" y="2362200"/>
            <a:ext cx="3124200" cy="3124201"/>
          </a:xfrm>
          <a:prstGeom prst="rect">
            <a:avLst/>
          </a:prstGeom>
          <a:noFill/>
        </p:spPr>
      </p:pic>
      <p:pic>
        <p:nvPicPr>
          <p:cNvPr id="39944" name="Picture 8" descr="Screen+Shot+2016-07-09+at+9.21.06+am.png (672×438)"/>
          <p:cNvPicPr>
            <a:picLocks noChangeAspect="1" noChangeArrowheads="1"/>
          </p:cNvPicPr>
          <p:nvPr/>
        </p:nvPicPr>
        <p:blipFill>
          <a:blip r:embed="rId4" cstate="print"/>
          <a:srcRect/>
          <a:stretch>
            <a:fillRect/>
          </a:stretch>
        </p:blipFill>
        <p:spPr bwMode="auto">
          <a:xfrm>
            <a:off x="4191000" y="2362200"/>
            <a:ext cx="4179518" cy="27241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9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s://plus.maths.org/content/sites/plus.maths.org/files/articles/2015/Maxwell/maxwells_eqns.gif"/>
          <p:cNvPicPr>
            <a:picLocks noChangeAspect="1" noChangeArrowheads="1"/>
          </p:cNvPicPr>
          <p:nvPr/>
        </p:nvPicPr>
        <p:blipFill>
          <a:blip r:embed="rId2" cstate="print"/>
          <a:srcRect/>
          <a:stretch>
            <a:fillRect/>
          </a:stretch>
        </p:blipFill>
        <p:spPr bwMode="auto">
          <a:xfrm>
            <a:off x="381000" y="0"/>
            <a:ext cx="3886200" cy="3331029"/>
          </a:xfrm>
          <a:prstGeom prst="rect">
            <a:avLst/>
          </a:prstGeom>
          <a:noFill/>
        </p:spPr>
      </p:pic>
      <p:pic>
        <p:nvPicPr>
          <p:cNvPr id="8" name="Picture 2" descr="https://plus.maths.org/content/sites/plus.maths.org/files/articles/2015/Maxwell/maxwells_eqns.gif"/>
          <p:cNvPicPr>
            <a:picLocks noChangeAspect="1" noChangeArrowheads="1"/>
          </p:cNvPicPr>
          <p:nvPr/>
        </p:nvPicPr>
        <p:blipFill>
          <a:blip r:embed="rId2" cstate="print"/>
          <a:srcRect/>
          <a:stretch>
            <a:fillRect/>
          </a:stretch>
        </p:blipFill>
        <p:spPr bwMode="auto">
          <a:xfrm>
            <a:off x="5791200" y="-914400"/>
            <a:ext cx="3886200" cy="3331029"/>
          </a:xfrm>
          <a:prstGeom prst="rect">
            <a:avLst/>
          </a:prstGeom>
          <a:noFill/>
        </p:spPr>
      </p:pic>
      <p:sp>
        <p:nvSpPr>
          <p:cNvPr id="9" name="Rectangle 8"/>
          <p:cNvSpPr/>
          <p:nvPr/>
        </p:nvSpPr>
        <p:spPr>
          <a:xfrm>
            <a:off x="381000" y="0"/>
            <a:ext cx="81534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304800" y="228600"/>
            <a:ext cx="8229600" cy="1249362"/>
          </a:xfrm>
        </p:spPr>
        <p:txBody>
          <a:bodyPr>
            <a:normAutofit/>
          </a:bodyPr>
          <a:lstStyle/>
          <a:p>
            <a:r>
              <a:rPr lang="en-CA" dirty="0" smtClean="0"/>
              <a:t>Maxwell’s </a:t>
            </a:r>
            <a:r>
              <a:rPr lang="en-CA" dirty="0" smtClean="0"/>
              <a:t>Equations	Q#11b, c</a:t>
            </a:r>
            <a:endParaRPr lang="en-CA" dirty="0"/>
          </a:p>
        </p:txBody>
      </p:sp>
      <p:sp>
        <p:nvSpPr>
          <p:cNvPr id="10" name="Rectangle 9"/>
          <p:cNvSpPr/>
          <p:nvPr/>
        </p:nvSpPr>
        <p:spPr>
          <a:xfrm>
            <a:off x="381000" y="2438400"/>
            <a:ext cx="8153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3012" name="Picture 4" descr="400px-Modern_Steam_Turbine_Generator.jpg (400×267)"/>
          <p:cNvPicPr>
            <a:picLocks noChangeAspect="1" noChangeArrowheads="1"/>
          </p:cNvPicPr>
          <p:nvPr/>
        </p:nvPicPr>
        <p:blipFill>
          <a:blip r:embed="rId3" cstate="print"/>
          <a:srcRect/>
          <a:stretch>
            <a:fillRect/>
          </a:stretch>
        </p:blipFill>
        <p:spPr bwMode="auto">
          <a:xfrm>
            <a:off x="228600" y="2664524"/>
            <a:ext cx="2971800" cy="1983676"/>
          </a:xfrm>
          <a:prstGeom prst="rect">
            <a:avLst/>
          </a:prstGeom>
          <a:noFill/>
        </p:spPr>
      </p:pic>
      <p:pic>
        <p:nvPicPr>
          <p:cNvPr id="43014" name="Picture 6" descr="https://img-aws.ehowcdn.com/877x500p/photos.demandstudios.com/getty/article/211/128/179103325.jpg"/>
          <p:cNvPicPr>
            <a:picLocks noChangeAspect="1" noChangeArrowheads="1"/>
          </p:cNvPicPr>
          <p:nvPr/>
        </p:nvPicPr>
        <p:blipFill>
          <a:blip r:embed="rId4" cstate="print"/>
          <a:srcRect/>
          <a:stretch>
            <a:fillRect/>
          </a:stretch>
        </p:blipFill>
        <p:spPr bwMode="auto">
          <a:xfrm>
            <a:off x="228600" y="4800600"/>
            <a:ext cx="3007232" cy="1714500"/>
          </a:xfrm>
          <a:prstGeom prst="rect">
            <a:avLst/>
          </a:prstGeom>
          <a:noFill/>
        </p:spPr>
      </p:pic>
      <p:sp>
        <p:nvSpPr>
          <p:cNvPr id="18" name="Rectangle 17"/>
          <p:cNvSpPr/>
          <p:nvPr/>
        </p:nvSpPr>
        <p:spPr>
          <a:xfrm>
            <a:off x="7924800" y="1295400"/>
            <a:ext cx="18288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6386" name="Picture 2" descr="https://cdn.shopify.com/s/files/1/1083/3482/products/ef73e11d-314e-45e4-940a-6aba7db5ed4c.jpg?v=1459456773"/>
          <p:cNvPicPr>
            <a:picLocks noChangeAspect="1" noChangeArrowheads="1"/>
          </p:cNvPicPr>
          <p:nvPr/>
        </p:nvPicPr>
        <p:blipFill>
          <a:blip r:embed="rId5" cstate="print"/>
          <a:srcRect/>
          <a:stretch>
            <a:fillRect/>
          </a:stretch>
        </p:blipFill>
        <p:spPr bwMode="auto">
          <a:xfrm>
            <a:off x="6629400" y="2590800"/>
            <a:ext cx="1981200" cy="1981200"/>
          </a:xfrm>
          <a:prstGeom prst="rect">
            <a:avLst/>
          </a:prstGeom>
          <a:noFill/>
        </p:spPr>
      </p:pic>
      <p:pic>
        <p:nvPicPr>
          <p:cNvPr id="16388" name="Picture 4" descr="http://en.pinnxun.com/pic/20120608085729112.jpg"/>
          <p:cNvPicPr>
            <a:picLocks noChangeAspect="1" noChangeArrowheads="1"/>
          </p:cNvPicPr>
          <p:nvPr/>
        </p:nvPicPr>
        <p:blipFill>
          <a:blip r:embed="rId6" cstate="print"/>
          <a:srcRect/>
          <a:stretch>
            <a:fillRect/>
          </a:stretch>
        </p:blipFill>
        <p:spPr bwMode="auto">
          <a:xfrm>
            <a:off x="6296118" y="4724400"/>
            <a:ext cx="2847882" cy="2133600"/>
          </a:xfrm>
          <a:prstGeom prst="rect">
            <a:avLst/>
          </a:prstGeom>
          <a:noFill/>
        </p:spPr>
      </p:pic>
      <p:pic>
        <p:nvPicPr>
          <p:cNvPr id="16392" name="Picture 8" descr="http://www.bbc.co.uk/staticarchive/e369dc14035ba248866c27c016d331e84edcd628.jpg"/>
          <p:cNvPicPr>
            <a:picLocks noChangeAspect="1" noChangeArrowheads="1"/>
          </p:cNvPicPr>
          <p:nvPr/>
        </p:nvPicPr>
        <p:blipFill>
          <a:blip r:embed="rId7" cstate="print"/>
          <a:srcRect/>
          <a:stretch>
            <a:fillRect/>
          </a:stretch>
        </p:blipFill>
        <p:spPr bwMode="auto">
          <a:xfrm>
            <a:off x="3505200" y="2743200"/>
            <a:ext cx="2667000" cy="382029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9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r>
              <a:rPr lang="en-CA" dirty="0" smtClean="0"/>
              <a:t>Maxwell’s Equations and Fields</a:t>
            </a:r>
            <a:endParaRPr lang="en-CA" dirty="0"/>
          </a:p>
        </p:txBody>
      </p:sp>
      <p:sp>
        <p:nvSpPr>
          <p:cNvPr id="3" name="Content Placeholder 2"/>
          <p:cNvSpPr>
            <a:spLocks noGrp="1"/>
          </p:cNvSpPr>
          <p:nvPr>
            <p:ph idx="1"/>
          </p:nvPr>
        </p:nvSpPr>
        <p:spPr>
          <a:xfrm>
            <a:off x="457200" y="1828800"/>
            <a:ext cx="8229600" cy="838200"/>
          </a:xfrm>
        </p:spPr>
        <p:txBody>
          <a:bodyPr>
            <a:normAutofit/>
          </a:bodyPr>
          <a:lstStyle/>
          <a:p>
            <a:pPr>
              <a:buNone/>
            </a:pPr>
            <a:r>
              <a:rPr lang="en-CA" dirty="0" smtClean="0"/>
              <a:t>	</a:t>
            </a:r>
            <a:endParaRPr lang="en-CA" dirty="0"/>
          </a:p>
        </p:txBody>
      </p:sp>
      <p:pic>
        <p:nvPicPr>
          <p:cNvPr id="39938" name="Picture 2" descr="https://plus.maths.org/content/sites/plus.maths.org/files/articles/2015/Maxwell/maxwells_eqns.gif"/>
          <p:cNvPicPr>
            <a:picLocks noChangeAspect="1" noChangeArrowheads="1"/>
          </p:cNvPicPr>
          <p:nvPr/>
        </p:nvPicPr>
        <p:blipFill>
          <a:blip r:embed="rId2" cstate="print"/>
          <a:srcRect/>
          <a:stretch>
            <a:fillRect/>
          </a:stretch>
        </p:blipFill>
        <p:spPr bwMode="auto">
          <a:xfrm>
            <a:off x="457200" y="1828800"/>
            <a:ext cx="3886200" cy="3331029"/>
          </a:xfrm>
          <a:prstGeom prst="rect">
            <a:avLst/>
          </a:prstGeom>
          <a:noFill/>
        </p:spPr>
      </p:pic>
      <p:sp>
        <p:nvSpPr>
          <p:cNvPr id="5" name="Content Placeholder 2"/>
          <p:cNvSpPr txBox="1">
            <a:spLocks/>
          </p:cNvSpPr>
          <p:nvPr/>
        </p:nvSpPr>
        <p:spPr>
          <a:xfrm>
            <a:off x="4572000" y="1676400"/>
            <a:ext cx="4114800" cy="1676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CA" sz="3200" b="0" i="1" u="none" strike="noStrike" kern="1200" cap="none" spc="0" normalizeH="0" baseline="0" noProof="0" dirty="0" smtClean="0">
                <a:ln>
                  <a:noFill/>
                </a:ln>
                <a:solidFill>
                  <a:schemeClr val="tx1"/>
                </a:solidFill>
                <a:effectLst/>
                <a:uLnTx/>
                <a:uFillTx/>
                <a:latin typeface="+mn-lt"/>
                <a:ea typeface="+mn-ea"/>
                <a:cs typeface="+mn-cs"/>
              </a:rPr>
              <a:t>	</a:t>
            </a:r>
            <a:r>
              <a:rPr lang="en-CA" sz="3200" dirty="0" smtClean="0"/>
              <a:t>Maxwell added an</a:t>
            </a:r>
            <a:r>
              <a:rPr kumimoji="0" lang="en-CA"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CA" sz="3200" b="0" i="0" u="none" strike="noStrike" kern="1200" cap="none" spc="0" normalizeH="0" baseline="0" noProof="0" dirty="0" smtClean="0">
                <a:ln>
                  <a:noFill/>
                </a:ln>
                <a:solidFill>
                  <a:srgbClr val="FF0000"/>
                </a:solidFill>
                <a:effectLst/>
                <a:uLnTx/>
                <a:uFillTx/>
                <a:latin typeface="+mn-lt"/>
                <a:ea typeface="+mn-ea"/>
                <a:cs typeface="+mn-cs"/>
              </a:rPr>
              <a:t>extra term </a:t>
            </a:r>
            <a:r>
              <a:rPr kumimoji="0" lang="en-CA" sz="3200" b="0" i="0" u="none" strike="noStrike" kern="1200" cap="none" spc="0" normalizeH="0" baseline="0" noProof="0" dirty="0" smtClean="0">
                <a:ln>
                  <a:noFill/>
                </a:ln>
                <a:solidFill>
                  <a:schemeClr val="tx1"/>
                </a:solidFill>
                <a:effectLst/>
                <a:uLnTx/>
                <a:uFillTx/>
                <a:latin typeface="+mn-lt"/>
                <a:ea typeface="+mn-ea"/>
                <a:cs typeface="+mn-cs"/>
              </a:rPr>
              <a:t>to the fourth equation. </a:t>
            </a:r>
            <a:endParaRPr kumimoji="0" lang="en-CA"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2971800" y="4114800"/>
            <a:ext cx="1524000" cy="1219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Curved Left Arrow 6"/>
          <p:cNvSpPr/>
          <p:nvPr/>
        </p:nvSpPr>
        <p:spPr>
          <a:xfrm rot="5847737">
            <a:off x="2090898" y="4157865"/>
            <a:ext cx="990600" cy="27813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8" name="Curved Left Arrow 7"/>
          <p:cNvSpPr/>
          <p:nvPr/>
        </p:nvSpPr>
        <p:spPr>
          <a:xfrm rot="4660889" flipH="1">
            <a:off x="1500182" y="2233435"/>
            <a:ext cx="838200" cy="1562100"/>
          </a:xfrm>
          <a:prstGeom prst="curved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9" name="Content Placeholder 2"/>
          <p:cNvSpPr txBox="1">
            <a:spLocks/>
          </p:cNvSpPr>
          <p:nvPr/>
        </p:nvSpPr>
        <p:spPr>
          <a:xfrm>
            <a:off x="4495800" y="3124200"/>
            <a:ext cx="4114800" cy="1600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CA" sz="3200" b="0" i="1" u="none" strike="noStrike" kern="1200" cap="none" spc="0" normalizeH="0" baseline="0" noProof="0" dirty="0" smtClean="0">
                <a:ln>
                  <a:noFill/>
                </a:ln>
                <a:solidFill>
                  <a:schemeClr val="tx1"/>
                </a:solidFill>
                <a:effectLst/>
                <a:uLnTx/>
                <a:uFillTx/>
                <a:latin typeface="+mn-lt"/>
                <a:ea typeface="+mn-ea"/>
                <a:cs typeface="+mn-cs"/>
              </a:rPr>
              <a:t>	</a:t>
            </a:r>
            <a:r>
              <a:rPr lang="en-CA" sz="3200" dirty="0" smtClean="0">
                <a:solidFill>
                  <a:srgbClr val="0070C0"/>
                </a:solidFill>
              </a:rPr>
              <a:t>A</a:t>
            </a:r>
            <a:r>
              <a:rPr kumimoji="0" lang="en-CA" sz="3200" b="0" i="0" u="none" strike="noStrike" kern="1200" cap="none" spc="0" normalizeH="0" baseline="0" noProof="0" dirty="0" smtClean="0">
                <a:ln>
                  <a:noFill/>
                </a:ln>
                <a:solidFill>
                  <a:srgbClr val="0070C0"/>
                </a:solidFill>
                <a:effectLst/>
                <a:uLnTx/>
                <a:uFillTx/>
                <a:latin typeface="+mn-lt"/>
                <a:ea typeface="+mn-ea"/>
                <a:cs typeface="+mn-cs"/>
              </a:rPr>
              <a:t> changing electric field will induce a magnetic</a:t>
            </a:r>
            <a:r>
              <a:rPr kumimoji="0" lang="en-CA" sz="3200" b="0" i="0" u="none" strike="noStrike" kern="1200" cap="none" spc="0" normalizeH="0" noProof="0" dirty="0" smtClean="0">
                <a:ln>
                  <a:noFill/>
                </a:ln>
                <a:solidFill>
                  <a:srgbClr val="0070C0"/>
                </a:solidFill>
                <a:effectLst/>
                <a:uLnTx/>
                <a:uFillTx/>
                <a:latin typeface="+mn-lt"/>
                <a:ea typeface="+mn-ea"/>
                <a:cs typeface="+mn-cs"/>
              </a:rPr>
              <a:t> field.</a:t>
            </a:r>
            <a:endParaRPr kumimoji="0" lang="en-CA"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4495800" y="4648200"/>
            <a:ext cx="4114800" cy="2590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CA" sz="3200" b="0" i="1" u="none" strike="noStrike" kern="1200" cap="none" spc="0" normalizeH="0" baseline="0" noProof="0" dirty="0" smtClean="0">
                <a:ln>
                  <a:noFill/>
                </a:ln>
                <a:solidFill>
                  <a:schemeClr val="tx1"/>
                </a:solidFill>
                <a:effectLst/>
                <a:uLnTx/>
                <a:uFillTx/>
                <a:latin typeface="+mn-lt"/>
                <a:ea typeface="+mn-ea"/>
                <a:cs typeface="+mn-cs"/>
              </a:rPr>
              <a:t>	</a:t>
            </a:r>
            <a:r>
              <a:rPr kumimoji="0" lang="en-CA" sz="3200" b="0" i="0" u="none" strike="noStrike" kern="1200" cap="none" spc="0" normalizeH="0" noProof="0" dirty="0" smtClean="0">
                <a:ln>
                  <a:noFill/>
                </a:ln>
                <a:solidFill>
                  <a:srgbClr val="00B050"/>
                </a:solidFill>
                <a:effectLst/>
                <a:uLnTx/>
                <a:uFillTx/>
                <a:latin typeface="+mn-lt"/>
                <a:ea typeface="+mn-ea"/>
                <a:cs typeface="+mn-cs"/>
              </a:rPr>
              <a:t>This new magnetic field will induce an electric field.</a:t>
            </a:r>
            <a:endParaRPr kumimoji="0" lang="en-CA"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r>
              <a:rPr lang="en-CA" dirty="0" smtClean="0"/>
              <a:t>Maxwell’s Equations and Fields</a:t>
            </a:r>
            <a:endParaRPr lang="en-CA" dirty="0"/>
          </a:p>
        </p:txBody>
      </p:sp>
      <p:sp>
        <p:nvSpPr>
          <p:cNvPr id="3" name="Content Placeholder 2"/>
          <p:cNvSpPr>
            <a:spLocks noGrp="1"/>
          </p:cNvSpPr>
          <p:nvPr>
            <p:ph idx="1"/>
          </p:nvPr>
        </p:nvSpPr>
        <p:spPr>
          <a:xfrm>
            <a:off x="609600" y="1676400"/>
            <a:ext cx="7848600" cy="4724400"/>
          </a:xfrm>
        </p:spPr>
        <p:txBody>
          <a:bodyPr>
            <a:normAutofit/>
          </a:bodyPr>
          <a:lstStyle/>
          <a:p>
            <a:pPr>
              <a:buNone/>
            </a:pPr>
            <a:r>
              <a:rPr lang="en-CA" i="1" dirty="0" smtClean="0"/>
              <a:t>	</a:t>
            </a:r>
            <a:r>
              <a:rPr lang="en-CA" dirty="0" smtClean="0"/>
              <a:t>Maxwell predicted that these changing electric and magnetic fields will propagate at a speed given by sqrt (1/</a:t>
            </a:r>
            <a:r>
              <a:rPr lang="en-CA" dirty="0" err="1" smtClean="0">
                <a:latin typeface="Symbol" pitchFamily="18" charset="2"/>
              </a:rPr>
              <a:t>m</a:t>
            </a:r>
            <a:r>
              <a:rPr lang="en-CA" baseline="-25000" dirty="0" err="1" smtClean="0"/>
              <a:t>o</a:t>
            </a:r>
            <a:r>
              <a:rPr lang="en-CA" dirty="0" err="1" smtClean="0">
                <a:latin typeface="Symbol" pitchFamily="18" charset="2"/>
              </a:rPr>
              <a:t>e</a:t>
            </a:r>
            <a:r>
              <a:rPr lang="en-CA" baseline="-25000" dirty="0" err="1" smtClean="0"/>
              <a:t>o</a:t>
            </a:r>
            <a:r>
              <a:rPr lang="en-CA" dirty="0" smtClean="0"/>
              <a:t>);</a:t>
            </a:r>
          </a:p>
          <a:p>
            <a:pPr>
              <a:buNone/>
            </a:pPr>
            <a:r>
              <a:rPr lang="en-CA" dirty="0" smtClean="0"/>
              <a:t>	 </a:t>
            </a:r>
            <a:r>
              <a:rPr lang="en-CA" b="1" dirty="0" smtClean="0">
                <a:latin typeface="Symbol" pitchFamily="18" charset="2"/>
              </a:rPr>
              <a:t>m</a:t>
            </a:r>
            <a:r>
              <a:rPr lang="en-CA" b="1" baseline="-25000" dirty="0" smtClean="0"/>
              <a:t>o</a:t>
            </a:r>
            <a:r>
              <a:rPr lang="en-CA" dirty="0" smtClean="0"/>
              <a:t> = 1.257 x 10</a:t>
            </a:r>
            <a:r>
              <a:rPr lang="en-CA" baseline="30000" dirty="0" smtClean="0"/>
              <a:t>-6</a:t>
            </a:r>
            <a:r>
              <a:rPr lang="en-CA" dirty="0" smtClean="0"/>
              <a:t> </a:t>
            </a:r>
            <a:r>
              <a:rPr lang="en-CA" dirty="0" err="1" smtClean="0"/>
              <a:t>mkg</a:t>
            </a:r>
            <a:r>
              <a:rPr lang="en-CA" dirty="0" smtClean="0"/>
              <a:t>/s</a:t>
            </a:r>
            <a:r>
              <a:rPr lang="en-CA" baseline="30000" dirty="0" smtClean="0"/>
              <a:t>2</a:t>
            </a:r>
            <a:r>
              <a:rPr lang="en-CA" dirty="0" smtClean="0"/>
              <a:t>A</a:t>
            </a:r>
            <a:r>
              <a:rPr lang="en-CA" baseline="30000" dirty="0" smtClean="0"/>
              <a:t>2</a:t>
            </a:r>
            <a:r>
              <a:rPr lang="en-CA" dirty="0" smtClean="0"/>
              <a:t>, </a:t>
            </a:r>
          </a:p>
          <a:p>
            <a:pPr>
              <a:buNone/>
            </a:pPr>
            <a:r>
              <a:rPr lang="en-CA" dirty="0" smtClean="0"/>
              <a:t>				the </a:t>
            </a:r>
            <a:r>
              <a:rPr lang="en-CA" b="1" dirty="0" smtClean="0"/>
              <a:t>magnetic constant</a:t>
            </a:r>
            <a:endParaRPr lang="en-CA" dirty="0" smtClean="0"/>
          </a:p>
          <a:p>
            <a:pPr>
              <a:buNone/>
            </a:pPr>
            <a:r>
              <a:rPr lang="en-CA" b="1" dirty="0" smtClean="0">
                <a:latin typeface="Symbol" pitchFamily="18" charset="2"/>
              </a:rPr>
              <a:t>	</a:t>
            </a:r>
            <a:r>
              <a:rPr lang="en-CA" b="1" dirty="0" err="1" smtClean="0">
                <a:latin typeface="Symbol" pitchFamily="18" charset="2"/>
              </a:rPr>
              <a:t>e</a:t>
            </a:r>
            <a:r>
              <a:rPr lang="en-CA" b="1" baseline="-25000" dirty="0" err="1" smtClean="0"/>
              <a:t>o</a:t>
            </a:r>
            <a:r>
              <a:rPr lang="en-CA" dirty="0" smtClean="0"/>
              <a:t> = 8.854 x 10</a:t>
            </a:r>
            <a:r>
              <a:rPr lang="en-CA" baseline="30000" dirty="0" smtClean="0"/>
              <a:t>-12</a:t>
            </a:r>
            <a:r>
              <a:rPr lang="en-CA" dirty="0" smtClean="0"/>
              <a:t> A</a:t>
            </a:r>
            <a:r>
              <a:rPr lang="en-CA" baseline="30000" dirty="0" smtClean="0"/>
              <a:t>2</a:t>
            </a:r>
            <a:r>
              <a:rPr lang="en-CA" dirty="0" smtClean="0"/>
              <a:t>s</a:t>
            </a:r>
            <a:r>
              <a:rPr lang="en-CA" baseline="30000" dirty="0" smtClean="0"/>
              <a:t>4</a:t>
            </a:r>
            <a:r>
              <a:rPr lang="en-CA" dirty="0" smtClean="0"/>
              <a:t>/m</a:t>
            </a:r>
            <a:r>
              <a:rPr lang="en-CA" baseline="30000" dirty="0" smtClean="0"/>
              <a:t>3</a:t>
            </a:r>
            <a:r>
              <a:rPr lang="en-CA" dirty="0" smtClean="0"/>
              <a:t>kg, </a:t>
            </a:r>
          </a:p>
          <a:p>
            <a:pPr>
              <a:buNone/>
            </a:pPr>
            <a:r>
              <a:rPr lang="en-CA" dirty="0" smtClean="0"/>
              <a:t>				the </a:t>
            </a:r>
            <a:r>
              <a:rPr lang="en-CA" b="1" dirty="0" smtClean="0"/>
              <a:t>electric constant</a:t>
            </a:r>
            <a:endParaRPr lang="en-CA" dirty="0" smtClean="0"/>
          </a:p>
          <a:p>
            <a:pPr>
              <a:buNone/>
            </a:pPr>
            <a:r>
              <a:rPr lang="en-CA" dirty="0" smtClean="0"/>
              <a:t>	Calculate the </a:t>
            </a:r>
            <a:r>
              <a:rPr lang="en-CA" dirty="0" smtClean="0"/>
              <a:t>speed.  		Q# 11d</a:t>
            </a:r>
            <a:endParaRPr lang="en-CA" dirty="0" smtClean="0"/>
          </a:p>
          <a:p>
            <a:pPr>
              <a:buNone/>
            </a:pP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r>
              <a:rPr lang="en-CA" dirty="0" smtClean="0"/>
              <a:t>Maxwell’s Equations and Fields</a:t>
            </a:r>
            <a:endParaRPr lang="en-CA" dirty="0"/>
          </a:p>
        </p:txBody>
      </p:sp>
      <p:sp>
        <p:nvSpPr>
          <p:cNvPr id="3" name="Content Placeholder 2"/>
          <p:cNvSpPr>
            <a:spLocks noGrp="1"/>
          </p:cNvSpPr>
          <p:nvPr>
            <p:ph idx="1"/>
          </p:nvPr>
        </p:nvSpPr>
        <p:spPr>
          <a:xfrm>
            <a:off x="609600" y="1676400"/>
            <a:ext cx="7848600" cy="4419600"/>
          </a:xfrm>
        </p:spPr>
        <p:txBody>
          <a:bodyPr>
            <a:normAutofit lnSpcReduction="10000"/>
          </a:bodyPr>
          <a:lstStyle/>
          <a:p>
            <a:pPr>
              <a:buNone/>
            </a:pPr>
            <a:r>
              <a:rPr lang="en-CA" i="1" dirty="0" smtClean="0"/>
              <a:t>	</a:t>
            </a:r>
            <a:r>
              <a:rPr lang="en-CA" dirty="0" smtClean="0"/>
              <a:t>sqrt (1/</a:t>
            </a:r>
            <a:r>
              <a:rPr lang="en-CA" dirty="0" err="1" smtClean="0">
                <a:latin typeface="Symbol" pitchFamily="18" charset="2"/>
              </a:rPr>
              <a:t>m</a:t>
            </a:r>
            <a:r>
              <a:rPr lang="en-CA" baseline="-25000" dirty="0" err="1" smtClean="0"/>
              <a:t>o</a:t>
            </a:r>
            <a:r>
              <a:rPr lang="en-CA" dirty="0" err="1" smtClean="0">
                <a:latin typeface="Symbol" pitchFamily="18" charset="2"/>
              </a:rPr>
              <a:t>e</a:t>
            </a:r>
            <a:r>
              <a:rPr lang="en-CA" baseline="-25000" dirty="0" err="1" smtClean="0"/>
              <a:t>o</a:t>
            </a:r>
            <a:r>
              <a:rPr lang="en-CA" dirty="0" smtClean="0"/>
              <a:t>) </a:t>
            </a:r>
          </a:p>
          <a:p>
            <a:pPr>
              <a:buNone/>
            </a:pPr>
            <a:r>
              <a:rPr lang="en-CA" dirty="0" smtClean="0"/>
              <a:t>	</a:t>
            </a:r>
          </a:p>
          <a:p>
            <a:pPr>
              <a:buNone/>
            </a:pPr>
            <a:r>
              <a:rPr lang="en-CA" dirty="0" smtClean="0"/>
              <a:t>	= sqrt (1/(1.257 x 10</a:t>
            </a:r>
            <a:r>
              <a:rPr lang="en-CA" baseline="30000" dirty="0" smtClean="0"/>
              <a:t>-6</a:t>
            </a:r>
            <a:r>
              <a:rPr lang="en-CA" dirty="0" smtClean="0"/>
              <a:t> </a:t>
            </a:r>
            <a:r>
              <a:rPr lang="en-CA" dirty="0" err="1" smtClean="0"/>
              <a:t>mkg</a:t>
            </a:r>
            <a:r>
              <a:rPr lang="en-CA" dirty="0" smtClean="0"/>
              <a:t>/s</a:t>
            </a:r>
            <a:r>
              <a:rPr lang="en-CA" baseline="30000" dirty="0" smtClean="0"/>
              <a:t>2</a:t>
            </a:r>
            <a:r>
              <a:rPr lang="en-CA" dirty="0" smtClean="0"/>
              <a:t>A</a:t>
            </a:r>
            <a:r>
              <a:rPr lang="en-CA" baseline="30000" dirty="0" smtClean="0"/>
              <a:t>2</a:t>
            </a:r>
            <a:r>
              <a:rPr lang="en-CA" dirty="0" smtClean="0"/>
              <a:t>)(8.854 x 10</a:t>
            </a:r>
            <a:r>
              <a:rPr lang="en-CA" baseline="30000" dirty="0" smtClean="0"/>
              <a:t>-12</a:t>
            </a:r>
            <a:r>
              <a:rPr lang="en-CA" dirty="0" smtClean="0"/>
              <a:t> A</a:t>
            </a:r>
            <a:r>
              <a:rPr lang="en-CA" baseline="30000" dirty="0" smtClean="0"/>
              <a:t>2</a:t>
            </a:r>
            <a:r>
              <a:rPr lang="en-CA" dirty="0" smtClean="0"/>
              <a:t>s</a:t>
            </a:r>
            <a:r>
              <a:rPr lang="en-CA" baseline="30000" dirty="0" smtClean="0"/>
              <a:t>4</a:t>
            </a:r>
            <a:r>
              <a:rPr lang="en-CA" dirty="0" smtClean="0"/>
              <a:t>/m</a:t>
            </a:r>
            <a:r>
              <a:rPr lang="en-CA" baseline="30000" dirty="0" smtClean="0"/>
              <a:t>3</a:t>
            </a:r>
            <a:r>
              <a:rPr lang="en-CA" dirty="0" smtClean="0"/>
              <a:t>kg) )</a:t>
            </a:r>
          </a:p>
          <a:p>
            <a:pPr>
              <a:buNone/>
            </a:pPr>
            <a:r>
              <a:rPr lang="en-CA" dirty="0" smtClean="0"/>
              <a:t>	</a:t>
            </a:r>
          </a:p>
          <a:p>
            <a:pPr>
              <a:buNone/>
            </a:pPr>
            <a:r>
              <a:rPr lang="en-CA" dirty="0" smtClean="0"/>
              <a:t>	= sqrt (8.985 x 10</a:t>
            </a:r>
            <a:r>
              <a:rPr lang="en-CA" baseline="30000" dirty="0" smtClean="0"/>
              <a:t>16</a:t>
            </a:r>
            <a:r>
              <a:rPr lang="en-CA" dirty="0" smtClean="0"/>
              <a:t> m</a:t>
            </a:r>
            <a:r>
              <a:rPr lang="en-CA" baseline="30000" dirty="0" smtClean="0"/>
              <a:t>2</a:t>
            </a:r>
            <a:r>
              <a:rPr lang="en-CA" dirty="0" smtClean="0"/>
              <a:t>/s</a:t>
            </a:r>
            <a:r>
              <a:rPr lang="en-CA" baseline="30000" dirty="0" smtClean="0"/>
              <a:t>2</a:t>
            </a:r>
            <a:r>
              <a:rPr lang="en-CA" dirty="0" smtClean="0"/>
              <a:t>)</a:t>
            </a:r>
          </a:p>
          <a:p>
            <a:pPr>
              <a:buNone/>
            </a:pPr>
            <a:endParaRPr lang="en-CA" dirty="0" smtClean="0"/>
          </a:p>
          <a:p>
            <a:pPr>
              <a:buNone/>
            </a:pPr>
            <a:r>
              <a:rPr lang="en-CA" dirty="0" smtClean="0"/>
              <a:t>	= 2.998 x 10</a:t>
            </a:r>
            <a:r>
              <a:rPr lang="en-CA" baseline="30000" dirty="0" smtClean="0"/>
              <a:t>8</a:t>
            </a:r>
            <a:r>
              <a:rPr lang="en-CA" dirty="0" smtClean="0"/>
              <a:t> m/s</a:t>
            </a:r>
          </a:p>
          <a:p>
            <a:pPr>
              <a:buNone/>
            </a:pPr>
            <a:endParaRPr lang="en-CA" dirty="0" smtClean="0"/>
          </a:p>
          <a:p>
            <a:pPr>
              <a:buNone/>
            </a:pP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r>
              <a:rPr lang="en-CA" dirty="0" smtClean="0"/>
              <a:t>Maxwell’s Equations and Fields</a:t>
            </a:r>
            <a:endParaRPr lang="en-CA" dirty="0"/>
          </a:p>
        </p:txBody>
      </p:sp>
      <p:sp>
        <p:nvSpPr>
          <p:cNvPr id="3" name="Content Placeholder 2"/>
          <p:cNvSpPr>
            <a:spLocks noGrp="1"/>
          </p:cNvSpPr>
          <p:nvPr>
            <p:ph idx="1"/>
          </p:nvPr>
        </p:nvSpPr>
        <p:spPr>
          <a:xfrm>
            <a:off x="457200" y="1676400"/>
            <a:ext cx="8229600" cy="4267200"/>
          </a:xfrm>
        </p:spPr>
        <p:txBody>
          <a:bodyPr>
            <a:normAutofit/>
          </a:bodyPr>
          <a:lstStyle/>
          <a:p>
            <a:pPr>
              <a:buNone/>
            </a:pPr>
            <a:r>
              <a:rPr lang="en-CA" i="1" dirty="0" smtClean="0"/>
              <a:t>	</a:t>
            </a:r>
            <a:r>
              <a:rPr lang="en-CA" dirty="0" smtClean="0"/>
              <a:t>Light is electromagnetic radiation!</a:t>
            </a:r>
          </a:p>
          <a:p>
            <a:pPr>
              <a:buNone/>
            </a:pPr>
            <a:endParaRPr lang="en-CA" dirty="0"/>
          </a:p>
        </p:txBody>
      </p:sp>
      <p:pic>
        <p:nvPicPr>
          <p:cNvPr id="44034" name="Picture 2"/>
          <p:cNvPicPr>
            <a:picLocks noChangeAspect="1" noChangeArrowheads="1"/>
          </p:cNvPicPr>
          <p:nvPr/>
        </p:nvPicPr>
        <p:blipFill>
          <a:blip r:embed="rId2" cstate="print"/>
          <a:srcRect/>
          <a:stretch>
            <a:fillRect/>
          </a:stretch>
        </p:blipFill>
        <p:spPr bwMode="auto">
          <a:xfrm>
            <a:off x="1066800" y="2438400"/>
            <a:ext cx="7305028" cy="3693602"/>
          </a:xfrm>
          <a:prstGeom prst="rect">
            <a:avLst/>
          </a:prstGeom>
          <a:noFill/>
          <a:ln w="9525">
            <a:noFill/>
            <a:miter lim="800000"/>
            <a:headEnd/>
            <a:tailEnd/>
          </a:ln>
        </p:spPr>
      </p:pic>
      <p:sp>
        <p:nvSpPr>
          <p:cNvPr id="5" name="Rectangle 4"/>
          <p:cNvSpPr/>
          <p:nvPr/>
        </p:nvSpPr>
        <p:spPr>
          <a:xfrm>
            <a:off x="762000" y="6324600"/>
            <a:ext cx="7772400" cy="369332"/>
          </a:xfrm>
          <a:prstGeom prst="rect">
            <a:avLst/>
          </a:prstGeom>
        </p:spPr>
        <p:txBody>
          <a:bodyPr wrap="square">
            <a:spAutoFit/>
          </a:bodyPr>
          <a:lstStyle/>
          <a:p>
            <a:r>
              <a:rPr lang="en-CA" dirty="0" smtClean="0"/>
              <a:t>https://phet.colorado.edu/en/simulation/legacy/radio-waves</a:t>
            </a:r>
            <a:endParaRPr lang="en-C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lstStyle/>
          <a:p>
            <a:r>
              <a:rPr lang="en-CA" dirty="0" smtClean="0"/>
              <a:t>The Problem with  </a:t>
            </a:r>
            <a:r>
              <a:rPr lang="en-CA" dirty="0" err="1" smtClean="0"/>
              <a:t>F</a:t>
            </a:r>
            <a:r>
              <a:rPr lang="en-CA" baseline="-25000" dirty="0" err="1" smtClean="0"/>
              <a:t>g</a:t>
            </a:r>
            <a:r>
              <a:rPr lang="en-CA" dirty="0" smtClean="0"/>
              <a:t> = </a:t>
            </a:r>
            <a:r>
              <a:rPr lang="en-CA" dirty="0" err="1" smtClean="0"/>
              <a:t>GMm</a:t>
            </a:r>
            <a:r>
              <a:rPr lang="en-CA" dirty="0" smtClean="0"/>
              <a:t>/r</a:t>
            </a:r>
            <a:r>
              <a:rPr lang="en-CA" baseline="30000" dirty="0" smtClean="0"/>
              <a:t>2</a:t>
            </a:r>
            <a:r>
              <a:rPr lang="en-CA" dirty="0" smtClean="0"/>
              <a:t> </a:t>
            </a:r>
            <a:endParaRPr lang="en-CA" dirty="0"/>
          </a:p>
        </p:txBody>
      </p:sp>
      <p:sp>
        <p:nvSpPr>
          <p:cNvPr id="3" name="Content Placeholder 2"/>
          <p:cNvSpPr>
            <a:spLocks noGrp="1"/>
          </p:cNvSpPr>
          <p:nvPr>
            <p:ph idx="1"/>
          </p:nvPr>
        </p:nvSpPr>
        <p:spPr>
          <a:xfrm>
            <a:off x="457200" y="1600201"/>
            <a:ext cx="8229600" cy="1905000"/>
          </a:xfrm>
        </p:spPr>
        <p:txBody>
          <a:bodyPr>
            <a:normAutofit/>
          </a:bodyPr>
          <a:lstStyle/>
          <a:p>
            <a:pPr>
              <a:buNone/>
            </a:pPr>
            <a:r>
              <a:rPr lang="en-CA" dirty="0" smtClean="0"/>
              <a:t>	This equation suggests that the Sun exerts a force on the Earth, across almost a billion kilometers, without any contact. </a:t>
            </a:r>
            <a:endParaRPr lang="en-CA" dirty="0"/>
          </a:p>
        </p:txBody>
      </p:sp>
      <p:sp>
        <p:nvSpPr>
          <p:cNvPr id="1028" name="Oval 4"/>
          <p:cNvSpPr>
            <a:spLocks noChangeArrowheads="1"/>
          </p:cNvSpPr>
          <p:nvPr/>
        </p:nvSpPr>
        <p:spPr bwMode="auto">
          <a:xfrm>
            <a:off x="6928413" y="4579717"/>
            <a:ext cx="310587" cy="310587"/>
          </a:xfrm>
          <a:prstGeom prst="ellipse">
            <a:avLst/>
          </a:prstGeom>
          <a:solidFill>
            <a:schemeClr val="accent1">
              <a:lumMod val="60000"/>
              <a:lumOff val="4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CA"/>
          </a:p>
        </p:txBody>
      </p:sp>
      <p:grpSp>
        <p:nvGrpSpPr>
          <p:cNvPr id="8" name="Group 7"/>
          <p:cNvGrpSpPr/>
          <p:nvPr/>
        </p:nvGrpSpPr>
        <p:grpSpPr>
          <a:xfrm>
            <a:off x="1981200" y="3581400"/>
            <a:ext cx="4947213" cy="2262851"/>
            <a:chOff x="1981200" y="3581400"/>
            <a:chExt cx="4947213" cy="2262851"/>
          </a:xfrm>
        </p:grpSpPr>
        <p:sp>
          <p:nvSpPr>
            <p:cNvPr id="1027" name="AutoShape 3"/>
            <p:cNvSpPr>
              <a:spLocks noChangeArrowheads="1"/>
            </p:cNvSpPr>
            <p:nvPr/>
          </p:nvSpPr>
          <p:spPr bwMode="auto">
            <a:xfrm>
              <a:off x="1981200" y="3581400"/>
              <a:ext cx="2262851" cy="2262851"/>
            </a:xfrm>
            <a:prstGeom prst="sun">
              <a:avLst>
                <a:gd name="adj" fmla="val 25000"/>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cxnSp>
          <p:nvCxnSpPr>
            <p:cNvPr id="1029" name="AutoShape 5"/>
            <p:cNvCxnSpPr>
              <a:cxnSpLocks noChangeShapeType="1"/>
            </p:cNvCxnSpPr>
            <p:nvPr/>
          </p:nvCxnSpPr>
          <p:spPr bwMode="auto">
            <a:xfrm flipH="1">
              <a:off x="5308922" y="4757195"/>
              <a:ext cx="1619491" cy="0"/>
            </a:xfrm>
            <a:prstGeom prst="straightConnector1">
              <a:avLst/>
            </a:prstGeom>
            <a:noFill/>
            <a:ln w="38100">
              <a:solidFill>
                <a:srgbClr val="000000"/>
              </a:solidFill>
              <a:round/>
              <a:headEnd/>
              <a:tailEnd type="triangle" w="med" len="med"/>
            </a:ln>
          </p:spPr>
        </p:cxn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r>
              <a:rPr lang="en-CA" dirty="0" smtClean="0"/>
              <a:t>Summarizing Fields</a:t>
            </a:r>
            <a:endParaRPr lang="en-CA" dirty="0"/>
          </a:p>
        </p:txBody>
      </p:sp>
      <p:sp>
        <p:nvSpPr>
          <p:cNvPr id="3" name="Content Placeholder 2"/>
          <p:cNvSpPr>
            <a:spLocks noGrp="1"/>
          </p:cNvSpPr>
          <p:nvPr>
            <p:ph idx="1"/>
          </p:nvPr>
        </p:nvSpPr>
        <p:spPr>
          <a:xfrm>
            <a:off x="457200" y="1676400"/>
            <a:ext cx="8229600" cy="609600"/>
          </a:xfrm>
        </p:spPr>
        <p:txBody>
          <a:bodyPr>
            <a:normAutofit/>
          </a:bodyPr>
          <a:lstStyle/>
          <a:p>
            <a:pPr>
              <a:buNone/>
            </a:pPr>
            <a:r>
              <a:rPr lang="en-CA" i="1" dirty="0" smtClean="0"/>
              <a:t>		</a:t>
            </a:r>
            <a:r>
              <a:rPr lang="en-CA" dirty="0" smtClean="0"/>
              <a:t>Minute Physics: Real World Telekinesis </a:t>
            </a:r>
            <a:endParaRPr lang="en-CA" dirty="0"/>
          </a:p>
        </p:txBody>
      </p:sp>
      <p:pic>
        <p:nvPicPr>
          <p:cNvPr id="30721" name="Picture 1"/>
          <p:cNvPicPr>
            <a:picLocks noChangeAspect="1" noChangeArrowheads="1"/>
          </p:cNvPicPr>
          <p:nvPr/>
        </p:nvPicPr>
        <p:blipFill>
          <a:blip r:embed="rId2" cstate="print"/>
          <a:srcRect/>
          <a:stretch>
            <a:fillRect/>
          </a:stretch>
        </p:blipFill>
        <p:spPr bwMode="auto">
          <a:xfrm>
            <a:off x="838200" y="2362200"/>
            <a:ext cx="7551910" cy="3817319"/>
          </a:xfrm>
          <a:prstGeom prst="rect">
            <a:avLst/>
          </a:prstGeom>
          <a:noFill/>
          <a:ln w="9525">
            <a:noFill/>
            <a:miter lim="800000"/>
            <a:headEnd/>
            <a:tailEnd/>
          </a:ln>
        </p:spPr>
      </p:pic>
      <p:sp>
        <p:nvSpPr>
          <p:cNvPr id="8" name="Rectangle 7"/>
          <p:cNvSpPr/>
          <p:nvPr/>
        </p:nvSpPr>
        <p:spPr>
          <a:xfrm>
            <a:off x="1066800" y="6488668"/>
            <a:ext cx="7315200" cy="369332"/>
          </a:xfrm>
          <a:prstGeom prst="rect">
            <a:avLst/>
          </a:prstGeom>
        </p:spPr>
        <p:txBody>
          <a:bodyPr wrap="square">
            <a:spAutoFit/>
          </a:bodyPr>
          <a:lstStyle/>
          <a:p>
            <a:r>
              <a:rPr lang="en-CA" dirty="0" smtClean="0"/>
              <a:t>https://www.youtube.com/watch?v=NMgcX8UNIGY</a:t>
            </a:r>
            <a:endParaRPr lang="en-C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r>
              <a:rPr lang="en-CA" dirty="0" smtClean="0"/>
              <a:t>Fields and Special Relativity 1905</a:t>
            </a:r>
            <a:endParaRPr lang="en-CA" dirty="0"/>
          </a:p>
        </p:txBody>
      </p:sp>
      <p:sp>
        <p:nvSpPr>
          <p:cNvPr id="3" name="Content Placeholder 2"/>
          <p:cNvSpPr>
            <a:spLocks noGrp="1"/>
          </p:cNvSpPr>
          <p:nvPr>
            <p:ph idx="1"/>
          </p:nvPr>
        </p:nvSpPr>
        <p:spPr>
          <a:xfrm>
            <a:off x="457200" y="1676400"/>
            <a:ext cx="8229600" cy="4495800"/>
          </a:xfrm>
        </p:spPr>
        <p:txBody>
          <a:bodyPr>
            <a:normAutofit/>
          </a:bodyPr>
          <a:lstStyle/>
          <a:p>
            <a:pPr>
              <a:buNone/>
            </a:pPr>
            <a:r>
              <a:rPr lang="en-CA" i="1" dirty="0" smtClean="0"/>
              <a:t>	</a:t>
            </a:r>
            <a:r>
              <a:rPr lang="en-CA" dirty="0" smtClean="0"/>
              <a:t>The velocity of EM radiation was calculated from two universal constants which are the same in all reference frames. </a:t>
            </a:r>
          </a:p>
          <a:p>
            <a:pPr lvl="0">
              <a:buNone/>
            </a:pPr>
            <a:r>
              <a:rPr lang="en-CA" dirty="0" smtClean="0"/>
              <a:t>	Suppose a space ship is travelling towards you at ½ c. The light from its headlights approaches  you at </a:t>
            </a:r>
            <a:r>
              <a:rPr lang="en-CA" dirty="0" smtClean="0"/>
              <a:t>_____		Q#13a</a:t>
            </a:r>
            <a:endParaRPr lang="en-CA" dirty="0" smtClean="0"/>
          </a:p>
          <a:p>
            <a:pPr lvl="0">
              <a:buNone/>
            </a:pPr>
            <a:r>
              <a:rPr lang="en-CA" b="1" dirty="0" smtClean="0"/>
              <a:t>	</a:t>
            </a:r>
            <a:r>
              <a:rPr lang="en-CA" dirty="0" smtClean="0"/>
              <a:t>A)  ½ c		B) c		</a:t>
            </a:r>
            <a:r>
              <a:rPr lang="en-CA" dirty="0" err="1" smtClean="0"/>
              <a:t>C</a:t>
            </a:r>
            <a:r>
              <a:rPr lang="en-CA" dirty="0" smtClean="0"/>
              <a:t>) 1 ½ c</a:t>
            </a:r>
            <a:r>
              <a:rPr lang="en-CA" b="1" dirty="0" smtClean="0"/>
              <a:t>	</a:t>
            </a:r>
            <a:endParaRPr lang="en-CA" dirty="0" smtClean="0"/>
          </a:p>
          <a:p>
            <a:pPr>
              <a:buNone/>
            </a:pP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r>
              <a:rPr lang="en-CA" dirty="0" smtClean="0"/>
              <a:t>Fields and Special Relativity 1905</a:t>
            </a:r>
            <a:endParaRPr lang="en-CA" dirty="0"/>
          </a:p>
        </p:txBody>
      </p:sp>
      <p:sp>
        <p:nvSpPr>
          <p:cNvPr id="3" name="Content Placeholder 2"/>
          <p:cNvSpPr>
            <a:spLocks noGrp="1"/>
          </p:cNvSpPr>
          <p:nvPr>
            <p:ph idx="1"/>
          </p:nvPr>
        </p:nvSpPr>
        <p:spPr>
          <a:xfrm>
            <a:off x="457200" y="1676400"/>
            <a:ext cx="8229600" cy="4495800"/>
          </a:xfrm>
        </p:spPr>
        <p:txBody>
          <a:bodyPr>
            <a:normAutofit/>
          </a:bodyPr>
          <a:lstStyle/>
          <a:p>
            <a:pPr>
              <a:buNone/>
            </a:pPr>
            <a:r>
              <a:rPr lang="en-CA" i="1" dirty="0" smtClean="0"/>
              <a:t>	</a:t>
            </a:r>
            <a:r>
              <a:rPr lang="en-CA" dirty="0" smtClean="0"/>
              <a:t>Einstein used the invariant speed of the electromagnetic fields to predict that time and space would change with one’s frame of reference.  </a:t>
            </a:r>
            <a:r>
              <a:rPr lang="en-CA" dirty="0" smtClean="0"/>
              <a:t>				Q# 13b</a:t>
            </a:r>
            <a:endParaRPr lang="en-CA" dirty="0" smtClean="0"/>
          </a:p>
          <a:p>
            <a:pPr>
              <a:buNone/>
            </a:pPr>
            <a:endParaRPr lang="en-CA" dirty="0" smtClean="0"/>
          </a:p>
          <a:p>
            <a:pPr>
              <a:buNone/>
            </a:pPr>
            <a:r>
              <a:rPr lang="en-CA" dirty="0" smtClean="0"/>
              <a:t>	Special relativity is at work in </a:t>
            </a:r>
          </a:p>
          <a:p>
            <a:pPr>
              <a:buNone/>
            </a:pPr>
            <a:r>
              <a:rPr lang="en-CA" dirty="0" smtClean="0"/>
              <a:t>	A) PET scans 				B) the GPS  </a:t>
            </a:r>
          </a:p>
          <a:p>
            <a:pPr>
              <a:buNone/>
            </a:pPr>
            <a:r>
              <a:rPr lang="en-CA" dirty="0" smtClean="0"/>
              <a:t>	C) nuclear power plants		D) all three</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r>
              <a:rPr lang="en-CA" dirty="0" smtClean="0"/>
              <a:t>Fields and General Relativity (1915)</a:t>
            </a:r>
            <a:endParaRPr lang="en-CA" dirty="0"/>
          </a:p>
        </p:txBody>
      </p:sp>
      <p:sp>
        <p:nvSpPr>
          <p:cNvPr id="3" name="Content Placeholder 2"/>
          <p:cNvSpPr>
            <a:spLocks noGrp="1"/>
          </p:cNvSpPr>
          <p:nvPr>
            <p:ph idx="1"/>
          </p:nvPr>
        </p:nvSpPr>
        <p:spPr>
          <a:xfrm>
            <a:off x="457200" y="1676400"/>
            <a:ext cx="8229600" cy="4495800"/>
          </a:xfrm>
        </p:spPr>
        <p:txBody>
          <a:bodyPr>
            <a:normAutofit/>
          </a:bodyPr>
          <a:lstStyle/>
          <a:p>
            <a:pPr>
              <a:buNone/>
            </a:pPr>
            <a:r>
              <a:rPr lang="en-CA" i="1" dirty="0" smtClean="0"/>
              <a:t>	</a:t>
            </a:r>
            <a:r>
              <a:rPr lang="en-CA" dirty="0" smtClean="0"/>
              <a:t>GR says that gravity is a fictitious force – a result of the curvature of space time. Masses curve spacetime and this curved spacetime tells masses how to move. </a:t>
            </a:r>
          </a:p>
          <a:p>
            <a:pPr>
              <a:buNone/>
            </a:pPr>
            <a:r>
              <a:rPr lang="en-CA" dirty="0" smtClean="0"/>
              <a:t>	Its predictions have been confirmed for </a:t>
            </a:r>
            <a:r>
              <a:rPr lang="en-CA" dirty="0" smtClean="0"/>
              <a:t>gravitational					Q#14</a:t>
            </a:r>
            <a:endParaRPr lang="en-CA" dirty="0" smtClean="0"/>
          </a:p>
          <a:p>
            <a:pPr>
              <a:buNone/>
            </a:pPr>
            <a:r>
              <a:rPr lang="en-CA" dirty="0" smtClean="0"/>
              <a:t>	A) red shift    B) lensing	C) waves  D) all three</a:t>
            </a:r>
          </a:p>
          <a:p>
            <a:pPr>
              <a:buNone/>
            </a:pP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r>
              <a:rPr lang="en-CA" dirty="0" smtClean="0"/>
              <a:t>Fields and the Standard Model 1970’s</a:t>
            </a:r>
            <a:endParaRPr lang="en-CA" dirty="0"/>
          </a:p>
        </p:txBody>
      </p:sp>
      <p:sp>
        <p:nvSpPr>
          <p:cNvPr id="3" name="Content Placeholder 2"/>
          <p:cNvSpPr>
            <a:spLocks noGrp="1"/>
          </p:cNvSpPr>
          <p:nvPr>
            <p:ph idx="1"/>
          </p:nvPr>
        </p:nvSpPr>
        <p:spPr>
          <a:xfrm>
            <a:off x="304800" y="1676400"/>
            <a:ext cx="8610600" cy="1981200"/>
          </a:xfrm>
        </p:spPr>
        <p:txBody>
          <a:bodyPr>
            <a:normAutofit/>
          </a:bodyPr>
          <a:lstStyle/>
          <a:p>
            <a:pPr lvl="0">
              <a:buNone/>
            </a:pPr>
            <a:r>
              <a:rPr lang="en-CA" dirty="0" smtClean="0"/>
              <a:t>	A field (a continuous model) is just a result of the exchange of particles (a discrete model). </a:t>
            </a:r>
          </a:p>
          <a:p>
            <a:pPr lvl="0">
              <a:buNone/>
            </a:pPr>
            <a:r>
              <a:rPr lang="en-CA" dirty="0" smtClean="0"/>
              <a:t>	Like charges repel by exchanging virtual photons. </a:t>
            </a:r>
          </a:p>
          <a:p>
            <a:pPr lvl="0">
              <a:buNone/>
            </a:pPr>
            <a:endParaRPr lang="en-CA" dirty="0" smtClean="0"/>
          </a:p>
          <a:p>
            <a:pPr>
              <a:buNone/>
            </a:pPr>
            <a:endParaRPr lang="en-CA" dirty="0"/>
          </a:p>
        </p:txBody>
      </p:sp>
      <p:grpSp>
        <p:nvGrpSpPr>
          <p:cNvPr id="6" name="Group 5"/>
          <p:cNvGrpSpPr/>
          <p:nvPr/>
        </p:nvGrpSpPr>
        <p:grpSpPr>
          <a:xfrm>
            <a:off x="3276600" y="3505200"/>
            <a:ext cx="2286000" cy="381000"/>
            <a:chOff x="2590800" y="4495800"/>
            <a:chExt cx="2286000" cy="381000"/>
          </a:xfrm>
        </p:grpSpPr>
        <p:sp>
          <p:nvSpPr>
            <p:cNvPr id="4" name="Oval 3"/>
            <p:cNvSpPr/>
            <p:nvPr/>
          </p:nvSpPr>
          <p:spPr>
            <a:xfrm>
              <a:off x="2590800" y="4495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Oval 4"/>
            <p:cNvSpPr/>
            <p:nvPr/>
          </p:nvSpPr>
          <p:spPr>
            <a:xfrm>
              <a:off x="4495800" y="4495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6" name="Group 25"/>
          <p:cNvGrpSpPr/>
          <p:nvPr/>
        </p:nvGrpSpPr>
        <p:grpSpPr>
          <a:xfrm>
            <a:off x="2438400" y="4572000"/>
            <a:ext cx="3124200" cy="381000"/>
            <a:chOff x="2438400" y="4572000"/>
            <a:chExt cx="3124200" cy="381000"/>
          </a:xfrm>
        </p:grpSpPr>
        <p:sp>
          <p:nvSpPr>
            <p:cNvPr id="12" name="Oval 11"/>
            <p:cNvSpPr/>
            <p:nvPr/>
          </p:nvSpPr>
          <p:spPr>
            <a:xfrm>
              <a:off x="5181600" y="4572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3048000" y="4572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3657600" y="47244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5" name="Straight Arrow Connector 14"/>
            <p:cNvCxnSpPr/>
            <p:nvPr/>
          </p:nvCxnSpPr>
          <p:spPr>
            <a:xfrm flipH="1">
              <a:off x="2438400" y="4800600"/>
              <a:ext cx="609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810000" y="48006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2286000" y="5562600"/>
            <a:ext cx="4267200" cy="457200"/>
            <a:chOff x="2286000" y="5562600"/>
            <a:chExt cx="4267200" cy="457200"/>
          </a:xfrm>
        </p:grpSpPr>
        <p:sp>
          <p:nvSpPr>
            <p:cNvPr id="8" name="Oval 7"/>
            <p:cNvSpPr/>
            <p:nvPr/>
          </p:nvSpPr>
          <p:spPr>
            <a:xfrm>
              <a:off x="28956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5486400" y="5562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6" name="Straight Arrow Connector 15"/>
            <p:cNvCxnSpPr/>
            <p:nvPr/>
          </p:nvCxnSpPr>
          <p:spPr>
            <a:xfrm flipH="1">
              <a:off x="2286000" y="5867400"/>
              <a:ext cx="609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867400" y="5715000"/>
              <a:ext cx="685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400"/>
            <a:ext cx="8610600" cy="1981200"/>
          </a:xfrm>
        </p:spPr>
        <p:txBody>
          <a:bodyPr>
            <a:normAutofit/>
          </a:bodyPr>
          <a:lstStyle/>
          <a:p>
            <a:pPr lvl="0">
              <a:buNone/>
            </a:pPr>
            <a:r>
              <a:rPr lang="en-CA" dirty="0" smtClean="0"/>
              <a:t>	</a:t>
            </a:r>
          </a:p>
          <a:p>
            <a:pPr lvl="0">
              <a:buNone/>
            </a:pPr>
            <a:r>
              <a:rPr lang="en-CA" dirty="0" smtClean="0"/>
              <a:t>	Opposite charges attract by exchanging virtual photons that carry ‘backwards’ momentum. </a:t>
            </a:r>
          </a:p>
          <a:p>
            <a:pPr lvl="0">
              <a:buNone/>
            </a:pPr>
            <a:endParaRPr lang="en-CA" dirty="0" smtClean="0"/>
          </a:p>
          <a:p>
            <a:pPr>
              <a:buNone/>
            </a:pPr>
            <a:endParaRPr lang="en-CA" dirty="0"/>
          </a:p>
        </p:txBody>
      </p:sp>
      <p:grpSp>
        <p:nvGrpSpPr>
          <p:cNvPr id="27" name="Group 26"/>
          <p:cNvGrpSpPr/>
          <p:nvPr/>
        </p:nvGrpSpPr>
        <p:grpSpPr>
          <a:xfrm>
            <a:off x="2743200" y="4495800"/>
            <a:ext cx="3733800" cy="457200"/>
            <a:chOff x="2743200" y="4495800"/>
            <a:chExt cx="3733800" cy="457200"/>
          </a:xfrm>
        </p:grpSpPr>
        <p:sp>
          <p:nvSpPr>
            <p:cNvPr id="12" name="Oval 11"/>
            <p:cNvSpPr/>
            <p:nvPr/>
          </p:nvSpPr>
          <p:spPr>
            <a:xfrm>
              <a:off x="6096000" y="4495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5" name="Group 24"/>
            <p:cNvGrpSpPr/>
            <p:nvPr/>
          </p:nvGrpSpPr>
          <p:grpSpPr>
            <a:xfrm>
              <a:off x="2743200" y="4572000"/>
              <a:ext cx="2362200" cy="381000"/>
              <a:chOff x="2743200" y="4572000"/>
              <a:chExt cx="2362200" cy="381000"/>
            </a:xfrm>
          </p:grpSpPr>
          <p:sp>
            <p:nvSpPr>
              <p:cNvPr id="11" name="Oval 10"/>
              <p:cNvSpPr/>
              <p:nvPr/>
            </p:nvSpPr>
            <p:spPr>
              <a:xfrm>
                <a:off x="2743200" y="4572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4343400" y="47244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5" name="Straight Arrow Connector 14"/>
              <p:cNvCxnSpPr/>
              <p:nvPr/>
            </p:nvCxnSpPr>
            <p:spPr>
              <a:xfrm>
                <a:off x="4495800" y="4800600"/>
                <a:ext cx="609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124200" y="4724400"/>
                <a:ext cx="609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24" name="Group 23"/>
          <p:cNvGrpSpPr/>
          <p:nvPr/>
        </p:nvGrpSpPr>
        <p:grpSpPr>
          <a:xfrm>
            <a:off x="2438400" y="3429000"/>
            <a:ext cx="4038600" cy="457200"/>
            <a:chOff x="2438400" y="3429000"/>
            <a:chExt cx="4038600" cy="457200"/>
          </a:xfrm>
        </p:grpSpPr>
        <p:sp>
          <p:nvSpPr>
            <p:cNvPr id="8" name="Oval 7"/>
            <p:cNvSpPr/>
            <p:nvPr/>
          </p:nvSpPr>
          <p:spPr>
            <a:xfrm>
              <a:off x="2438400" y="35052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6096000" y="3429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8" name="Group 27"/>
          <p:cNvGrpSpPr/>
          <p:nvPr/>
        </p:nvGrpSpPr>
        <p:grpSpPr>
          <a:xfrm>
            <a:off x="3200400" y="5791200"/>
            <a:ext cx="3124200" cy="381000"/>
            <a:chOff x="3200400" y="5791200"/>
            <a:chExt cx="3124200" cy="381000"/>
          </a:xfrm>
        </p:grpSpPr>
        <p:sp>
          <p:nvSpPr>
            <p:cNvPr id="5" name="Oval 4"/>
            <p:cNvSpPr/>
            <p:nvPr/>
          </p:nvSpPr>
          <p:spPr>
            <a:xfrm>
              <a:off x="5943600" y="57912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6" name="Group 25"/>
            <p:cNvGrpSpPr/>
            <p:nvPr/>
          </p:nvGrpSpPr>
          <p:grpSpPr>
            <a:xfrm>
              <a:off x="3200400" y="5791200"/>
              <a:ext cx="2743200" cy="381000"/>
              <a:chOff x="3200400" y="5791200"/>
              <a:chExt cx="2743200" cy="381000"/>
            </a:xfrm>
          </p:grpSpPr>
          <p:sp>
            <p:nvSpPr>
              <p:cNvPr id="4" name="Oval 3"/>
              <p:cNvSpPr/>
              <p:nvPr/>
            </p:nvSpPr>
            <p:spPr>
              <a:xfrm>
                <a:off x="3200400" y="57912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6" name="Straight Arrow Connector 15"/>
              <p:cNvCxnSpPr/>
              <p:nvPr/>
            </p:nvCxnSpPr>
            <p:spPr>
              <a:xfrm flipH="1">
                <a:off x="5334000" y="6019800"/>
                <a:ext cx="609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581400" y="60198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31" name="Title 1"/>
          <p:cNvSpPr txBox="1">
            <a:spLocks/>
          </p:cNvSpPr>
          <p:nvPr/>
        </p:nvSpPr>
        <p:spPr>
          <a:xfrm>
            <a:off x="457200" y="609600"/>
            <a:ext cx="8229600" cy="1249362"/>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4400" b="0" i="0" u="none" strike="noStrike" kern="1200" cap="none" spc="0" normalizeH="0" baseline="0" noProof="0" dirty="0" smtClean="0">
                <a:ln>
                  <a:noFill/>
                </a:ln>
                <a:solidFill>
                  <a:schemeClr val="tx1"/>
                </a:solidFill>
                <a:effectLst/>
                <a:uLnTx/>
                <a:uFillTx/>
                <a:latin typeface="+mj-lt"/>
                <a:ea typeface="+mj-ea"/>
                <a:cs typeface="+mj-cs"/>
              </a:rPr>
              <a:t>Fields and the Standard Model 1970’s</a:t>
            </a:r>
            <a:endParaRPr kumimoji="0" lang="en-CA"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4267200" cy="4343400"/>
          </a:xfrm>
        </p:spPr>
        <p:txBody>
          <a:bodyPr>
            <a:normAutofit/>
          </a:bodyPr>
          <a:lstStyle/>
          <a:p>
            <a:pPr lvl="0">
              <a:buNone/>
            </a:pPr>
            <a:r>
              <a:rPr lang="en-CA" dirty="0" smtClean="0"/>
              <a:t>	The strong nuclear force holds the protons and neutrons together in the nucleus. This is done by exchanging gluons</a:t>
            </a:r>
          </a:p>
          <a:p>
            <a:pPr lvl="0">
              <a:buNone/>
            </a:pPr>
            <a:endParaRPr lang="en-CA" dirty="0" smtClean="0"/>
          </a:p>
          <a:p>
            <a:pPr>
              <a:buNone/>
            </a:pPr>
            <a:endParaRPr lang="en-CA" dirty="0"/>
          </a:p>
        </p:txBody>
      </p:sp>
      <p:sp>
        <p:nvSpPr>
          <p:cNvPr id="5" name="Title 1"/>
          <p:cNvSpPr>
            <a:spLocks noGrp="1"/>
          </p:cNvSpPr>
          <p:nvPr>
            <p:ph type="title"/>
          </p:nvPr>
        </p:nvSpPr>
        <p:spPr>
          <a:xfrm>
            <a:off x="457200" y="274638"/>
            <a:ext cx="8229600" cy="1249362"/>
          </a:xfrm>
        </p:spPr>
        <p:txBody>
          <a:bodyPr>
            <a:normAutofit fontScale="90000"/>
          </a:bodyPr>
          <a:lstStyle/>
          <a:p>
            <a:r>
              <a:rPr lang="en-CA" dirty="0" smtClean="0"/>
              <a:t>Fields and the Standard Model 1970’s</a:t>
            </a:r>
            <a:endParaRPr lang="en-CA" dirty="0"/>
          </a:p>
        </p:txBody>
      </p:sp>
      <p:pic>
        <p:nvPicPr>
          <p:cNvPr id="50180" name="Picture 4" descr="https://upload.wikimedia.org/wikipedia/commons/3/35/Nuclear_Force_anim_smaller.gif"/>
          <p:cNvPicPr>
            <a:picLocks noChangeAspect="1" noChangeArrowheads="1" noCrop="1"/>
          </p:cNvPicPr>
          <p:nvPr/>
        </p:nvPicPr>
        <p:blipFill>
          <a:blip r:embed="rId2" cstate="print"/>
          <a:srcRect/>
          <a:stretch>
            <a:fillRect/>
          </a:stretch>
        </p:blipFill>
        <p:spPr bwMode="auto">
          <a:xfrm>
            <a:off x="5029200" y="1752600"/>
            <a:ext cx="2857500" cy="3209926"/>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76400"/>
            <a:ext cx="8001000" cy="1676400"/>
          </a:xfrm>
        </p:spPr>
        <p:txBody>
          <a:bodyPr>
            <a:normAutofit/>
          </a:bodyPr>
          <a:lstStyle/>
          <a:p>
            <a:pPr lvl="0">
              <a:buNone/>
            </a:pPr>
            <a:r>
              <a:rPr lang="en-CA" dirty="0" smtClean="0"/>
              <a:t>	The weak force uses the exchange of W and Z particles. This force doesn’t push or pull,  it just determines how particles decay. </a:t>
            </a:r>
          </a:p>
          <a:p>
            <a:pPr>
              <a:buNone/>
            </a:pPr>
            <a:endParaRPr lang="en-CA" dirty="0"/>
          </a:p>
        </p:txBody>
      </p:sp>
      <p:pic>
        <p:nvPicPr>
          <p:cNvPr id="47106" name="Picture 2" descr="https://upload.wikimedia.org/wikipedia/commons/thumb/8/89/Beta_Negative_Decay.svg/310px-Beta_Negative_Decay.svg.png"/>
          <p:cNvPicPr>
            <a:picLocks noChangeAspect="1" noChangeArrowheads="1"/>
          </p:cNvPicPr>
          <p:nvPr/>
        </p:nvPicPr>
        <p:blipFill>
          <a:blip r:embed="rId2" cstate="print"/>
          <a:srcRect/>
          <a:stretch>
            <a:fillRect/>
          </a:stretch>
        </p:blipFill>
        <p:spPr bwMode="auto">
          <a:xfrm>
            <a:off x="990600" y="3257550"/>
            <a:ext cx="3352800" cy="3352801"/>
          </a:xfrm>
          <a:prstGeom prst="rect">
            <a:avLst/>
          </a:prstGeom>
          <a:noFill/>
        </p:spPr>
      </p:pic>
      <p:sp>
        <p:nvSpPr>
          <p:cNvPr id="6" name="Title 1"/>
          <p:cNvSpPr>
            <a:spLocks noGrp="1"/>
          </p:cNvSpPr>
          <p:nvPr>
            <p:ph type="title"/>
          </p:nvPr>
        </p:nvSpPr>
        <p:spPr>
          <a:xfrm>
            <a:off x="457200" y="274638"/>
            <a:ext cx="8229600" cy="1249362"/>
          </a:xfrm>
        </p:spPr>
        <p:txBody>
          <a:bodyPr>
            <a:normAutofit fontScale="90000"/>
          </a:bodyPr>
          <a:lstStyle/>
          <a:p>
            <a:r>
              <a:rPr lang="en-CA" dirty="0" smtClean="0"/>
              <a:t>Fields and the Standard Model 1970’s</a:t>
            </a:r>
            <a:endParaRPr lang="en-CA" dirty="0"/>
          </a:p>
        </p:txBody>
      </p:sp>
      <p:sp>
        <p:nvSpPr>
          <p:cNvPr id="7" name="Content Placeholder 2"/>
          <p:cNvSpPr txBox="1">
            <a:spLocks/>
          </p:cNvSpPr>
          <p:nvPr/>
        </p:nvSpPr>
        <p:spPr>
          <a:xfrm>
            <a:off x="5105400" y="3733800"/>
            <a:ext cx="3657600" cy="2590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CA" sz="3200" b="0" i="0" u="none" strike="noStrike" kern="1200" cap="none" spc="0" normalizeH="0" baseline="0" noProof="0" dirty="0" smtClean="0">
                <a:ln>
                  <a:noFill/>
                </a:ln>
                <a:solidFill>
                  <a:schemeClr val="tx1"/>
                </a:solidFill>
                <a:effectLst/>
                <a:uLnTx/>
                <a:uFillTx/>
                <a:latin typeface="+mn-lt"/>
                <a:ea typeface="+mn-ea"/>
                <a:cs typeface="+mn-cs"/>
              </a:rPr>
              <a:t>	The diagram shows </a:t>
            </a:r>
            <a:r>
              <a:rPr lang="en-CA" sz="3200" dirty="0" smtClean="0">
                <a:latin typeface="Symbol" pitchFamily="18" charset="2"/>
              </a:rPr>
              <a:t>b</a:t>
            </a:r>
            <a:r>
              <a:rPr kumimoji="0" lang="en-CA" sz="3200" b="0" i="0" u="none" strike="noStrike" kern="1200" cap="none" spc="0" normalizeH="0" baseline="0" noProof="0" dirty="0" smtClean="0">
                <a:ln>
                  <a:noFill/>
                </a:ln>
                <a:solidFill>
                  <a:schemeClr val="tx1"/>
                </a:solidFill>
                <a:effectLst/>
                <a:uLnTx/>
                <a:uFillTx/>
                <a:latin typeface="Symbol" pitchFamily="18" charset="2"/>
              </a:rPr>
              <a:t> </a:t>
            </a:r>
            <a:r>
              <a:rPr kumimoji="0" lang="en-CA" sz="3200" b="0" i="0" u="none" strike="noStrike" kern="1200" cap="none" spc="0" normalizeH="0" baseline="30000" noProof="0" dirty="0" smtClean="0">
                <a:ln>
                  <a:noFill/>
                </a:ln>
                <a:solidFill>
                  <a:schemeClr val="tx1"/>
                </a:solidFill>
                <a:effectLst/>
                <a:uLnTx/>
                <a:uFillTx/>
                <a:latin typeface="Symbol" pitchFamily="18" charset="2"/>
              </a:rPr>
              <a:t>-</a:t>
            </a:r>
            <a:r>
              <a:rPr kumimoji="0" lang="en-CA" sz="3200" b="0" i="0" u="none" strike="noStrike" kern="1200" cap="none" spc="0" normalizeH="0" baseline="0" noProof="0" dirty="0" smtClean="0">
                <a:ln>
                  <a:noFill/>
                </a:ln>
                <a:solidFill>
                  <a:schemeClr val="tx1"/>
                </a:solidFill>
                <a:effectLst/>
                <a:uLnTx/>
                <a:uFillTx/>
                <a:latin typeface="+mn-lt"/>
                <a:ea typeface="+mn-ea"/>
                <a:cs typeface="+mn-cs"/>
              </a:rPr>
              <a:t>decay, where a neutron changes into a proton</a:t>
            </a:r>
            <a:r>
              <a:rPr kumimoji="0" lang="en-CA" sz="3200" b="0" i="0" u="none" strike="noStrike" kern="1200" cap="none" spc="0" normalizeH="0" noProof="0" dirty="0" smtClean="0">
                <a:ln>
                  <a:noFill/>
                </a:ln>
                <a:solidFill>
                  <a:schemeClr val="tx1"/>
                </a:solidFill>
                <a:effectLst/>
                <a:uLnTx/>
                <a:uFillTx/>
                <a:latin typeface="+mn-lt"/>
                <a:ea typeface="+mn-ea"/>
                <a:cs typeface="+mn-cs"/>
              </a:rPr>
              <a:t> and ...?</a:t>
            </a:r>
            <a:endParaRPr kumimoji="0" lang="en-CA"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2057400"/>
          </a:xfrm>
        </p:spPr>
        <p:txBody>
          <a:bodyPr>
            <a:normAutofit/>
          </a:bodyPr>
          <a:lstStyle/>
          <a:p>
            <a:pPr lvl="0">
              <a:buNone/>
            </a:pPr>
            <a:r>
              <a:rPr lang="en-CA" dirty="0" smtClean="0"/>
              <a:t>	The Higgs field was proposed to explain why elementary particles have mass. It was confirmed by the discovery of its exchange particle, the Higgs boson.</a:t>
            </a:r>
          </a:p>
          <a:p>
            <a:pPr>
              <a:buNone/>
            </a:pPr>
            <a:endParaRPr lang="en-CA" dirty="0"/>
          </a:p>
        </p:txBody>
      </p:sp>
      <p:sp>
        <p:nvSpPr>
          <p:cNvPr id="5" name="Title 1"/>
          <p:cNvSpPr>
            <a:spLocks noGrp="1"/>
          </p:cNvSpPr>
          <p:nvPr>
            <p:ph type="title"/>
          </p:nvPr>
        </p:nvSpPr>
        <p:spPr>
          <a:xfrm>
            <a:off x="457200" y="274638"/>
            <a:ext cx="8229600" cy="1249362"/>
          </a:xfrm>
        </p:spPr>
        <p:txBody>
          <a:bodyPr>
            <a:normAutofit fontScale="90000"/>
          </a:bodyPr>
          <a:lstStyle/>
          <a:p>
            <a:r>
              <a:rPr lang="en-CA" dirty="0" smtClean="0"/>
              <a:t>Fields and the Standard Model 1970’s</a:t>
            </a:r>
            <a:endParaRPr lang="en-CA" dirty="0"/>
          </a:p>
        </p:txBody>
      </p:sp>
      <p:pic>
        <p:nvPicPr>
          <p:cNvPr id="46082" name="Picture 2" descr="https://imgs.xkcd.com/comics/higgs_boson.png"/>
          <p:cNvPicPr>
            <a:picLocks noChangeAspect="1" noChangeArrowheads="1"/>
          </p:cNvPicPr>
          <p:nvPr/>
        </p:nvPicPr>
        <p:blipFill>
          <a:blip r:embed="rId2" cstate="print"/>
          <a:srcRect/>
          <a:stretch>
            <a:fillRect/>
          </a:stretch>
        </p:blipFill>
        <p:spPr bwMode="auto">
          <a:xfrm>
            <a:off x="1143000" y="3810000"/>
            <a:ext cx="6715125" cy="2686051"/>
          </a:xfrm>
          <a:prstGeom prst="rect">
            <a:avLst/>
          </a:prstGeom>
          <a:noFill/>
        </p:spPr>
      </p:pic>
      <p:sp>
        <p:nvSpPr>
          <p:cNvPr id="7" name="Rectangle 6"/>
          <p:cNvSpPr/>
          <p:nvPr/>
        </p:nvSpPr>
        <p:spPr>
          <a:xfrm>
            <a:off x="1295400" y="6488668"/>
            <a:ext cx="5867400" cy="369332"/>
          </a:xfrm>
          <a:prstGeom prst="rect">
            <a:avLst/>
          </a:prstGeom>
        </p:spPr>
        <p:txBody>
          <a:bodyPr wrap="square">
            <a:spAutoFit/>
          </a:bodyPr>
          <a:lstStyle/>
          <a:p>
            <a:r>
              <a:rPr lang="en-CA" dirty="0" smtClean="0"/>
              <a:t>https://imgs.xkcd.com/comics/higgs_boson.png</a:t>
            </a:r>
            <a:endParaRPr lang="en-CA"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48400"/>
            <a:ext cx="8229600" cy="457200"/>
          </a:xfrm>
        </p:spPr>
        <p:txBody>
          <a:bodyPr>
            <a:normAutofit/>
          </a:bodyPr>
          <a:lstStyle/>
          <a:p>
            <a:pPr lvl="0">
              <a:buNone/>
            </a:pPr>
            <a:r>
              <a:rPr lang="en-CA" sz="1400" dirty="0" smtClean="0"/>
              <a:t>	</a:t>
            </a:r>
            <a:r>
              <a:rPr lang="en-CA" sz="1400" b="1" dirty="0" smtClean="0"/>
              <a:t> The Higgs Field, explained – Don Lincoln</a:t>
            </a:r>
            <a:r>
              <a:rPr lang="en-CA" sz="1400" dirty="0" smtClean="0"/>
              <a:t> </a:t>
            </a:r>
            <a:r>
              <a:rPr lang="en-CA" sz="1400" u="sng" dirty="0" smtClean="0">
                <a:hlinkClick r:id="rId2"/>
              </a:rPr>
              <a:t>https://www.youtube.com/watch?v=joTKd5j3mzk</a:t>
            </a:r>
            <a:endParaRPr lang="en-CA" sz="1400" dirty="0" smtClean="0"/>
          </a:p>
          <a:p>
            <a:pPr>
              <a:buNone/>
            </a:pPr>
            <a:endParaRPr lang="en-CA" dirty="0"/>
          </a:p>
        </p:txBody>
      </p:sp>
      <p:sp>
        <p:nvSpPr>
          <p:cNvPr id="5" name="Title 1"/>
          <p:cNvSpPr>
            <a:spLocks noGrp="1"/>
          </p:cNvSpPr>
          <p:nvPr>
            <p:ph type="title"/>
          </p:nvPr>
        </p:nvSpPr>
        <p:spPr>
          <a:xfrm>
            <a:off x="457200" y="274638"/>
            <a:ext cx="8229600" cy="1249362"/>
          </a:xfrm>
        </p:spPr>
        <p:txBody>
          <a:bodyPr>
            <a:normAutofit fontScale="90000"/>
          </a:bodyPr>
          <a:lstStyle/>
          <a:p>
            <a:r>
              <a:rPr lang="en-CA" dirty="0" smtClean="0"/>
              <a:t>Fields and the Standard Model 1970’s</a:t>
            </a:r>
            <a:endParaRPr lang="en-CA" dirty="0"/>
          </a:p>
        </p:txBody>
      </p:sp>
      <p:pic>
        <p:nvPicPr>
          <p:cNvPr id="3074" name="Picture 2" descr="C:\Users\Roberta\Documents\profDevelopment\OAPT\NEWSLETTER\My Articles\Hand On Fields\Roberta Hands On Fields\20 Higgs.PNG"/>
          <p:cNvPicPr>
            <a:picLocks noChangeAspect="1" noChangeArrowheads="1"/>
          </p:cNvPicPr>
          <p:nvPr/>
        </p:nvPicPr>
        <p:blipFill>
          <a:blip r:embed="rId3" cstate="print"/>
          <a:srcRect/>
          <a:stretch>
            <a:fillRect/>
          </a:stretch>
        </p:blipFill>
        <p:spPr bwMode="auto">
          <a:xfrm>
            <a:off x="762000" y="1524000"/>
            <a:ext cx="7696200" cy="403378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lstStyle/>
          <a:p>
            <a:r>
              <a:rPr lang="en-CA" dirty="0" smtClean="0"/>
              <a:t>The Problem with  </a:t>
            </a:r>
            <a:r>
              <a:rPr lang="en-CA" dirty="0" err="1" smtClean="0"/>
              <a:t>F</a:t>
            </a:r>
            <a:r>
              <a:rPr lang="en-CA" baseline="-25000" dirty="0" err="1" smtClean="0"/>
              <a:t>g</a:t>
            </a:r>
            <a:r>
              <a:rPr lang="en-CA" dirty="0" smtClean="0"/>
              <a:t> = </a:t>
            </a:r>
            <a:r>
              <a:rPr lang="en-CA" dirty="0" err="1" smtClean="0"/>
              <a:t>GMm</a:t>
            </a:r>
            <a:r>
              <a:rPr lang="en-CA" dirty="0" smtClean="0"/>
              <a:t>/r</a:t>
            </a:r>
            <a:r>
              <a:rPr lang="en-CA" baseline="30000" dirty="0" smtClean="0"/>
              <a:t>2</a:t>
            </a:r>
            <a:r>
              <a:rPr lang="en-CA" dirty="0" smtClean="0"/>
              <a:t> </a:t>
            </a:r>
            <a:endParaRPr lang="en-CA" dirty="0"/>
          </a:p>
        </p:txBody>
      </p:sp>
      <p:sp>
        <p:nvSpPr>
          <p:cNvPr id="3" name="Content Placeholder 2"/>
          <p:cNvSpPr>
            <a:spLocks noGrp="1"/>
          </p:cNvSpPr>
          <p:nvPr>
            <p:ph idx="1"/>
          </p:nvPr>
        </p:nvSpPr>
        <p:spPr>
          <a:xfrm>
            <a:off x="4114800" y="1676400"/>
            <a:ext cx="4572000" cy="4419600"/>
          </a:xfrm>
        </p:spPr>
        <p:txBody>
          <a:bodyPr>
            <a:normAutofit fontScale="85000" lnSpcReduction="20000"/>
          </a:bodyPr>
          <a:lstStyle/>
          <a:p>
            <a:pPr>
              <a:buNone/>
            </a:pPr>
            <a:r>
              <a:rPr lang="en-CA" i="1" dirty="0" smtClean="0"/>
              <a:t>	"That one body may act upon another at a distance through a vacuum without the mediation of anything else, by and through which their action and force may be conveyed from one another, is to me so great an absurdity that, I believe, no man who has in philosophic matters a competent faculty of thinking could ever fall into it."</a:t>
            </a:r>
            <a:endParaRPr lang="en-CA" dirty="0" smtClean="0"/>
          </a:p>
          <a:p>
            <a:pPr>
              <a:buNone/>
            </a:pPr>
            <a:endParaRPr lang="en-CA" dirty="0"/>
          </a:p>
        </p:txBody>
      </p:sp>
      <p:pic>
        <p:nvPicPr>
          <p:cNvPr id="2050" name="Picture 2" descr="https://upload.wikimedia.org/wikipedia/commons/8/83/Sir_Isaac_Newton_%281643-1727%29.jpg"/>
          <p:cNvPicPr>
            <a:picLocks noChangeAspect="1" noChangeArrowheads="1"/>
          </p:cNvPicPr>
          <p:nvPr/>
        </p:nvPicPr>
        <p:blipFill>
          <a:blip r:embed="rId2" cstate="print"/>
          <a:srcRect/>
          <a:stretch>
            <a:fillRect/>
          </a:stretch>
        </p:blipFill>
        <p:spPr bwMode="auto">
          <a:xfrm>
            <a:off x="381000" y="1676400"/>
            <a:ext cx="3505200" cy="4276345"/>
          </a:xfrm>
          <a:prstGeom prst="rect">
            <a:avLst/>
          </a:prstGeom>
          <a:noFill/>
        </p:spPr>
      </p:pic>
      <p:sp>
        <p:nvSpPr>
          <p:cNvPr id="5" name="Rectangle 4"/>
          <p:cNvSpPr/>
          <p:nvPr/>
        </p:nvSpPr>
        <p:spPr>
          <a:xfrm>
            <a:off x="0" y="6488668"/>
            <a:ext cx="9144000" cy="369332"/>
          </a:xfrm>
          <a:prstGeom prst="rect">
            <a:avLst/>
          </a:prstGeom>
        </p:spPr>
        <p:txBody>
          <a:bodyPr wrap="square">
            <a:spAutoFit/>
          </a:bodyPr>
          <a:lstStyle/>
          <a:p>
            <a:r>
              <a:rPr lang="en-CA" dirty="0" smtClean="0"/>
              <a:t>upload.wikimedia.org/</a:t>
            </a:r>
            <a:r>
              <a:rPr lang="en-CA" dirty="0" err="1" smtClean="0"/>
              <a:t>wikipedia</a:t>
            </a:r>
            <a:r>
              <a:rPr lang="en-CA" dirty="0" smtClean="0"/>
              <a:t>/commons/8/83/Sir_Isaac_Newton_%281643-1727%29.jpg</a:t>
            </a:r>
            <a:endParaRPr lang="en-CA"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physik.uzh.ch/groups/serra/images/SM1.png"/>
          <p:cNvPicPr>
            <a:picLocks noChangeAspect="1" noChangeArrowheads="1"/>
          </p:cNvPicPr>
          <p:nvPr/>
        </p:nvPicPr>
        <p:blipFill>
          <a:blip r:embed="rId2" cstate="print"/>
          <a:srcRect/>
          <a:stretch>
            <a:fillRect/>
          </a:stretch>
        </p:blipFill>
        <p:spPr bwMode="auto">
          <a:xfrm>
            <a:off x="609600" y="1371600"/>
            <a:ext cx="7391400" cy="4992867"/>
          </a:xfrm>
          <a:prstGeom prst="rect">
            <a:avLst/>
          </a:prstGeom>
          <a:noFill/>
        </p:spPr>
      </p:pic>
      <p:sp>
        <p:nvSpPr>
          <p:cNvPr id="7" name="Title 1"/>
          <p:cNvSpPr>
            <a:spLocks noGrp="1"/>
          </p:cNvSpPr>
          <p:nvPr>
            <p:ph type="title"/>
          </p:nvPr>
        </p:nvSpPr>
        <p:spPr>
          <a:xfrm>
            <a:off x="457200" y="274638"/>
            <a:ext cx="8229600" cy="1249362"/>
          </a:xfrm>
        </p:spPr>
        <p:txBody>
          <a:bodyPr>
            <a:normAutofit fontScale="90000"/>
          </a:bodyPr>
          <a:lstStyle/>
          <a:p>
            <a:r>
              <a:rPr lang="en-CA" dirty="0" smtClean="0"/>
              <a:t>Fields and the Standard Model 1970’s</a:t>
            </a:r>
            <a:endParaRPr lang="en-CA"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81000" y="1143000"/>
            <a:ext cx="8229600" cy="5181600"/>
          </a:xfrm>
        </p:spPr>
        <p:txBody>
          <a:bodyPr>
            <a:normAutofit/>
          </a:bodyPr>
          <a:lstStyle/>
          <a:p>
            <a:r>
              <a:rPr lang="en-CA" dirty="0" smtClean="0"/>
              <a:t>Fields are a very subtle and fundamental concept in physics. </a:t>
            </a:r>
            <a:br>
              <a:rPr lang="en-CA" dirty="0" smtClean="0"/>
            </a:br>
            <a:r>
              <a:rPr lang="en-CA" dirty="0" smtClean="0"/>
              <a:t/>
            </a:r>
            <a:br>
              <a:rPr lang="en-CA" dirty="0" smtClean="0"/>
            </a:br>
            <a:r>
              <a:rPr lang="en-CA" dirty="0" smtClean="0"/>
              <a:t>This is a topic that I still find challenging – and fascinating.</a:t>
            </a:r>
            <a:br>
              <a:rPr lang="en-CA" dirty="0" smtClean="0"/>
            </a:br>
            <a:r>
              <a:rPr lang="en-CA" dirty="0" smtClean="0"/>
              <a:t/>
            </a:r>
            <a:br>
              <a:rPr lang="en-CA" dirty="0" smtClean="0"/>
            </a:br>
            <a:r>
              <a:rPr lang="en-CA" dirty="0" smtClean="0"/>
              <a:t>Thank you</a:t>
            </a:r>
            <a:endParaRPr lang="en-C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lstStyle/>
          <a:p>
            <a:r>
              <a:rPr lang="en-CA" dirty="0" smtClean="0"/>
              <a:t>The Problem with  </a:t>
            </a:r>
            <a:r>
              <a:rPr lang="en-CA" dirty="0" err="1" smtClean="0"/>
              <a:t>F</a:t>
            </a:r>
            <a:r>
              <a:rPr lang="en-CA" baseline="-25000" dirty="0" err="1" smtClean="0"/>
              <a:t>g</a:t>
            </a:r>
            <a:r>
              <a:rPr lang="en-CA" dirty="0" smtClean="0"/>
              <a:t> = </a:t>
            </a:r>
            <a:r>
              <a:rPr lang="en-CA" dirty="0" err="1" smtClean="0"/>
              <a:t>GMm</a:t>
            </a:r>
            <a:r>
              <a:rPr lang="en-CA" dirty="0" smtClean="0"/>
              <a:t>/r</a:t>
            </a:r>
            <a:r>
              <a:rPr lang="en-CA" baseline="30000" dirty="0" smtClean="0"/>
              <a:t>2</a:t>
            </a:r>
            <a:r>
              <a:rPr lang="en-CA" dirty="0" smtClean="0"/>
              <a:t> </a:t>
            </a:r>
            <a:endParaRPr lang="en-CA" dirty="0"/>
          </a:p>
        </p:txBody>
      </p:sp>
      <p:sp>
        <p:nvSpPr>
          <p:cNvPr id="3" name="Content Placeholder 2"/>
          <p:cNvSpPr>
            <a:spLocks noGrp="1"/>
          </p:cNvSpPr>
          <p:nvPr>
            <p:ph idx="1"/>
          </p:nvPr>
        </p:nvSpPr>
        <p:spPr>
          <a:xfrm>
            <a:off x="4114800" y="1676400"/>
            <a:ext cx="4572000" cy="4343400"/>
          </a:xfrm>
        </p:spPr>
        <p:txBody>
          <a:bodyPr>
            <a:normAutofit fontScale="70000" lnSpcReduction="20000"/>
          </a:bodyPr>
          <a:lstStyle/>
          <a:p>
            <a:pPr>
              <a:buNone/>
            </a:pPr>
            <a:r>
              <a:rPr lang="en-CA" i="1" dirty="0" smtClean="0"/>
              <a:t>	“Hitherto we have explained the phenomena of the heavens and of our sea by the power of gravity, but have not yet assigned the cause of this power … I have not been able to discover the cause of those properties of gravity from phenomena, and I frame no hypotheses; … To us it is enough that gravity does really exist, and acts according to the laws which we have explained, and abundantly serves to account for all the motions of the celestial bodies, and of our sea.”</a:t>
            </a:r>
            <a:endParaRPr lang="en-CA" dirty="0" smtClean="0"/>
          </a:p>
          <a:p>
            <a:pPr>
              <a:buNone/>
            </a:pPr>
            <a:endParaRPr lang="en-CA" dirty="0"/>
          </a:p>
        </p:txBody>
      </p:sp>
      <p:pic>
        <p:nvPicPr>
          <p:cNvPr id="2050" name="Picture 2" descr="https://upload.wikimedia.org/wikipedia/commons/8/83/Sir_Isaac_Newton_%281643-1727%29.jpg"/>
          <p:cNvPicPr>
            <a:picLocks noChangeAspect="1" noChangeArrowheads="1"/>
          </p:cNvPicPr>
          <p:nvPr/>
        </p:nvPicPr>
        <p:blipFill>
          <a:blip r:embed="rId2" cstate="print"/>
          <a:srcRect/>
          <a:stretch>
            <a:fillRect/>
          </a:stretch>
        </p:blipFill>
        <p:spPr bwMode="auto">
          <a:xfrm>
            <a:off x="381000" y="1676400"/>
            <a:ext cx="3505200" cy="4276345"/>
          </a:xfrm>
          <a:prstGeom prst="rect">
            <a:avLst/>
          </a:prstGeom>
          <a:noFill/>
        </p:spPr>
      </p:pic>
      <p:sp>
        <p:nvSpPr>
          <p:cNvPr id="5" name="Rectangle 4"/>
          <p:cNvSpPr/>
          <p:nvPr/>
        </p:nvSpPr>
        <p:spPr>
          <a:xfrm>
            <a:off x="0" y="6488668"/>
            <a:ext cx="9144000" cy="369332"/>
          </a:xfrm>
          <a:prstGeom prst="rect">
            <a:avLst/>
          </a:prstGeom>
        </p:spPr>
        <p:txBody>
          <a:bodyPr wrap="square">
            <a:spAutoFit/>
          </a:bodyPr>
          <a:lstStyle/>
          <a:p>
            <a:r>
              <a:rPr lang="en-CA" dirty="0" smtClean="0"/>
              <a:t>upload.wikimedia.org/</a:t>
            </a:r>
            <a:r>
              <a:rPr lang="en-CA" dirty="0" err="1" smtClean="0"/>
              <a:t>wikipedia</a:t>
            </a:r>
            <a:r>
              <a:rPr lang="en-CA" dirty="0" smtClean="0"/>
              <a:t>/commons/8/83/Sir_Isaac_Newton_%281643-1727%29.jpg</a:t>
            </a:r>
            <a:endParaRPr lang="en-C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4800600" y="2362200"/>
            <a:ext cx="3409950" cy="2482801"/>
            <a:chOff x="4800600" y="2362200"/>
            <a:chExt cx="3409950" cy="2482801"/>
          </a:xfrm>
        </p:grpSpPr>
        <p:grpSp>
          <p:nvGrpSpPr>
            <p:cNvPr id="48" name="Group 47"/>
            <p:cNvGrpSpPr/>
            <p:nvPr/>
          </p:nvGrpSpPr>
          <p:grpSpPr>
            <a:xfrm>
              <a:off x="4800600" y="2362200"/>
              <a:ext cx="3254325" cy="2482801"/>
              <a:chOff x="4070400" y="2362200"/>
              <a:chExt cx="3254325" cy="2482801"/>
            </a:xfrm>
          </p:grpSpPr>
          <p:grpSp>
            <p:nvGrpSpPr>
              <p:cNvPr id="36" name="Group 35"/>
              <p:cNvGrpSpPr/>
              <p:nvPr/>
            </p:nvGrpSpPr>
            <p:grpSpPr>
              <a:xfrm>
                <a:off x="6229350" y="2362200"/>
                <a:ext cx="1095375" cy="1684337"/>
                <a:chOff x="6229350" y="2362200"/>
                <a:chExt cx="1095375" cy="1684337"/>
              </a:xfrm>
            </p:grpSpPr>
            <p:grpSp>
              <p:nvGrpSpPr>
                <p:cNvPr id="35" name="Group 34"/>
                <p:cNvGrpSpPr/>
                <p:nvPr/>
              </p:nvGrpSpPr>
              <p:grpSpPr>
                <a:xfrm>
                  <a:off x="6229350" y="2362200"/>
                  <a:ext cx="1095375" cy="1684337"/>
                  <a:chOff x="6229350" y="2362200"/>
                  <a:chExt cx="1095375" cy="1684337"/>
                </a:xfrm>
              </p:grpSpPr>
              <p:cxnSp>
                <p:nvCxnSpPr>
                  <p:cNvPr id="17417" name="AutoShape 9"/>
                  <p:cNvCxnSpPr>
                    <a:cxnSpLocks noChangeShapeType="1"/>
                  </p:cNvCxnSpPr>
                  <p:nvPr/>
                </p:nvCxnSpPr>
                <p:spPr bwMode="auto">
                  <a:xfrm flipH="1">
                    <a:off x="6819900" y="2362200"/>
                    <a:ext cx="209550" cy="180873"/>
                  </a:xfrm>
                  <a:prstGeom prst="straightConnector1">
                    <a:avLst/>
                  </a:prstGeom>
                  <a:noFill/>
                  <a:ln w="38100">
                    <a:solidFill>
                      <a:schemeClr val="bg1">
                        <a:lumMod val="75000"/>
                      </a:schemeClr>
                    </a:solidFill>
                    <a:round/>
                    <a:headEnd/>
                    <a:tailEnd type="triangle" w="med" len="med"/>
                  </a:ln>
                </p:spPr>
              </p:cxnSp>
              <p:cxnSp>
                <p:nvCxnSpPr>
                  <p:cNvPr id="17418" name="AutoShape 10"/>
                  <p:cNvCxnSpPr>
                    <a:cxnSpLocks noChangeShapeType="1"/>
                  </p:cNvCxnSpPr>
                  <p:nvPr/>
                </p:nvCxnSpPr>
                <p:spPr bwMode="auto">
                  <a:xfrm flipH="1">
                    <a:off x="7048500" y="3199291"/>
                    <a:ext cx="276225" cy="635"/>
                  </a:xfrm>
                  <a:prstGeom prst="straightConnector1">
                    <a:avLst/>
                  </a:prstGeom>
                  <a:noFill/>
                  <a:ln w="38100">
                    <a:solidFill>
                      <a:schemeClr val="bg1">
                        <a:lumMod val="75000"/>
                      </a:schemeClr>
                    </a:solidFill>
                    <a:round/>
                    <a:headEnd/>
                    <a:tailEnd type="triangle" w="med" len="med"/>
                  </a:ln>
                </p:spPr>
              </p:cxnSp>
              <p:cxnSp>
                <p:nvCxnSpPr>
                  <p:cNvPr id="17419" name="AutoShape 11"/>
                  <p:cNvCxnSpPr>
                    <a:cxnSpLocks noChangeShapeType="1"/>
                  </p:cNvCxnSpPr>
                  <p:nvPr/>
                </p:nvCxnSpPr>
                <p:spPr bwMode="auto">
                  <a:xfrm flipH="1" flipV="1">
                    <a:off x="6953250" y="3914532"/>
                    <a:ext cx="276225" cy="132005"/>
                  </a:xfrm>
                  <a:prstGeom prst="straightConnector1">
                    <a:avLst/>
                  </a:prstGeom>
                  <a:noFill/>
                  <a:ln w="38100">
                    <a:solidFill>
                      <a:schemeClr val="bg1">
                        <a:lumMod val="75000"/>
                      </a:schemeClr>
                    </a:solidFill>
                    <a:round/>
                    <a:headEnd/>
                    <a:tailEnd type="triangle" w="med" len="med"/>
                  </a:ln>
                </p:spPr>
              </p:cxnSp>
              <p:cxnSp>
                <p:nvCxnSpPr>
                  <p:cNvPr id="17420" name="AutoShape 12"/>
                  <p:cNvCxnSpPr>
                    <a:cxnSpLocks noChangeShapeType="1"/>
                  </p:cNvCxnSpPr>
                  <p:nvPr/>
                </p:nvCxnSpPr>
                <p:spPr bwMode="auto">
                  <a:xfrm flipH="1">
                    <a:off x="6229350" y="2619230"/>
                    <a:ext cx="438150" cy="361745"/>
                  </a:xfrm>
                  <a:prstGeom prst="straightConnector1">
                    <a:avLst/>
                  </a:prstGeom>
                  <a:noFill/>
                  <a:ln w="38100">
                    <a:solidFill>
                      <a:schemeClr val="bg1">
                        <a:lumMod val="75000"/>
                      </a:schemeClr>
                    </a:solidFill>
                    <a:round/>
                    <a:headEnd/>
                    <a:tailEnd type="triangle" w="med" len="med"/>
                  </a:ln>
                </p:spPr>
              </p:cxnSp>
              <p:cxnSp>
                <p:nvCxnSpPr>
                  <p:cNvPr id="17421" name="AutoShape 13"/>
                  <p:cNvCxnSpPr>
                    <a:cxnSpLocks noChangeShapeType="1"/>
                  </p:cNvCxnSpPr>
                  <p:nvPr/>
                </p:nvCxnSpPr>
                <p:spPr bwMode="auto">
                  <a:xfrm flipH="1">
                    <a:off x="6400800" y="3199291"/>
                    <a:ext cx="504825" cy="0"/>
                  </a:xfrm>
                  <a:prstGeom prst="straightConnector1">
                    <a:avLst/>
                  </a:prstGeom>
                  <a:noFill/>
                  <a:ln w="38100">
                    <a:solidFill>
                      <a:schemeClr val="bg1">
                        <a:lumMod val="75000"/>
                      </a:schemeClr>
                    </a:solidFill>
                    <a:round/>
                    <a:headEnd/>
                    <a:tailEnd type="triangle" w="med" len="med"/>
                  </a:ln>
                </p:spPr>
              </p:cxnSp>
            </p:grpSp>
            <p:cxnSp>
              <p:nvCxnSpPr>
                <p:cNvPr id="17422" name="AutoShape 14"/>
                <p:cNvCxnSpPr>
                  <a:cxnSpLocks noChangeShapeType="1"/>
                </p:cNvCxnSpPr>
                <p:nvPr/>
              </p:nvCxnSpPr>
              <p:spPr bwMode="auto">
                <a:xfrm flipH="1" flipV="1">
                  <a:off x="6276975" y="3618789"/>
                  <a:ext cx="542925" cy="218951"/>
                </a:xfrm>
                <a:prstGeom prst="straightConnector1">
                  <a:avLst/>
                </a:prstGeom>
                <a:noFill/>
                <a:ln w="38100">
                  <a:solidFill>
                    <a:schemeClr val="bg1">
                      <a:lumMod val="75000"/>
                    </a:schemeClr>
                  </a:solidFill>
                  <a:round/>
                  <a:headEnd/>
                  <a:tailEnd type="triangle" w="med" len="med"/>
                </a:ln>
              </p:spPr>
            </p:cxnSp>
          </p:grpSp>
          <p:sp>
            <p:nvSpPr>
              <p:cNvPr id="17415" name="AutoShape 7"/>
              <p:cNvSpPr>
                <a:spLocks noChangeArrowheads="1"/>
              </p:cNvSpPr>
              <p:nvPr/>
            </p:nvSpPr>
            <p:spPr bwMode="auto">
              <a:xfrm>
                <a:off x="5181600" y="2695386"/>
                <a:ext cx="971550" cy="971001"/>
              </a:xfrm>
              <a:prstGeom prst="sun">
                <a:avLst>
                  <a:gd name="adj" fmla="val 25000"/>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grpSp>
            <p:nvGrpSpPr>
              <p:cNvPr id="37" name="Group 36"/>
              <p:cNvGrpSpPr/>
              <p:nvPr/>
            </p:nvGrpSpPr>
            <p:grpSpPr>
              <a:xfrm>
                <a:off x="4070400" y="2438400"/>
                <a:ext cx="1035000" cy="1684337"/>
                <a:chOff x="4070400" y="2438400"/>
                <a:chExt cx="1035000" cy="1684337"/>
              </a:xfrm>
            </p:grpSpPr>
            <p:grpSp>
              <p:nvGrpSpPr>
                <p:cNvPr id="30" name="Group 29"/>
                <p:cNvGrpSpPr/>
                <p:nvPr/>
              </p:nvGrpSpPr>
              <p:grpSpPr>
                <a:xfrm>
                  <a:off x="4070400" y="2438400"/>
                  <a:ext cx="1035000" cy="1684337"/>
                  <a:chOff x="4070400" y="2438400"/>
                  <a:chExt cx="1035000" cy="1684337"/>
                </a:xfrm>
              </p:grpSpPr>
              <p:cxnSp>
                <p:nvCxnSpPr>
                  <p:cNvPr id="24" name="AutoShape 9"/>
                  <p:cNvCxnSpPr>
                    <a:cxnSpLocks noChangeShapeType="1"/>
                  </p:cNvCxnSpPr>
                  <p:nvPr/>
                </p:nvCxnSpPr>
                <p:spPr bwMode="auto">
                  <a:xfrm>
                    <a:off x="4349400" y="2438400"/>
                    <a:ext cx="198000" cy="180873"/>
                  </a:xfrm>
                  <a:prstGeom prst="straightConnector1">
                    <a:avLst/>
                  </a:prstGeom>
                  <a:noFill/>
                  <a:ln w="38100">
                    <a:solidFill>
                      <a:schemeClr val="bg1">
                        <a:lumMod val="75000"/>
                      </a:schemeClr>
                    </a:solidFill>
                    <a:round/>
                    <a:headEnd/>
                    <a:tailEnd type="triangle" w="med" len="med"/>
                  </a:ln>
                </p:spPr>
              </p:cxnSp>
              <p:cxnSp>
                <p:nvCxnSpPr>
                  <p:cNvPr id="25" name="AutoShape 10"/>
                  <p:cNvCxnSpPr>
                    <a:cxnSpLocks noChangeShapeType="1"/>
                  </p:cNvCxnSpPr>
                  <p:nvPr/>
                </p:nvCxnSpPr>
                <p:spPr bwMode="auto">
                  <a:xfrm>
                    <a:off x="4070400" y="3275491"/>
                    <a:ext cx="261000" cy="635"/>
                  </a:xfrm>
                  <a:prstGeom prst="straightConnector1">
                    <a:avLst/>
                  </a:prstGeom>
                  <a:noFill/>
                  <a:ln w="38100">
                    <a:solidFill>
                      <a:schemeClr val="bg1">
                        <a:lumMod val="75000"/>
                      </a:schemeClr>
                    </a:solidFill>
                    <a:round/>
                    <a:headEnd/>
                    <a:tailEnd type="triangle" w="med" len="med"/>
                  </a:ln>
                </p:spPr>
              </p:cxnSp>
              <p:cxnSp>
                <p:nvCxnSpPr>
                  <p:cNvPr id="26" name="AutoShape 11"/>
                  <p:cNvCxnSpPr>
                    <a:cxnSpLocks noChangeShapeType="1"/>
                  </p:cNvCxnSpPr>
                  <p:nvPr/>
                </p:nvCxnSpPr>
                <p:spPr bwMode="auto">
                  <a:xfrm flipV="1">
                    <a:off x="4160400" y="3990732"/>
                    <a:ext cx="261000" cy="132005"/>
                  </a:xfrm>
                  <a:prstGeom prst="straightConnector1">
                    <a:avLst/>
                  </a:prstGeom>
                  <a:noFill/>
                  <a:ln w="38100">
                    <a:solidFill>
                      <a:schemeClr val="bg1">
                        <a:lumMod val="75000"/>
                      </a:schemeClr>
                    </a:solidFill>
                    <a:round/>
                    <a:headEnd/>
                    <a:tailEnd type="triangle" w="med" len="med"/>
                  </a:ln>
                </p:spPr>
              </p:cxnSp>
              <p:cxnSp>
                <p:nvCxnSpPr>
                  <p:cNvPr id="27" name="AutoShape 12"/>
                  <p:cNvCxnSpPr>
                    <a:cxnSpLocks noChangeShapeType="1"/>
                  </p:cNvCxnSpPr>
                  <p:nvPr/>
                </p:nvCxnSpPr>
                <p:spPr bwMode="auto">
                  <a:xfrm>
                    <a:off x="4691400" y="2695430"/>
                    <a:ext cx="414000" cy="361745"/>
                  </a:xfrm>
                  <a:prstGeom prst="straightConnector1">
                    <a:avLst/>
                  </a:prstGeom>
                  <a:noFill/>
                  <a:ln w="38100">
                    <a:solidFill>
                      <a:schemeClr val="bg1">
                        <a:lumMod val="75000"/>
                      </a:schemeClr>
                    </a:solidFill>
                    <a:round/>
                    <a:headEnd/>
                    <a:tailEnd type="triangle" w="med" len="med"/>
                  </a:ln>
                </p:spPr>
              </p:cxnSp>
              <p:cxnSp>
                <p:nvCxnSpPr>
                  <p:cNvPr id="28" name="AutoShape 13"/>
                  <p:cNvCxnSpPr>
                    <a:cxnSpLocks noChangeShapeType="1"/>
                  </p:cNvCxnSpPr>
                  <p:nvPr/>
                </p:nvCxnSpPr>
                <p:spPr bwMode="auto">
                  <a:xfrm>
                    <a:off x="4466400" y="3275491"/>
                    <a:ext cx="477000" cy="0"/>
                  </a:xfrm>
                  <a:prstGeom prst="straightConnector1">
                    <a:avLst/>
                  </a:prstGeom>
                  <a:noFill/>
                  <a:ln w="38100">
                    <a:solidFill>
                      <a:schemeClr val="bg1">
                        <a:lumMod val="75000"/>
                      </a:schemeClr>
                    </a:solidFill>
                    <a:round/>
                    <a:headEnd/>
                    <a:tailEnd type="triangle" w="med" len="med"/>
                  </a:ln>
                </p:spPr>
              </p:cxnSp>
            </p:grpSp>
            <p:cxnSp>
              <p:nvCxnSpPr>
                <p:cNvPr id="29" name="AutoShape 14"/>
                <p:cNvCxnSpPr>
                  <a:cxnSpLocks noChangeShapeType="1"/>
                </p:cNvCxnSpPr>
                <p:nvPr/>
              </p:nvCxnSpPr>
              <p:spPr bwMode="auto">
                <a:xfrm flipV="1">
                  <a:off x="4547400" y="3694989"/>
                  <a:ext cx="513000" cy="218951"/>
                </a:xfrm>
                <a:prstGeom prst="straightConnector1">
                  <a:avLst/>
                </a:prstGeom>
                <a:noFill/>
                <a:ln w="38100">
                  <a:solidFill>
                    <a:schemeClr val="bg1">
                      <a:lumMod val="75000"/>
                    </a:schemeClr>
                  </a:solidFill>
                  <a:round/>
                  <a:headEnd/>
                  <a:tailEnd type="triangle" w="med" len="med"/>
                </a:ln>
              </p:spPr>
            </p:cxnSp>
          </p:grpSp>
          <p:grpSp>
            <p:nvGrpSpPr>
              <p:cNvPr id="38" name="Group 37"/>
              <p:cNvGrpSpPr/>
              <p:nvPr/>
            </p:nvGrpSpPr>
            <p:grpSpPr>
              <a:xfrm rot="16200000">
                <a:off x="5125269" y="3485332"/>
                <a:ext cx="1035000" cy="1684337"/>
                <a:chOff x="4070400" y="2438400"/>
                <a:chExt cx="1035000" cy="1684337"/>
              </a:xfrm>
            </p:grpSpPr>
            <p:grpSp>
              <p:nvGrpSpPr>
                <p:cNvPr id="39" name="Group 29"/>
                <p:cNvGrpSpPr/>
                <p:nvPr/>
              </p:nvGrpSpPr>
              <p:grpSpPr>
                <a:xfrm>
                  <a:off x="4070400" y="2438400"/>
                  <a:ext cx="1035000" cy="1684337"/>
                  <a:chOff x="4070400" y="2438400"/>
                  <a:chExt cx="1035000" cy="1684337"/>
                </a:xfrm>
              </p:grpSpPr>
              <p:cxnSp>
                <p:nvCxnSpPr>
                  <p:cNvPr id="41" name="AutoShape 9"/>
                  <p:cNvCxnSpPr>
                    <a:cxnSpLocks noChangeShapeType="1"/>
                  </p:cNvCxnSpPr>
                  <p:nvPr/>
                </p:nvCxnSpPr>
                <p:spPr bwMode="auto">
                  <a:xfrm>
                    <a:off x="4349400" y="2438400"/>
                    <a:ext cx="198000" cy="180873"/>
                  </a:xfrm>
                  <a:prstGeom prst="straightConnector1">
                    <a:avLst/>
                  </a:prstGeom>
                  <a:noFill/>
                  <a:ln w="38100">
                    <a:solidFill>
                      <a:schemeClr val="bg1">
                        <a:lumMod val="75000"/>
                      </a:schemeClr>
                    </a:solidFill>
                    <a:round/>
                    <a:headEnd/>
                    <a:tailEnd type="triangle" w="med" len="med"/>
                  </a:ln>
                </p:spPr>
              </p:cxnSp>
              <p:cxnSp>
                <p:nvCxnSpPr>
                  <p:cNvPr id="42" name="AutoShape 10"/>
                  <p:cNvCxnSpPr>
                    <a:cxnSpLocks noChangeShapeType="1"/>
                  </p:cNvCxnSpPr>
                  <p:nvPr/>
                </p:nvCxnSpPr>
                <p:spPr bwMode="auto">
                  <a:xfrm>
                    <a:off x="4070400" y="3275491"/>
                    <a:ext cx="261000" cy="635"/>
                  </a:xfrm>
                  <a:prstGeom prst="straightConnector1">
                    <a:avLst/>
                  </a:prstGeom>
                  <a:noFill/>
                  <a:ln w="38100">
                    <a:solidFill>
                      <a:schemeClr val="bg1">
                        <a:lumMod val="75000"/>
                      </a:schemeClr>
                    </a:solidFill>
                    <a:round/>
                    <a:headEnd/>
                    <a:tailEnd type="triangle" w="med" len="med"/>
                  </a:ln>
                </p:spPr>
              </p:cxnSp>
              <p:cxnSp>
                <p:nvCxnSpPr>
                  <p:cNvPr id="43" name="AutoShape 11"/>
                  <p:cNvCxnSpPr>
                    <a:cxnSpLocks noChangeShapeType="1"/>
                  </p:cNvCxnSpPr>
                  <p:nvPr/>
                </p:nvCxnSpPr>
                <p:spPr bwMode="auto">
                  <a:xfrm flipV="1">
                    <a:off x="4160400" y="3990732"/>
                    <a:ext cx="261000" cy="132005"/>
                  </a:xfrm>
                  <a:prstGeom prst="straightConnector1">
                    <a:avLst/>
                  </a:prstGeom>
                  <a:noFill/>
                  <a:ln w="38100">
                    <a:solidFill>
                      <a:schemeClr val="bg1">
                        <a:lumMod val="75000"/>
                      </a:schemeClr>
                    </a:solidFill>
                    <a:round/>
                    <a:headEnd/>
                    <a:tailEnd type="triangle" w="med" len="med"/>
                  </a:ln>
                </p:spPr>
              </p:cxnSp>
              <p:cxnSp>
                <p:nvCxnSpPr>
                  <p:cNvPr id="44" name="AutoShape 12"/>
                  <p:cNvCxnSpPr>
                    <a:cxnSpLocks noChangeShapeType="1"/>
                  </p:cNvCxnSpPr>
                  <p:nvPr/>
                </p:nvCxnSpPr>
                <p:spPr bwMode="auto">
                  <a:xfrm>
                    <a:off x="4691400" y="2695430"/>
                    <a:ext cx="414000" cy="361745"/>
                  </a:xfrm>
                  <a:prstGeom prst="straightConnector1">
                    <a:avLst/>
                  </a:prstGeom>
                  <a:noFill/>
                  <a:ln w="38100">
                    <a:solidFill>
                      <a:schemeClr val="bg1">
                        <a:lumMod val="75000"/>
                      </a:schemeClr>
                    </a:solidFill>
                    <a:round/>
                    <a:headEnd/>
                    <a:tailEnd type="triangle" w="med" len="med"/>
                  </a:ln>
                </p:spPr>
              </p:cxnSp>
              <p:cxnSp>
                <p:nvCxnSpPr>
                  <p:cNvPr id="45" name="AutoShape 13"/>
                  <p:cNvCxnSpPr>
                    <a:cxnSpLocks noChangeShapeType="1"/>
                  </p:cNvCxnSpPr>
                  <p:nvPr/>
                </p:nvCxnSpPr>
                <p:spPr bwMode="auto">
                  <a:xfrm>
                    <a:off x="4466400" y="3275491"/>
                    <a:ext cx="477000" cy="0"/>
                  </a:xfrm>
                  <a:prstGeom prst="straightConnector1">
                    <a:avLst/>
                  </a:prstGeom>
                  <a:noFill/>
                  <a:ln w="38100">
                    <a:solidFill>
                      <a:schemeClr val="bg1">
                        <a:lumMod val="75000"/>
                      </a:schemeClr>
                    </a:solidFill>
                    <a:round/>
                    <a:headEnd/>
                    <a:tailEnd type="triangle" w="med" len="med"/>
                  </a:ln>
                </p:spPr>
              </p:cxnSp>
            </p:grpSp>
            <p:cxnSp>
              <p:nvCxnSpPr>
                <p:cNvPr id="40" name="AutoShape 14"/>
                <p:cNvCxnSpPr>
                  <a:cxnSpLocks noChangeShapeType="1"/>
                </p:cNvCxnSpPr>
                <p:nvPr/>
              </p:nvCxnSpPr>
              <p:spPr bwMode="auto">
                <a:xfrm flipV="1">
                  <a:off x="4547400" y="3694989"/>
                  <a:ext cx="513000" cy="218951"/>
                </a:xfrm>
                <a:prstGeom prst="straightConnector1">
                  <a:avLst/>
                </a:prstGeom>
                <a:noFill/>
                <a:ln w="38100">
                  <a:solidFill>
                    <a:schemeClr val="bg1">
                      <a:lumMod val="75000"/>
                    </a:schemeClr>
                  </a:solidFill>
                  <a:round/>
                  <a:headEnd/>
                  <a:tailEnd type="triangle" w="med" len="med"/>
                </a:ln>
              </p:spPr>
            </p:cxnSp>
          </p:grpSp>
        </p:grpSp>
        <p:sp>
          <p:nvSpPr>
            <p:cNvPr id="17416" name="Oval 8"/>
            <p:cNvSpPr>
              <a:spLocks noChangeArrowheads="1"/>
            </p:cNvSpPr>
            <p:nvPr/>
          </p:nvSpPr>
          <p:spPr bwMode="auto">
            <a:xfrm>
              <a:off x="8077200" y="3124200"/>
              <a:ext cx="133350" cy="133275"/>
            </a:xfrm>
            <a:prstGeom prst="ellipse">
              <a:avLst/>
            </a:prstGeom>
            <a:solidFill>
              <a:schemeClr val="tx2">
                <a:lumMod val="60000"/>
                <a:lumOff val="4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CA"/>
            </a:p>
          </p:txBody>
        </p:sp>
      </p:grpSp>
      <p:sp>
        <p:nvSpPr>
          <p:cNvPr id="2" name="Title 1"/>
          <p:cNvSpPr>
            <a:spLocks noGrp="1"/>
          </p:cNvSpPr>
          <p:nvPr>
            <p:ph type="title"/>
          </p:nvPr>
        </p:nvSpPr>
        <p:spPr>
          <a:xfrm>
            <a:off x="457200" y="274638"/>
            <a:ext cx="8229600" cy="1249362"/>
          </a:xfrm>
        </p:spPr>
        <p:txBody>
          <a:bodyPr>
            <a:normAutofit/>
          </a:bodyPr>
          <a:lstStyle/>
          <a:p>
            <a:r>
              <a:rPr lang="en-CA" dirty="0" smtClean="0"/>
              <a:t>The Solution: Fields</a:t>
            </a:r>
            <a:endParaRPr lang="en-CA" dirty="0"/>
          </a:p>
        </p:txBody>
      </p:sp>
      <p:grpSp>
        <p:nvGrpSpPr>
          <p:cNvPr id="47" name="Group 46"/>
          <p:cNvGrpSpPr/>
          <p:nvPr/>
        </p:nvGrpSpPr>
        <p:grpSpPr>
          <a:xfrm>
            <a:off x="838200" y="2895600"/>
            <a:ext cx="2257425" cy="971550"/>
            <a:chOff x="838200" y="2667000"/>
            <a:chExt cx="2257425" cy="971550"/>
          </a:xfrm>
        </p:grpSpPr>
        <p:sp>
          <p:nvSpPr>
            <p:cNvPr id="17411" name="AutoShape 3"/>
            <p:cNvSpPr>
              <a:spLocks noChangeArrowheads="1"/>
            </p:cNvSpPr>
            <p:nvPr/>
          </p:nvSpPr>
          <p:spPr bwMode="auto">
            <a:xfrm>
              <a:off x="838200" y="2667000"/>
              <a:ext cx="971550" cy="971550"/>
            </a:xfrm>
            <a:prstGeom prst="sun">
              <a:avLst>
                <a:gd name="adj" fmla="val 25000"/>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grpSp>
          <p:nvGrpSpPr>
            <p:cNvPr id="34" name="Group 33"/>
            <p:cNvGrpSpPr/>
            <p:nvPr/>
          </p:nvGrpSpPr>
          <p:grpSpPr>
            <a:xfrm>
              <a:off x="2266950" y="3095625"/>
              <a:ext cx="828675" cy="133350"/>
              <a:chOff x="2266950" y="3095625"/>
              <a:chExt cx="828675" cy="133350"/>
            </a:xfrm>
          </p:grpSpPr>
          <p:sp>
            <p:nvSpPr>
              <p:cNvPr id="17412" name="Oval 4"/>
              <p:cNvSpPr>
                <a:spLocks noChangeArrowheads="1"/>
              </p:cNvSpPr>
              <p:nvPr/>
            </p:nvSpPr>
            <p:spPr bwMode="auto">
              <a:xfrm>
                <a:off x="2962275" y="3095625"/>
                <a:ext cx="133350" cy="133350"/>
              </a:xfrm>
              <a:prstGeom prst="ellipse">
                <a:avLst/>
              </a:prstGeom>
              <a:solidFill>
                <a:schemeClr val="tx2">
                  <a:lumMod val="60000"/>
                  <a:lumOff val="4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CA"/>
              </a:p>
            </p:txBody>
          </p:sp>
          <p:cxnSp>
            <p:nvCxnSpPr>
              <p:cNvPr id="17413" name="AutoShape 5"/>
              <p:cNvCxnSpPr>
                <a:cxnSpLocks noChangeShapeType="1"/>
              </p:cNvCxnSpPr>
              <p:nvPr/>
            </p:nvCxnSpPr>
            <p:spPr bwMode="auto">
              <a:xfrm flipH="1">
                <a:off x="2266950" y="3171825"/>
                <a:ext cx="695325" cy="0"/>
              </a:xfrm>
              <a:prstGeom prst="straightConnector1">
                <a:avLst/>
              </a:prstGeom>
              <a:noFill/>
              <a:ln w="38100">
                <a:solidFill>
                  <a:srgbClr val="000000"/>
                </a:solidFill>
                <a:round/>
                <a:headEnd/>
                <a:tailEnd type="triangle" w="med" len="med"/>
              </a:ln>
            </p:spPr>
          </p:cxnSp>
        </p:grpSp>
      </p:grpSp>
      <p:sp>
        <p:nvSpPr>
          <p:cNvPr id="19" name="Content Placeholder 2"/>
          <p:cNvSpPr txBox="1">
            <a:spLocks/>
          </p:cNvSpPr>
          <p:nvPr/>
        </p:nvSpPr>
        <p:spPr>
          <a:xfrm>
            <a:off x="533400" y="4800600"/>
            <a:ext cx="8229600" cy="1676400"/>
          </a:xfrm>
          <a:prstGeom prst="rect">
            <a:avLst/>
          </a:prstGeom>
        </p:spPr>
        <p:txBody>
          <a:bodyPr vert="horz" lIns="91440" tIns="45720" rIns="91440" bIns="45720" rtlCol="0">
            <a:normAutofit/>
          </a:bodyPr>
          <a:lstStyle/>
          <a:p>
            <a:r>
              <a:rPr lang="en-CA" sz="3200" dirty="0" smtClean="0"/>
              <a:t>Does that satisfy you? Does that get rid of the spooky action-at-a-distance? Isn’t it just some mathematical sleight of hand</a:t>
            </a:r>
            <a:r>
              <a:rPr lang="en-CA" sz="3200" dirty="0" smtClean="0"/>
              <a:t>?    		Q#1</a:t>
            </a:r>
            <a:endParaRPr lang="en-CA"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6" name="Content Placeholder 2"/>
          <p:cNvSpPr txBox="1">
            <a:spLocks/>
          </p:cNvSpPr>
          <p:nvPr/>
        </p:nvSpPr>
        <p:spPr>
          <a:xfrm>
            <a:off x="4191000" y="1676400"/>
            <a:ext cx="4419600" cy="762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CA" sz="3200" b="0" i="0" u="none" strike="noStrike" kern="1200" cap="none" spc="0" normalizeH="0" baseline="0" noProof="0" dirty="0" smtClean="0">
                <a:ln>
                  <a:noFill/>
                </a:ln>
                <a:solidFill>
                  <a:schemeClr val="tx1"/>
                </a:solidFill>
                <a:effectLst/>
                <a:uLnTx/>
                <a:uFillTx/>
                <a:latin typeface="+mn-lt"/>
                <a:ea typeface="+mn-ea"/>
                <a:cs typeface="+mn-cs"/>
              </a:rPr>
              <a:t>with </a:t>
            </a:r>
            <a:r>
              <a:rPr kumimoji="0" lang="en-CA" sz="3200" b="0" i="0" u="none" strike="noStrike" kern="1200" cap="none" spc="0" normalizeH="0" baseline="0" noProof="0" dirty="0" err="1" smtClean="0">
                <a:ln>
                  <a:noFill/>
                </a:ln>
                <a:solidFill>
                  <a:schemeClr val="tx1"/>
                </a:solidFill>
                <a:effectLst/>
                <a:uLnTx/>
                <a:uFillTx/>
                <a:latin typeface="+mn-lt"/>
                <a:ea typeface="+mn-ea"/>
                <a:cs typeface="+mn-cs"/>
              </a:rPr>
              <a:t>F</a:t>
            </a:r>
            <a:r>
              <a:rPr kumimoji="0" lang="en-CA" sz="3200" b="0" i="0" u="none" strike="noStrike" kern="1200" cap="none" spc="0" normalizeH="0" baseline="-25000" noProof="0" dirty="0" err="1" smtClean="0">
                <a:ln>
                  <a:noFill/>
                </a:ln>
                <a:solidFill>
                  <a:schemeClr val="tx1"/>
                </a:solidFill>
                <a:effectLst/>
                <a:uLnTx/>
                <a:uFillTx/>
                <a:latin typeface="+mn-lt"/>
                <a:ea typeface="+mn-ea"/>
                <a:cs typeface="+mn-cs"/>
              </a:rPr>
              <a:t>g</a:t>
            </a:r>
            <a:r>
              <a:rPr kumimoji="0" lang="en-CA" sz="3200" b="0" i="0" u="none" strike="noStrike" kern="1200" cap="none" spc="0" normalizeH="0" baseline="0" noProof="0" dirty="0" smtClean="0">
                <a:ln>
                  <a:noFill/>
                </a:ln>
                <a:solidFill>
                  <a:schemeClr val="tx1"/>
                </a:solidFill>
                <a:effectLst/>
                <a:uLnTx/>
                <a:uFillTx/>
                <a:latin typeface="+mn-lt"/>
                <a:ea typeface="+mn-ea"/>
                <a:cs typeface="+mn-cs"/>
              </a:rPr>
              <a:t> = mg = m (GM/r</a:t>
            </a:r>
            <a:r>
              <a:rPr kumimoji="0" lang="en-CA" sz="3200" b="0" i="0" u="none" strike="noStrike" kern="1200" cap="none" spc="0" normalizeH="0" baseline="30000" noProof="0" dirty="0" smtClean="0">
                <a:ln>
                  <a:noFill/>
                </a:ln>
                <a:solidFill>
                  <a:schemeClr val="tx1"/>
                </a:solidFill>
                <a:effectLst/>
                <a:uLnTx/>
                <a:uFillTx/>
                <a:latin typeface="+mn-lt"/>
                <a:ea typeface="+mn-ea"/>
                <a:cs typeface="+mn-cs"/>
              </a:rPr>
              <a:t>2</a:t>
            </a:r>
            <a:r>
              <a:rPr kumimoji="0" lang="en-CA" sz="32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Content Placeholder 2"/>
          <p:cNvSpPr>
            <a:spLocks noGrp="1"/>
          </p:cNvSpPr>
          <p:nvPr>
            <p:ph idx="1"/>
          </p:nvPr>
        </p:nvSpPr>
        <p:spPr>
          <a:xfrm>
            <a:off x="457200" y="1676400"/>
            <a:ext cx="3657600" cy="838200"/>
          </a:xfrm>
        </p:spPr>
        <p:txBody>
          <a:bodyPr>
            <a:normAutofit/>
          </a:bodyPr>
          <a:lstStyle/>
          <a:p>
            <a:pPr>
              <a:buNone/>
            </a:pPr>
            <a:r>
              <a:rPr lang="en-CA" dirty="0" smtClean="0"/>
              <a:t>Replace </a:t>
            </a:r>
            <a:r>
              <a:rPr lang="en-CA" dirty="0" err="1" smtClean="0"/>
              <a:t>F</a:t>
            </a:r>
            <a:r>
              <a:rPr lang="en-CA" baseline="-25000" dirty="0" err="1" smtClean="0"/>
              <a:t>g</a:t>
            </a:r>
            <a:r>
              <a:rPr lang="en-CA" dirty="0" smtClean="0"/>
              <a:t> = </a:t>
            </a:r>
            <a:r>
              <a:rPr lang="en-CA" dirty="0" err="1" smtClean="0"/>
              <a:t>GMm</a:t>
            </a:r>
            <a:r>
              <a:rPr lang="en-CA" dirty="0" smtClean="0"/>
              <a:t>/r</a:t>
            </a:r>
            <a:r>
              <a:rPr lang="en-CA" baseline="30000" dirty="0" smtClean="0"/>
              <a:t>2</a:t>
            </a:r>
            <a:endParaRPr lang="en-CA" dirty="0" smtClean="0"/>
          </a:p>
          <a:p>
            <a:pPr>
              <a:buNone/>
            </a:pP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r>
              <a:rPr lang="en-CA" dirty="0" smtClean="0"/>
              <a:t>The Solution: Fields</a:t>
            </a:r>
            <a:endParaRPr lang="en-CA" dirty="0"/>
          </a:p>
        </p:txBody>
      </p:sp>
      <p:sp>
        <p:nvSpPr>
          <p:cNvPr id="3" name="Content Placeholder 2"/>
          <p:cNvSpPr>
            <a:spLocks noGrp="1"/>
          </p:cNvSpPr>
          <p:nvPr>
            <p:ph idx="1"/>
          </p:nvPr>
        </p:nvSpPr>
        <p:spPr>
          <a:xfrm>
            <a:off x="381000" y="1676400"/>
            <a:ext cx="8229600" cy="4800600"/>
          </a:xfrm>
        </p:spPr>
        <p:txBody>
          <a:bodyPr>
            <a:normAutofit/>
          </a:bodyPr>
          <a:lstStyle/>
          <a:p>
            <a:pPr>
              <a:buNone/>
            </a:pPr>
            <a:r>
              <a:rPr lang="en-CA" i="1" dirty="0" smtClean="0"/>
              <a:t>	</a:t>
            </a:r>
            <a:r>
              <a:rPr lang="en-CA" dirty="0" smtClean="0"/>
              <a:t> </a:t>
            </a:r>
          </a:p>
          <a:p>
            <a:pPr>
              <a:buNone/>
            </a:pPr>
            <a:r>
              <a:rPr lang="en-CA" dirty="0" smtClean="0"/>
              <a:t>	Fields are also used to explain the mysterious action-at-a-distance that occurs with electric and magnetic forces.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r>
              <a:rPr lang="en-CA" dirty="0" smtClean="0"/>
              <a:t>Visualizing Magnetic Fields</a:t>
            </a:r>
            <a:endParaRPr lang="en-CA" dirty="0"/>
          </a:p>
        </p:txBody>
      </p:sp>
      <p:sp>
        <p:nvSpPr>
          <p:cNvPr id="3" name="Content Placeholder 2"/>
          <p:cNvSpPr>
            <a:spLocks noGrp="1"/>
          </p:cNvSpPr>
          <p:nvPr>
            <p:ph idx="1"/>
          </p:nvPr>
        </p:nvSpPr>
        <p:spPr>
          <a:xfrm>
            <a:off x="457200" y="1676400"/>
            <a:ext cx="8229600" cy="2438400"/>
          </a:xfrm>
        </p:spPr>
        <p:txBody>
          <a:bodyPr>
            <a:normAutofit fontScale="85000" lnSpcReduction="10000"/>
          </a:bodyPr>
          <a:lstStyle/>
          <a:p>
            <a:pPr>
              <a:buNone/>
            </a:pPr>
            <a:r>
              <a:rPr lang="en-CA" i="1" dirty="0" smtClean="0"/>
              <a:t>	</a:t>
            </a:r>
            <a:r>
              <a:rPr lang="en-CA" dirty="0" smtClean="0"/>
              <a:t>Place a piece of paper over the magnet.</a:t>
            </a:r>
          </a:p>
          <a:p>
            <a:pPr>
              <a:buNone/>
            </a:pPr>
            <a:r>
              <a:rPr lang="en-CA" dirty="0" smtClean="0"/>
              <a:t>	Shake some iron filings over top.</a:t>
            </a:r>
          </a:p>
          <a:p>
            <a:pPr>
              <a:buNone/>
            </a:pPr>
            <a:r>
              <a:rPr lang="en-CA" dirty="0" smtClean="0"/>
              <a:t>	Tap the paper gently to make the field clearer</a:t>
            </a:r>
            <a:r>
              <a:rPr lang="en-CA" dirty="0" smtClean="0"/>
              <a:t>.</a:t>
            </a:r>
          </a:p>
          <a:p>
            <a:pPr>
              <a:buNone/>
            </a:pPr>
            <a:r>
              <a:rPr lang="en-CA" dirty="0" smtClean="0"/>
              <a:t>	Draw a simplified diagram of the pattern. 	        Q#2a</a:t>
            </a:r>
            <a:r>
              <a:rPr lang="en-CA" dirty="0" smtClean="0"/>
              <a:t> </a:t>
            </a:r>
            <a:endParaRPr lang="en-CA" dirty="0" smtClean="0"/>
          </a:p>
          <a:p>
            <a:pPr>
              <a:buNone/>
            </a:pPr>
            <a:r>
              <a:rPr lang="en-CA" dirty="0" smtClean="0"/>
              <a:t>	</a:t>
            </a:r>
            <a:endParaRPr lang="en-CA" dirty="0"/>
          </a:p>
        </p:txBody>
      </p:sp>
      <p:grpSp>
        <p:nvGrpSpPr>
          <p:cNvPr id="6" name="Group 5"/>
          <p:cNvGrpSpPr/>
          <p:nvPr/>
        </p:nvGrpSpPr>
        <p:grpSpPr>
          <a:xfrm>
            <a:off x="609600" y="3581400"/>
            <a:ext cx="7924800" cy="3036332"/>
            <a:chOff x="609600" y="3962400"/>
            <a:chExt cx="7696200" cy="2655332"/>
          </a:xfrm>
        </p:grpSpPr>
        <p:pic>
          <p:nvPicPr>
            <p:cNvPr id="19458" name="Picture 2" descr="Magnet0873.png (444×298)"/>
            <p:cNvPicPr>
              <a:picLocks noChangeAspect="1" noChangeArrowheads="1"/>
            </p:cNvPicPr>
            <p:nvPr/>
          </p:nvPicPr>
          <p:blipFill>
            <a:blip r:embed="rId2" cstate="print"/>
            <a:srcRect/>
            <a:stretch>
              <a:fillRect/>
            </a:stretch>
          </p:blipFill>
          <p:spPr bwMode="auto">
            <a:xfrm>
              <a:off x="3124200" y="3962400"/>
              <a:ext cx="3276600" cy="2199159"/>
            </a:xfrm>
            <a:prstGeom prst="rect">
              <a:avLst/>
            </a:prstGeom>
            <a:noFill/>
          </p:spPr>
        </p:pic>
        <p:sp>
          <p:nvSpPr>
            <p:cNvPr id="5" name="Rectangle 4"/>
            <p:cNvSpPr/>
            <p:nvPr/>
          </p:nvSpPr>
          <p:spPr>
            <a:xfrm>
              <a:off x="609600" y="6248400"/>
              <a:ext cx="7696200" cy="369332"/>
            </a:xfrm>
            <a:prstGeom prst="rect">
              <a:avLst/>
            </a:prstGeom>
          </p:spPr>
          <p:txBody>
            <a:bodyPr wrap="square">
              <a:spAutoFit/>
            </a:bodyPr>
            <a:lstStyle/>
            <a:p>
              <a:r>
                <a:rPr lang="en-CA" dirty="0" smtClean="0"/>
                <a:t>https://upload.wikimedia.org/wikipedia/commons/5/57/Magnet0873.png</a:t>
              </a:r>
              <a:endParaRPr lang="en-CA"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r>
              <a:rPr lang="en-CA" dirty="0" smtClean="0"/>
              <a:t>Visualizing Magnetic Fields</a:t>
            </a:r>
            <a:endParaRPr lang="en-CA" dirty="0"/>
          </a:p>
        </p:txBody>
      </p:sp>
      <p:sp>
        <p:nvSpPr>
          <p:cNvPr id="3" name="Content Placeholder 2"/>
          <p:cNvSpPr>
            <a:spLocks noGrp="1"/>
          </p:cNvSpPr>
          <p:nvPr>
            <p:ph idx="1"/>
          </p:nvPr>
        </p:nvSpPr>
        <p:spPr>
          <a:xfrm>
            <a:off x="457200" y="1676400"/>
            <a:ext cx="8229600" cy="1752600"/>
          </a:xfrm>
        </p:spPr>
        <p:txBody>
          <a:bodyPr>
            <a:normAutofit/>
          </a:bodyPr>
          <a:lstStyle/>
          <a:p>
            <a:pPr>
              <a:buNone/>
            </a:pPr>
            <a:r>
              <a:rPr lang="en-CA" i="1" dirty="0" smtClean="0"/>
              <a:t>	</a:t>
            </a:r>
            <a:r>
              <a:rPr lang="en-CA" b="1" dirty="0" smtClean="0"/>
              <a:t>Predict</a:t>
            </a:r>
            <a:r>
              <a:rPr lang="en-CA" dirty="0" smtClean="0"/>
              <a:t> what the field in between two similar poles will look like. </a:t>
            </a:r>
            <a:r>
              <a:rPr lang="en-CA" b="1" dirty="0" smtClean="0"/>
              <a:t>Observe</a:t>
            </a:r>
            <a:r>
              <a:rPr lang="en-CA" dirty="0" smtClean="0"/>
              <a:t>. </a:t>
            </a:r>
          </a:p>
          <a:p>
            <a:pPr>
              <a:buNone/>
            </a:pPr>
            <a:r>
              <a:rPr lang="en-CA" dirty="0" smtClean="0"/>
              <a:t>	What about opposite poles</a:t>
            </a:r>
            <a:r>
              <a:rPr lang="en-CA" dirty="0" smtClean="0"/>
              <a:t>?		Q#2b</a:t>
            </a:r>
            <a:endParaRPr lang="en-CA" dirty="0"/>
          </a:p>
        </p:txBody>
      </p:sp>
      <p:sp>
        <p:nvSpPr>
          <p:cNvPr id="6" name="Rectangle 5"/>
          <p:cNvSpPr/>
          <p:nvPr/>
        </p:nvSpPr>
        <p:spPr>
          <a:xfrm>
            <a:off x="990600" y="3810000"/>
            <a:ext cx="3505200"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5029200" y="3810000"/>
            <a:ext cx="3505200"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990600" y="4495800"/>
            <a:ext cx="762000" cy="13716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3733800" y="4495800"/>
            <a:ext cx="762000" cy="13716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5029200" y="4495800"/>
            <a:ext cx="762000" cy="13716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7772400" y="4419600"/>
            <a:ext cx="762000" cy="13716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p:cNvSpPr txBox="1"/>
          <p:nvPr/>
        </p:nvSpPr>
        <p:spPr>
          <a:xfrm>
            <a:off x="1066800" y="4876800"/>
            <a:ext cx="685800" cy="646331"/>
          </a:xfrm>
          <a:prstGeom prst="rect">
            <a:avLst/>
          </a:prstGeom>
          <a:noFill/>
        </p:spPr>
        <p:txBody>
          <a:bodyPr wrap="square" rtlCol="0">
            <a:spAutoFit/>
          </a:bodyPr>
          <a:lstStyle/>
          <a:p>
            <a:r>
              <a:rPr lang="en-CA" sz="3600" dirty="0" smtClean="0"/>
              <a:t>N</a:t>
            </a:r>
            <a:endParaRPr lang="en-CA" sz="3600" dirty="0"/>
          </a:p>
        </p:txBody>
      </p:sp>
      <p:sp>
        <p:nvSpPr>
          <p:cNvPr id="13" name="TextBox 12"/>
          <p:cNvSpPr txBox="1"/>
          <p:nvPr/>
        </p:nvSpPr>
        <p:spPr>
          <a:xfrm>
            <a:off x="3810000" y="4876800"/>
            <a:ext cx="685800" cy="646331"/>
          </a:xfrm>
          <a:prstGeom prst="rect">
            <a:avLst/>
          </a:prstGeom>
          <a:noFill/>
        </p:spPr>
        <p:txBody>
          <a:bodyPr wrap="square" rtlCol="0">
            <a:spAutoFit/>
          </a:bodyPr>
          <a:lstStyle/>
          <a:p>
            <a:r>
              <a:rPr lang="en-CA" sz="3600" dirty="0" smtClean="0"/>
              <a:t>N</a:t>
            </a:r>
            <a:endParaRPr lang="en-CA" sz="3600" dirty="0"/>
          </a:p>
        </p:txBody>
      </p:sp>
      <p:sp>
        <p:nvSpPr>
          <p:cNvPr id="14" name="TextBox 13"/>
          <p:cNvSpPr txBox="1"/>
          <p:nvPr/>
        </p:nvSpPr>
        <p:spPr>
          <a:xfrm>
            <a:off x="7924800" y="4800600"/>
            <a:ext cx="685800" cy="646331"/>
          </a:xfrm>
          <a:prstGeom prst="rect">
            <a:avLst/>
          </a:prstGeom>
          <a:noFill/>
        </p:spPr>
        <p:txBody>
          <a:bodyPr wrap="square" rtlCol="0">
            <a:spAutoFit/>
          </a:bodyPr>
          <a:lstStyle/>
          <a:p>
            <a:r>
              <a:rPr lang="en-CA" sz="3600" dirty="0" smtClean="0"/>
              <a:t>S</a:t>
            </a:r>
            <a:endParaRPr lang="en-CA" sz="3600" dirty="0"/>
          </a:p>
        </p:txBody>
      </p:sp>
      <p:sp>
        <p:nvSpPr>
          <p:cNvPr id="15" name="TextBox 14"/>
          <p:cNvSpPr txBox="1"/>
          <p:nvPr/>
        </p:nvSpPr>
        <p:spPr>
          <a:xfrm>
            <a:off x="5029200" y="4876800"/>
            <a:ext cx="685800" cy="646331"/>
          </a:xfrm>
          <a:prstGeom prst="rect">
            <a:avLst/>
          </a:prstGeom>
          <a:noFill/>
        </p:spPr>
        <p:txBody>
          <a:bodyPr wrap="square" rtlCol="0">
            <a:spAutoFit/>
          </a:bodyPr>
          <a:lstStyle/>
          <a:p>
            <a:r>
              <a:rPr lang="en-CA" sz="3600" dirty="0" smtClean="0"/>
              <a:t>N</a:t>
            </a:r>
            <a:endParaRPr lang="en-CA" sz="3600" dirty="0"/>
          </a:p>
        </p:txBody>
      </p:sp>
      <p:grpSp>
        <p:nvGrpSpPr>
          <p:cNvPr id="59" name="Group 58"/>
          <p:cNvGrpSpPr/>
          <p:nvPr/>
        </p:nvGrpSpPr>
        <p:grpSpPr>
          <a:xfrm>
            <a:off x="990600" y="3657600"/>
            <a:ext cx="3505200" cy="2971800"/>
            <a:chOff x="914400" y="3352800"/>
            <a:chExt cx="3505200" cy="2971800"/>
          </a:xfrm>
        </p:grpSpPr>
        <p:sp>
          <p:nvSpPr>
            <p:cNvPr id="16" name="Arc 15"/>
            <p:cNvSpPr/>
            <p:nvPr/>
          </p:nvSpPr>
          <p:spPr>
            <a:xfrm>
              <a:off x="914400" y="5029200"/>
              <a:ext cx="1524000" cy="1295400"/>
            </a:xfrm>
            <a:prstGeom prst="arc">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34" name="Group 33"/>
            <p:cNvGrpSpPr/>
            <p:nvPr/>
          </p:nvGrpSpPr>
          <p:grpSpPr>
            <a:xfrm>
              <a:off x="914400" y="3352800"/>
              <a:ext cx="3505200" cy="2971800"/>
              <a:chOff x="914400" y="3352800"/>
              <a:chExt cx="3505200" cy="2971800"/>
            </a:xfrm>
          </p:grpSpPr>
          <p:sp>
            <p:nvSpPr>
              <p:cNvPr id="17" name="Arc 16"/>
              <p:cNvSpPr/>
              <p:nvPr/>
            </p:nvSpPr>
            <p:spPr>
              <a:xfrm flipV="1">
                <a:off x="914400" y="3352800"/>
                <a:ext cx="1524000" cy="1371600"/>
              </a:xfrm>
              <a:prstGeom prst="arc">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8" name="Arc 17"/>
              <p:cNvSpPr/>
              <p:nvPr/>
            </p:nvSpPr>
            <p:spPr>
              <a:xfrm flipH="1">
                <a:off x="2895600" y="5029200"/>
                <a:ext cx="1524000" cy="1295400"/>
              </a:xfrm>
              <a:prstGeom prst="arc">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 name="Arc 18"/>
              <p:cNvSpPr/>
              <p:nvPr/>
            </p:nvSpPr>
            <p:spPr>
              <a:xfrm flipH="1" flipV="1">
                <a:off x="2895600" y="3352800"/>
                <a:ext cx="1524000" cy="1371600"/>
              </a:xfrm>
              <a:prstGeom prst="arc">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23" name="Straight Arrow Connector 22"/>
              <p:cNvCxnSpPr>
                <a:stCxn id="17" idx="2"/>
              </p:cNvCxnSpPr>
              <p:nvPr/>
            </p:nvCxnSpPr>
            <p:spPr>
              <a:xfrm flipV="1">
                <a:off x="2438400" y="3733800"/>
                <a:ext cx="0" cy="30480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438400" y="5638800"/>
                <a:ext cx="0" cy="30480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895600" y="5562600"/>
                <a:ext cx="0" cy="38100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2895600" y="3810000"/>
                <a:ext cx="0" cy="30480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67" name="Group 66"/>
          <p:cNvGrpSpPr/>
          <p:nvPr/>
        </p:nvGrpSpPr>
        <p:grpSpPr>
          <a:xfrm>
            <a:off x="5791200" y="4191000"/>
            <a:ext cx="1981202" cy="1981200"/>
            <a:chOff x="5791200" y="4191000"/>
            <a:chExt cx="1981202" cy="1981200"/>
          </a:xfrm>
        </p:grpSpPr>
        <p:sp>
          <p:nvSpPr>
            <p:cNvPr id="46" name="Arc 45"/>
            <p:cNvSpPr/>
            <p:nvPr/>
          </p:nvSpPr>
          <p:spPr>
            <a:xfrm flipH="1">
              <a:off x="5791200" y="4191000"/>
              <a:ext cx="1828800" cy="609600"/>
            </a:xfrm>
            <a:prstGeom prst="arc">
              <a:avLst>
                <a:gd name="adj1" fmla="val 10985189"/>
                <a:gd name="adj2" fmla="val 0"/>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47" name="Straight Arrow Connector 46"/>
            <p:cNvCxnSpPr/>
            <p:nvPr/>
          </p:nvCxnSpPr>
          <p:spPr>
            <a:xfrm>
              <a:off x="7467601" y="4343400"/>
              <a:ext cx="304800" cy="22860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791200" y="5181600"/>
              <a:ext cx="198120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5791201" y="5334000"/>
              <a:ext cx="1981201" cy="838200"/>
              <a:chOff x="5715000" y="5029200"/>
              <a:chExt cx="2133600" cy="838200"/>
            </a:xfrm>
          </p:grpSpPr>
          <p:sp>
            <p:nvSpPr>
              <p:cNvPr id="29" name="Arc 28"/>
              <p:cNvSpPr/>
              <p:nvPr/>
            </p:nvSpPr>
            <p:spPr>
              <a:xfrm flipH="1" flipV="1">
                <a:off x="5715000" y="5029200"/>
                <a:ext cx="1981200" cy="838200"/>
              </a:xfrm>
              <a:prstGeom prst="arc">
                <a:avLst>
                  <a:gd name="adj1" fmla="val 10985189"/>
                  <a:gd name="adj2" fmla="val 0"/>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38" name="Straight Arrow Connector 37"/>
              <p:cNvCxnSpPr/>
              <p:nvPr/>
            </p:nvCxnSpPr>
            <p:spPr>
              <a:xfrm flipV="1">
                <a:off x="7620000" y="5257800"/>
                <a:ext cx="228600" cy="304802"/>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1916</TotalTime>
  <Words>331</Words>
  <Application>Microsoft Office PowerPoint</Application>
  <PresentationFormat>On-screen Show (4:3)</PresentationFormat>
  <Paragraphs>158</Paragraphs>
  <Slides>41</Slides>
  <Notes>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Hands-On Fields  Roberta Tevlin  roberta@tevlin.ca </vt:lpstr>
      <vt:lpstr>Hands-On Fields</vt:lpstr>
      <vt:lpstr>The Problem with  Fg = GMm/r2 </vt:lpstr>
      <vt:lpstr>The Problem with  Fg = GMm/r2 </vt:lpstr>
      <vt:lpstr>The Problem with  Fg = GMm/r2 </vt:lpstr>
      <vt:lpstr>The Solution: Fields</vt:lpstr>
      <vt:lpstr>The Solution: Fields</vt:lpstr>
      <vt:lpstr>Visualizing Magnetic Fields</vt:lpstr>
      <vt:lpstr>Visualizing Magnetic Fields</vt:lpstr>
      <vt:lpstr>Visualizing Gravitational Fields</vt:lpstr>
      <vt:lpstr>Visualizing Electric Fields</vt:lpstr>
      <vt:lpstr>Visualizing Electric Fields</vt:lpstr>
      <vt:lpstr>Visualizing Magnetic Fields</vt:lpstr>
      <vt:lpstr>Visualizing Gravitational Fields</vt:lpstr>
      <vt:lpstr>Simulating Electric Fields</vt:lpstr>
      <vt:lpstr>Simulating Electric Fields</vt:lpstr>
      <vt:lpstr>Simulating Electric Fields</vt:lpstr>
      <vt:lpstr>Modelling Fields with Fabric</vt:lpstr>
      <vt:lpstr>Simulating Motion in Electric Fields</vt:lpstr>
      <vt:lpstr>Simulating Motion in Electric Fields</vt:lpstr>
      <vt:lpstr>Motion in Electric Fields</vt:lpstr>
      <vt:lpstr>Applying Electric and Magnetic Fields</vt:lpstr>
      <vt:lpstr>Applying Electric and Magnetic Fields</vt:lpstr>
      <vt:lpstr>Maxwell’s Equations  Q# 11a</vt:lpstr>
      <vt:lpstr>Maxwell’s Equations Q#11b, c</vt:lpstr>
      <vt:lpstr>Maxwell’s Equations and Fields</vt:lpstr>
      <vt:lpstr>Maxwell’s Equations and Fields</vt:lpstr>
      <vt:lpstr>Maxwell’s Equations and Fields</vt:lpstr>
      <vt:lpstr>Maxwell’s Equations and Fields</vt:lpstr>
      <vt:lpstr>Summarizing Fields</vt:lpstr>
      <vt:lpstr>Fields and Special Relativity 1905</vt:lpstr>
      <vt:lpstr>Fields and Special Relativity 1905</vt:lpstr>
      <vt:lpstr>Fields and General Relativity (1915)</vt:lpstr>
      <vt:lpstr>Fields and the Standard Model 1970’s</vt:lpstr>
      <vt:lpstr>Slide 35</vt:lpstr>
      <vt:lpstr>Fields and the Standard Model 1970’s</vt:lpstr>
      <vt:lpstr>Fields and the Standard Model 1970’s</vt:lpstr>
      <vt:lpstr>Fields and the Standard Model 1970’s</vt:lpstr>
      <vt:lpstr>Fields and the Standard Model 1970’s</vt:lpstr>
      <vt:lpstr>Fields and the Standard Model 1970’s</vt:lpstr>
      <vt:lpstr>Fields are a very subtle and fundamental concept in physics.   This is a topic that I still find challenging – and fascinating.  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Hands-On Fields</dc:title>
  <dc:creator>Roberta Tevlin</dc:creator>
  <cp:lastModifiedBy>Roberta Tevlin</cp:lastModifiedBy>
  <cp:revision>163</cp:revision>
  <dcterms:created xsi:type="dcterms:W3CDTF">2006-08-16T00:00:00Z</dcterms:created>
  <dcterms:modified xsi:type="dcterms:W3CDTF">2018-04-25T11:38:05Z</dcterms:modified>
</cp:coreProperties>
</file>