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27"/>
  </p:notesMasterIdLst>
  <p:sldIdLst>
    <p:sldId id="256" r:id="rId2"/>
    <p:sldId id="257" r:id="rId3"/>
    <p:sldId id="259" r:id="rId4"/>
    <p:sldId id="263" r:id="rId5"/>
    <p:sldId id="264" r:id="rId6"/>
    <p:sldId id="274" r:id="rId7"/>
    <p:sldId id="265" r:id="rId8"/>
    <p:sldId id="275" r:id="rId9"/>
    <p:sldId id="279" r:id="rId10"/>
    <p:sldId id="266" r:id="rId11"/>
    <p:sldId id="267" r:id="rId12"/>
    <p:sldId id="268" r:id="rId13"/>
    <p:sldId id="276" r:id="rId14"/>
    <p:sldId id="277" r:id="rId15"/>
    <p:sldId id="278" r:id="rId16"/>
    <p:sldId id="281" r:id="rId17"/>
    <p:sldId id="282" r:id="rId18"/>
    <p:sldId id="283" r:id="rId19"/>
    <p:sldId id="269" r:id="rId20"/>
    <p:sldId id="270" r:id="rId21"/>
    <p:sldId id="280" r:id="rId22"/>
    <p:sldId id="271" r:id="rId23"/>
    <p:sldId id="284" r:id="rId24"/>
    <p:sldId id="272" r:id="rId25"/>
    <p:sldId id="273" r:id="rId2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1848"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81461262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Shape 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 name="Shape 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 name="Shape 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marL="342900" indent="-342900" algn="l" rtl="0">
              <a:spcBef>
                <a:spcPts val="600"/>
              </a:spcBef>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indent="-285750"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indent="-228600"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sites.google.com/a/cloud.ocdsb.ca/physics-by-simulation/Topics/teslameter"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3.wmv"/><Relationship Id="rId7"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video" Target="../media/media4.wmv"/><Relationship Id="rId11" Type="http://schemas.openxmlformats.org/officeDocument/2006/relationships/image" Target="../media/image18.png"/><Relationship Id="rId5" Type="http://schemas.microsoft.com/office/2007/relationships/media" Target="../media/media4.wmv"/><Relationship Id="rId10" Type="http://schemas.openxmlformats.org/officeDocument/2006/relationships/image" Target="../media/image17.png"/><Relationship Id="rId4" Type="http://schemas.openxmlformats.org/officeDocument/2006/relationships/video" Target="../media/media3.wmv"/><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makezine.com/" TargetMode="External"/><Relationship Id="rId7" Type="http://schemas.openxmlformats.org/officeDocument/2006/relationships/hyperlink" Target="http://www.sparkfun.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inventables.com/" TargetMode="External"/><Relationship Id="rId5" Type="http://schemas.openxmlformats.org/officeDocument/2006/relationships/hyperlink" Target="http://processing.org/" TargetMode="External"/><Relationship Id="rId4" Type="http://schemas.openxmlformats.org/officeDocument/2006/relationships/hyperlink" Target="http://arduino.cc/e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skillsontario.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4.hrsdc.gc.ca/d.4m.1.3n@-eng.jsp?did=5" TargetMode="External"/><Relationship Id="rId4" Type="http://schemas.openxmlformats.org/officeDocument/2006/relationships/hyperlink" Target="http://www.ontariocolleges.ca/ontcol/home.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eb.cvcaroyals.org/~rheckathorn/documents/physicsofcarcrashesteachersguide.pdf" TargetMode="External"/><Relationship Id="rId2" Type="http://schemas.openxmlformats.org/officeDocument/2006/relationships/hyperlink" Target="http://www.youtube.com/watch?v=yUpiV2I_IRI"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685800" y="2111123"/>
            <a:ext cx="7772400" cy="1546474"/>
          </a:xfrm>
          <a:prstGeom prst="rect">
            <a:avLst/>
          </a:prstGeom>
        </p:spPr>
        <p:txBody>
          <a:bodyPr lIns="91425" tIns="91425" rIns="91425" bIns="91425" anchor="b" anchorCtr="0">
            <a:noAutofit/>
          </a:bodyPr>
          <a:lstStyle/>
          <a:p>
            <a:pPr>
              <a:buNone/>
            </a:pPr>
            <a:r>
              <a:rPr lang="en" dirty="0" smtClean="0"/>
              <a:t>Teaching Technology and Physics</a:t>
            </a:r>
            <a:endParaRPr lang="en" dirty="0"/>
          </a:p>
        </p:txBody>
      </p:sp>
      <p:sp>
        <p:nvSpPr>
          <p:cNvPr id="24" name="Shape 24"/>
          <p:cNvSpPr txBox="1">
            <a:spLocks noGrp="1"/>
          </p:cNvSpPr>
          <p:nvPr>
            <p:ph type="subTitle" idx="1"/>
          </p:nvPr>
        </p:nvSpPr>
        <p:spPr>
          <a:xfrm>
            <a:off x="685800" y="3786737"/>
            <a:ext cx="7772400" cy="1658487"/>
          </a:xfrm>
          <a:prstGeom prst="rect">
            <a:avLst/>
          </a:prstGeom>
        </p:spPr>
        <p:txBody>
          <a:bodyPr lIns="91425" tIns="91425" rIns="91425" bIns="91425" anchor="t" anchorCtr="0">
            <a:noAutofit/>
          </a:bodyPr>
          <a:lstStyle/>
          <a:p>
            <a:pPr lvl="0" rtl="0">
              <a:buNone/>
            </a:pPr>
            <a:r>
              <a:rPr lang="en" dirty="0"/>
              <a:t>Richard Taylor</a:t>
            </a:r>
          </a:p>
          <a:p>
            <a:pPr>
              <a:buNone/>
            </a:pPr>
            <a:r>
              <a:rPr lang="en" dirty="0"/>
              <a:t>Merivale High School, </a:t>
            </a:r>
            <a:r>
              <a:rPr lang="en" dirty="0" smtClean="0"/>
              <a:t>Ottawa</a:t>
            </a:r>
          </a:p>
          <a:p>
            <a:pPr>
              <a:buNone/>
            </a:pPr>
            <a:r>
              <a:rPr lang="en" dirty="0" smtClean="0"/>
              <a:t>Richard.Taylor@MerivaleHS.org</a:t>
            </a:r>
            <a:endParaRPr lang="en" dirty="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Simple machines</a:t>
            </a:r>
          </a:p>
        </p:txBody>
      </p:sp>
      <p:sp>
        <p:nvSpPr>
          <p:cNvPr id="84" name="Shape 8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t>With all the modern electronic machines, people forget just how useful and ubiquitous the simple machines are:</a:t>
            </a:r>
          </a:p>
          <a:p>
            <a:pPr marL="457200" lvl="0" indent="-419100" rtl="0">
              <a:buClr>
                <a:schemeClr val="dk1"/>
              </a:buClr>
              <a:buSzPct val="166666"/>
              <a:buFont typeface="Arial"/>
              <a:buChar char="•"/>
            </a:pPr>
            <a:r>
              <a:rPr lang="en"/>
              <a:t>wheels</a:t>
            </a:r>
          </a:p>
          <a:p>
            <a:pPr marL="457200" marR="0" lvl="0" indent="-419100" algn="l" rtl="0">
              <a:lnSpc>
                <a:spcPct val="100000"/>
              </a:lnSpc>
              <a:spcBef>
                <a:spcPts val="600"/>
              </a:spcBef>
              <a:spcAft>
                <a:spcPts val="0"/>
              </a:spcAft>
              <a:buClr>
                <a:schemeClr val="dk1"/>
              </a:buClr>
              <a:buSzPct val="166666"/>
              <a:buFont typeface="Arial"/>
              <a:buChar char="•"/>
            </a:pPr>
            <a:r>
              <a:rPr lang="en"/>
              <a:t>levers</a:t>
            </a:r>
          </a:p>
          <a:p>
            <a:pPr marL="457200" marR="0" lvl="0" indent="-419100" algn="l" rtl="0">
              <a:lnSpc>
                <a:spcPct val="100000"/>
              </a:lnSpc>
              <a:spcBef>
                <a:spcPts val="600"/>
              </a:spcBef>
              <a:spcAft>
                <a:spcPts val="0"/>
              </a:spcAft>
              <a:buClr>
                <a:schemeClr val="dk1"/>
              </a:buClr>
              <a:buSzPct val="166666"/>
              <a:buFont typeface="Arial"/>
              <a:buChar char="•"/>
            </a:pPr>
            <a:r>
              <a:rPr lang="en"/>
              <a:t>wedges, ramps and screws</a:t>
            </a:r>
          </a:p>
          <a:p>
            <a:pPr marL="457200" marR="0" lvl="0" indent="-419100" algn="l" rtl="0">
              <a:lnSpc>
                <a:spcPct val="100000"/>
              </a:lnSpc>
              <a:spcBef>
                <a:spcPts val="600"/>
              </a:spcBef>
              <a:spcAft>
                <a:spcPts val="0"/>
              </a:spcAft>
              <a:buClr>
                <a:schemeClr val="dk1"/>
              </a:buClr>
              <a:buSzPct val="166666"/>
              <a:buFont typeface="Arial"/>
              <a:buChar char="•"/>
            </a:pPr>
            <a:r>
              <a:rPr lang="en"/>
              <a:t>gears</a:t>
            </a:r>
          </a:p>
          <a:p>
            <a:pPr marL="457200" lvl="0" indent="-419100" rtl="0">
              <a:buClr>
                <a:schemeClr val="dk1"/>
              </a:buClr>
              <a:buSzPct val="166666"/>
              <a:buFont typeface="Arial"/>
              <a:buChar char="•"/>
            </a:pPr>
            <a:r>
              <a:rPr lang="en"/>
              <a:t>pulleys</a:t>
            </a: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Case studies:</a:t>
            </a:r>
          </a:p>
        </p:txBody>
      </p:sp>
      <p:sp>
        <p:nvSpPr>
          <p:cNvPr id="90" name="Shape 9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dirty="0"/>
              <a:t>Door </a:t>
            </a:r>
            <a:r>
              <a:rPr lang="en" dirty="0" smtClean="0"/>
              <a:t>deadbolt</a:t>
            </a:r>
          </a:p>
          <a:p>
            <a:pPr lvl="0" rtl="0">
              <a:buNone/>
            </a:pPr>
            <a:endParaRPr lang="en" dirty="0"/>
          </a:p>
          <a:p>
            <a:pPr lvl="0" rtl="0">
              <a:buNone/>
            </a:pPr>
            <a:endParaRPr lang="en" dirty="0"/>
          </a:p>
          <a:p>
            <a:pPr lvl="0" rtl="0">
              <a:buNone/>
            </a:pPr>
            <a:r>
              <a:rPr lang="en" dirty="0"/>
              <a:t>Lego gear </a:t>
            </a:r>
            <a:r>
              <a:rPr lang="en" dirty="0" smtClean="0"/>
              <a:t>shift</a:t>
            </a:r>
          </a:p>
          <a:p>
            <a:pPr lvl="0" rtl="0">
              <a:buNone/>
            </a:pPr>
            <a:endParaRPr lang="en" dirty="0"/>
          </a:p>
          <a:p>
            <a:pPr lvl="0" rtl="0">
              <a:buNone/>
            </a:pPr>
            <a:endParaRPr lang="en" dirty="0"/>
          </a:p>
          <a:p>
            <a:pPr>
              <a:buNone/>
            </a:pPr>
            <a:r>
              <a:rPr lang="en" dirty="0"/>
              <a:t>bathroom scale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1125364"/>
            <a:ext cx="1955936" cy="227876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2276120"/>
            <a:ext cx="2671789" cy="19236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9872" y="4437112"/>
            <a:ext cx="2011469" cy="19888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8144" y="4437112"/>
            <a:ext cx="2847865" cy="2021984"/>
          </a:xfrm>
          <a:prstGeom prst="rect">
            <a:avLst/>
          </a:prstGeom>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Electrical machines</a:t>
            </a:r>
          </a:p>
        </p:txBody>
      </p:sp>
      <p:sp>
        <p:nvSpPr>
          <p:cNvPr id="96" name="Shape 9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419100" rtl="0">
              <a:buClr>
                <a:schemeClr val="dk1"/>
              </a:buClr>
              <a:buSzPct val="166666"/>
              <a:buFont typeface="Arial"/>
              <a:buChar char="•"/>
            </a:pPr>
            <a:r>
              <a:rPr lang="en"/>
              <a:t>teach circuits using household wiring and actual parts - cheap at hardware stores</a:t>
            </a:r>
          </a:p>
          <a:p>
            <a:pPr marL="457200" lvl="0" indent="-419100" rtl="0">
              <a:buClr>
                <a:schemeClr val="dk1"/>
              </a:buClr>
              <a:buSzPct val="166666"/>
              <a:buFont typeface="Arial"/>
              <a:buChar char="•"/>
            </a:pPr>
            <a:r>
              <a:rPr lang="en"/>
              <a:t>electronics using breadboards LEDs and jumpers</a:t>
            </a:r>
          </a:p>
          <a:p>
            <a:pPr marL="457200" lvl="0" indent="-419100">
              <a:buClr>
                <a:schemeClr val="dk1"/>
              </a:buClr>
              <a:buSzPct val="166666"/>
              <a:buFont typeface="Arial"/>
              <a:buChar char="•"/>
            </a:pPr>
            <a:r>
              <a:rPr lang="en"/>
              <a:t>demo Arduino microcontroller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3501008"/>
            <a:ext cx="2285324" cy="2636912"/>
          </a:xfrm>
          <a:prstGeom prst="rect">
            <a:avLst/>
          </a:prstGeom>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CA" dirty="0" err="1" smtClean="0"/>
              <a:t>Arduino</a:t>
            </a:r>
            <a:r>
              <a:rPr lang="en-CA" dirty="0" smtClean="0"/>
              <a:t> is a simple, inexpensive (&lt;$30) microprocessor board with multiple inputs and outputs</a:t>
            </a:r>
          </a:p>
          <a:p>
            <a:r>
              <a:rPr lang="en-CA" dirty="0" smtClean="0"/>
              <a:t>“Processing” is a simple programming language for graphical displays, built up by interactive trial and error</a:t>
            </a:r>
          </a:p>
          <a:p>
            <a:r>
              <a:rPr lang="en-CA" dirty="0" smtClean="0"/>
              <a:t>Both use similar commands and can be made to communicate with each other via USB</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404664"/>
            <a:ext cx="1870698" cy="12764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323054"/>
            <a:ext cx="1285714" cy="12857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04664"/>
            <a:ext cx="4230000" cy="1054286"/>
          </a:xfrm>
          <a:prstGeom prst="rect">
            <a:avLst/>
          </a:prstGeom>
        </p:spPr>
      </p:pic>
    </p:spTree>
    <p:extLst>
      <p:ext uri="{BB962C8B-B14F-4D97-AF65-F5344CB8AC3E}">
        <p14:creationId xmlns:p14="http://schemas.microsoft.com/office/powerpoint/2010/main" val="4034226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Example: </a:t>
            </a:r>
            <a:r>
              <a:rPr lang="en-CA" dirty="0" err="1" smtClean="0"/>
              <a:t>Arduino</a:t>
            </a:r>
            <a:r>
              <a:rPr lang="en-CA" dirty="0" smtClean="0"/>
              <a:t> light meter</a:t>
            </a:r>
            <a:endParaRPr lang="en-CA" dirty="0"/>
          </a:p>
        </p:txBody>
      </p:sp>
      <p:sp>
        <p:nvSpPr>
          <p:cNvPr id="5" name="Text Placeholder 4"/>
          <p:cNvSpPr>
            <a:spLocks noGrp="1"/>
          </p:cNvSpPr>
          <p:nvPr>
            <p:ph type="body" idx="1"/>
          </p:nvPr>
        </p:nvSpPr>
        <p:spPr/>
        <p:txBody>
          <a:bodyPr/>
          <a:lstStyle/>
          <a:p>
            <a:r>
              <a:rPr lang="en-CA" dirty="0" smtClean="0"/>
              <a:t>Read the voltage caused by a </a:t>
            </a:r>
            <a:r>
              <a:rPr lang="en-CA" dirty="0" err="1" smtClean="0"/>
              <a:t>photoresistor</a:t>
            </a:r>
            <a:endParaRPr lang="en-CA" dirty="0"/>
          </a:p>
          <a:p>
            <a:r>
              <a:rPr lang="en-CA" dirty="0" smtClean="0"/>
              <a:t>Divide by 4 to decrease the range from 1046 to one byte</a:t>
            </a:r>
          </a:p>
          <a:p>
            <a:r>
              <a:rPr lang="en-CA" dirty="0" smtClean="0"/>
              <a:t>Send one byte out on the USB</a:t>
            </a:r>
            <a:endParaRPr lang="en-CA" dirty="0"/>
          </a:p>
        </p:txBody>
      </p:sp>
      <p:sp>
        <p:nvSpPr>
          <p:cNvPr id="6" name="Text Placeholder 5"/>
          <p:cNvSpPr>
            <a:spLocks noGrp="1"/>
          </p:cNvSpPr>
          <p:nvPr>
            <p:ph type="body" idx="2"/>
          </p:nvPr>
        </p:nvSpPr>
        <p:spPr/>
        <p:txBody>
          <a:bodyPr/>
          <a:lstStyle/>
          <a:p>
            <a:r>
              <a:rPr lang="en-CA" dirty="0" smtClean="0"/>
              <a:t>Read one byte</a:t>
            </a:r>
          </a:p>
          <a:p>
            <a:r>
              <a:rPr lang="en-CA" dirty="0" smtClean="0"/>
              <a:t>Turn it into a vertical line</a:t>
            </a:r>
          </a:p>
          <a:p>
            <a:r>
              <a:rPr lang="en-CA" dirty="0" smtClean="0"/>
              <a:t>Move right one place</a:t>
            </a:r>
          </a:p>
          <a:p>
            <a:r>
              <a:rPr lang="en-CA" dirty="0" smtClean="0"/>
              <a:t>At far right clear the display and restart at left</a:t>
            </a:r>
            <a:endParaRPr lang="en-CA" dirty="0"/>
          </a:p>
        </p:txBody>
      </p:sp>
    </p:spTree>
    <p:extLst>
      <p:ext uri="{BB962C8B-B14F-4D97-AF65-F5344CB8AC3E}">
        <p14:creationId xmlns:p14="http://schemas.microsoft.com/office/powerpoint/2010/main" val="4176799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971549"/>
            <a:ext cx="2873896" cy="185366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040" y="147875"/>
            <a:ext cx="3904095" cy="4392107"/>
          </a:xfrm>
          <a:prstGeom prst="rect">
            <a:avLst/>
          </a:prstGeom>
        </p:spPr>
      </p:pic>
      <p:pic>
        <p:nvPicPr>
          <p:cNvPr id="4" name="ArduinoLigh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0" y="3396982"/>
            <a:ext cx="4057650" cy="2286000"/>
          </a:xfrm>
          <a:prstGeom prst="rect">
            <a:avLst/>
          </a:prstGeom>
        </p:spPr>
      </p:pic>
    </p:spTree>
    <p:extLst>
      <p:ext uri="{BB962C8B-B14F-4D97-AF65-F5344CB8AC3E}">
        <p14:creationId xmlns:p14="http://schemas.microsoft.com/office/powerpoint/2010/main" val="2665252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Light meter shows flicker of fluorescent lights</a:t>
            </a:r>
            <a:endParaRPr lang="en-CA"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474461"/>
            <a:ext cx="6258272" cy="4996187"/>
          </a:xfrm>
          <a:prstGeom prst="rect">
            <a:avLst/>
          </a:prstGeom>
        </p:spPr>
      </p:pic>
    </p:spTree>
    <p:extLst>
      <p:ext uri="{BB962C8B-B14F-4D97-AF65-F5344CB8AC3E}">
        <p14:creationId xmlns:p14="http://schemas.microsoft.com/office/powerpoint/2010/main" val="2668545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Magnetic “Hall Effect” sensor</a:t>
            </a:r>
            <a:endParaRPr lang="en-CA" dirty="0"/>
          </a:p>
        </p:txBody>
      </p:sp>
      <p:sp>
        <p:nvSpPr>
          <p:cNvPr id="3" name="Text Placeholder 2"/>
          <p:cNvSpPr>
            <a:spLocks noGrp="1"/>
          </p:cNvSpPr>
          <p:nvPr>
            <p:ph type="body" idx="1"/>
          </p:nvPr>
        </p:nvSpPr>
        <p:spPr/>
        <p:txBody>
          <a:bodyPr/>
          <a:lstStyle/>
          <a:p>
            <a:r>
              <a:rPr lang="en-CA" dirty="0" smtClean="0"/>
              <a:t>Very inexpensive electronic sensor detects how much a known current is deflected by a magnetic field</a:t>
            </a:r>
          </a:p>
          <a:p>
            <a:r>
              <a:rPr lang="en-CA" dirty="0" smtClean="0"/>
              <a:t>Connect to </a:t>
            </a:r>
            <a:r>
              <a:rPr lang="en-CA" dirty="0" err="1" smtClean="0"/>
              <a:t>Arduino</a:t>
            </a:r>
            <a:r>
              <a:rPr lang="en-CA" dirty="0" smtClean="0"/>
              <a:t> or build a simple circuit to change the output into a voltage that can be measured with a </a:t>
            </a:r>
            <a:r>
              <a:rPr lang="en-CA" dirty="0" err="1" smtClean="0"/>
              <a:t>multimeter</a:t>
            </a:r>
            <a:endParaRPr lang="en-CA" dirty="0" smtClean="0"/>
          </a:p>
          <a:p>
            <a:r>
              <a:rPr lang="en-CA" sz="1600" dirty="0">
                <a:hlinkClick r:id="rId2"/>
              </a:rPr>
              <a:t>https://</a:t>
            </a:r>
            <a:r>
              <a:rPr lang="en-CA" sz="1600" dirty="0" smtClean="0">
                <a:hlinkClick r:id="rId2"/>
              </a:rPr>
              <a:t>sites.google.com/a/cloud.ocdsb.ca/physics-by-simulation/Topics/teslameter</a:t>
            </a:r>
            <a:endParaRPr lang="en-CA" sz="1600" dirty="0"/>
          </a:p>
        </p:txBody>
      </p:sp>
    </p:spTree>
    <p:extLst>
      <p:ext uri="{BB962C8B-B14F-4D97-AF65-F5344CB8AC3E}">
        <p14:creationId xmlns:p14="http://schemas.microsoft.com/office/powerpoint/2010/main" val="1768142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60648"/>
            <a:ext cx="7961525" cy="6364963"/>
          </a:xfrm>
          <a:prstGeom prst="rect">
            <a:avLst/>
          </a:prstGeom>
        </p:spPr>
      </p:pic>
    </p:spTree>
    <p:extLst>
      <p:ext uri="{BB962C8B-B14F-4D97-AF65-F5344CB8AC3E}">
        <p14:creationId xmlns:p14="http://schemas.microsoft.com/office/powerpoint/2010/main" val="435606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dirty="0"/>
              <a:t>Energy machines</a:t>
            </a:r>
          </a:p>
        </p:txBody>
      </p:sp>
      <p:sp>
        <p:nvSpPr>
          <p:cNvPr id="102" name="Shape 10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419100" rtl="0">
              <a:buClr>
                <a:schemeClr val="dk1"/>
              </a:buClr>
              <a:buSzPct val="166666"/>
              <a:buFont typeface="Arial"/>
              <a:buChar char="•"/>
            </a:pPr>
            <a:r>
              <a:rPr lang="en" dirty="0"/>
              <a:t>solar power </a:t>
            </a:r>
            <a:r>
              <a:rPr lang="en" dirty="0" smtClean="0"/>
              <a:t>producing </a:t>
            </a:r>
          </a:p>
          <a:p>
            <a:pPr marL="38100" lvl="0" indent="0" rtl="0">
              <a:buClr>
                <a:schemeClr val="dk1"/>
              </a:buClr>
              <a:buSzPct val="166666"/>
              <a:buNone/>
            </a:pPr>
            <a:r>
              <a:rPr lang="en" dirty="0"/>
              <a:t> </a:t>
            </a:r>
            <a:r>
              <a:rPr lang="en" dirty="0" smtClean="0"/>
              <a:t>   electricity</a:t>
            </a:r>
            <a:endParaRPr lang="en" dirty="0"/>
          </a:p>
          <a:p>
            <a:pPr marL="457200" lvl="0" indent="-419100" rtl="0">
              <a:buClr>
                <a:schemeClr val="dk1"/>
              </a:buClr>
              <a:buSzPct val="166666"/>
              <a:buFont typeface="Arial"/>
              <a:buChar char="•"/>
            </a:pPr>
            <a:r>
              <a:rPr lang="en" dirty="0"/>
              <a:t>windpower windlass </a:t>
            </a:r>
            <a:endParaRPr lang="en" dirty="0" smtClean="0"/>
          </a:p>
          <a:p>
            <a:pPr marL="38100" lvl="0" indent="0" rtl="0">
              <a:buClr>
                <a:schemeClr val="dk1"/>
              </a:buClr>
              <a:buSzPct val="166666"/>
              <a:buNone/>
            </a:pPr>
            <a:r>
              <a:rPr lang="en" dirty="0"/>
              <a:t> </a:t>
            </a:r>
            <a:r>
              <a:rPr lang="en" dirty="0" smtClean="0"/>
              <a:t>   to </a:t>
            </a:r>
            <a:r>
              <a:rPr lang="en" dirty="0"/>
              <a:t>raise </a:t>
            </a:r>
            <a:r>
              <a:rPr lang="en" dirty="0" smtClean="0"/>
              <a:t>weights</a:t>
            </a:r>
            <a:endParaRPr lang="en" dirty="0"/>
          </a:p>
          <a:p>
            <a:pPr marL="457200" lvl="0" indent="-419100" rtl="0">
              <a:buClr>
                <a:schemeClr val="dk1"/>
              </a:buClr>
              <a:buSzPct val="166666"/>
              <a:buFont typeface="Arial"/>
              <a:buChar char="•"/>
            </a:pPr>
            <a:r>
              <a:rPr lang="en" dirty="0" smtClean="0"/>
              <a:t>Lego </a:t>
            </a:r>
            <a:r>
              <a:rPr lang="en" dirty="0"/>
              <a:t>motors are </a:t>
            </a:r>
            <a:endParaRPr lang="en" dirty="0" smtClean="0"/>
          </a:p>
          <a:p>
            <a:pPr marL="38100" lvl="0" indent="0" rtl="0">
              <a:buClr>
                <a:schemeClr val="dk1"/>
              </a:buClr>
              <a:buSzPct val="166666"/>
              <a:buNone/>
            </a:pPr>
            <a:r>
              <a:rPr lang="en" dirty="0"/>
              <a:t> </a:t>
            </a:r>
            <a:r>
              <a:rPr lang="en" dirty="0" smtClean="0"/>
              <a:t>   generators</a:t>
            </a:r>
          </a:p>
        </p:txBody>
      </p:sp>
      <p:pic>
        <p:nvPicPr>
          <p:cNvPr id="5" name="MotorGenerat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2835" r="12048"/>
          <a:stretch/>
        </p:blipFill>
        <p:spPr>
          <a:xfrm>
            <a:off x="2843808" y="4437112"/>
            <a:ext cx="3035829" cy="2276872"/>
          </a:xfrm>
          <a:prstGeom prst="rect">
            <a:avLst/>
          </a:prstGeom>
        </p:spPr>
      </p:pic>
      <p:pic>
        <p:nvPicPr>
          <p:cNvPr id="6" name="B-SquaresLight.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0074" r="12219"/>
          <a:stretch/>
        </p:blipFill>
        <p:spPr>
          <a:xfrm>
            <a:off x="5436096" y="116632"/>
            <a:ext cx="3129835" cy="2269130"/>
          </a:xfrm>
          <a:prstGeom prst="rect">
            <a:avLst/>
          </a:prstGeom>
        </p:spPr>
      </p:pic>
      <p:pic>
        <p:nvPicPr>
          <p:cNvPr id="7" name="WindPower.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12441" r="12959"/>
          <a:stretch/>
        </p:blipFill>
        <p:spPr>
          <a:xfrm>
            <a:off x="6012160" y="2852936"/>
            <a:ext cx="3026979" cy="2286000"/>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dirty="0" smtClean="0"/>
              <a:t>Curriculum Expectations</a:t>
            </a:r>
            <a:endParaRPr lang="en" dirty="0"/>
          </a:p>
        </p:txBody>
      </p:sp>
      <p:sp>
        <p:nvSpPr>
          <p:cNvPr id="30" name="Shape 3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dirty="0" smtClean="0"/>
              <a:t>All three high school Physics courses include curriculum expectations to analyse technologies:</a:t>
            </a:r>
          </a:p>
          <a:p>
            <a:pPr lvl="0">
              <a:buNone/>
            </a:pPr>
            <a:r>
              <a:rPr lang="en" sz="2000" dirty="0" smtClean="0"/>
              <a:t>SPH3U - “</a:t>
            </a:r>
            <a:r>
              <a:rPr lang="en-CA" sz="2000" dirty="0"/>
              <a:t>B1. analyse technologies that apply concepts related to kinematics, and assess </a:t>
            </a:r>
            <a:r>
              <a:rPr lang="en-CA" sz="2000" dirty="0" smtClean="0"/>
              <a:t>the </a:t>
            </a:r>
            <a:r>
              <a:rPr lang="en-CA" sz="2000" dirty="0"/>
              <a:t>technologies’ social </a:t>
            </a:r>
            <a:r>
              <a:rPr lang="en-CA" sz="2000" dirty="0" smtClean="0"/>
              <a:t>and </a:t>
            </a:r>
            <a:r>
              <a:rPr lang="en-CA" sz="2000" dirty="0"/>
              <a:t>environmental impact;</a:t>
            </a:r>
            <a:r>
              <a:rPr lang="en" sz="2000" dirty="0" smtClean="0"/>
              <a:t>”</a:t>
            </a:r>
          </a:p>
          <a:p>
            <a:pPr lvl="0">
              <a:buNone/>
            </a:pPr>
            <a:r>
              <a:rPr lang="en" sz="2000" dirty="0" smtClean="0"/>
              <a:t>SPH4U - “</a:t>
            </a:r>
            <a:r>
              <a:rPr lang="en-CA" sz="2000" dirty="0" smtClean="0"/>
              <a:t>D1</a:t>
            </a:r>
            <a:r>
              <a:rPr lang="en-CA" sz="2000" dirty="0"/>
              <a:t>. analyse the operation of technologies that use gravitational, electric, or magnetic fields, and assess </a:t>
            </a:r>
            <a:r>
              <a:rPr lang="en-CA" sz="2000" dirty="0" smtClean="0"/>
              <a:t>the </a:t>
            </a:r>
            <a:r>
              <a:rPr lang="en-CA" sz="2000" dirty="0"/>
              <a:t>technologies’ social and environmental impact;</a:t>
            </a:r>
            <a:r>
              <a:rPr lang="en" sz="2000" dirty="0" smtClean="0"/>
              <a:t>”</a:t>
            </a:r>
          </a:p>
          <a:p>
            <a:pPr lvl="0">
              <a:buNone/>
            </a:pPr>
            <a:r>
              <a:rPr lang="en" sz="2000" dirty="0" smtClean="0"/>
              <a:t>SPH4C – “</a:t>
            </a:r>
            <a:r>
              <a:rPr lang="en-CA" sz="2000" dirty="0" smtClean="0"/>
              <a:t>F1</a:t>
            </a:r>
            <a:r>
              <a:rPr lang="en-CA" sz="2000" dirty="0"/>
              <a:t>. analyse the development of technological applications related to hydraulic and pneumatic systems, </a:t>
            </a:r>
            <a:r>
              <a:rPr lang="en-CA" sz="2000" dirty="0" smtClean="0"/>
              <a:t>and </a:t>
            </a:r>
            <a:r>
              <a:rPr lang="en-CA" sz="2000" dirty="0"/>
              <a:t>assess some of the social and environmental effects of these systems;</a:t>
            </a:r>
            <a:r>
              <a:rPr lang="en" sz="2000" dirty="0" smtClean="0"/>
              <a:t>”</a:t>
            </a:r>
            <a:endParaRPr lang="en" sz="2000" dirty="0"/>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Hydraulic and Pneumatic machines</a:t>
            </a:r>
          </a:p>
        </p:txBody>
      </p:sp>
      <p:sp>
        <p:nvSpPr>
          <p:cNvPr id="108" name="Shape 10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dirty="0"/>
              <a:t>A recent CBC Marketplace episode http://www.cbc.ca/marketplace/2012/</a:t>
            </a:r>
          </a:p>
          <a:p>
            <a:pPr lvl="0" rtl="0">
              <a:buNone/>
            </a:pPr>
            <a:r>
              <a:rPr lang="en" dirty="0"/>
              <a:t>whentherepairmanknocks/</a:t>
            </a:r>
          </a:p>
          <a:p>
            <a:pPr>
              <a:buNone/>
            </a:pPr>
            <a:r>
              <a:rPr lang="en" dirty="0"/>
              <a:t>demonstrated how a very simple plumbing problem with a toilet or dishwasher can lead to outrageous estimates for unnecessary repairs or replacements. Understanding of how these common machines work, and skill with simple plumbing tools can save you lots of money and trouble.</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8622493" cy="6650098"/>
          </a:xfrm>
          <a:prstGeom prst="rect">
            <a:avLst/>
          </a:prstGeom>
        </p:spPr>
      </p:pic>
    </p:spTree>
    <p:extLst>
      <p:ext uri="{BB962C8B-B14F-4D97-AF65-F5344CB8AC3E}">
        <p14:creationId xmlns:p14="http://schemas.microsoft.com/office/powerpoint/2010/main" val="2049352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Practical plumbing and hydraulics</a:t>
            </a:r>
          </a:p>
        </p:txBody>
      </p:sp>
      <p:sp>
        <p:nvSpPr>
          <p:cNvPr id="114" name="Shape 11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419100" rtl="0">
              <a:buClr>
                <a:schemeClr val="dk1"/>
              </a:buClr>
              <a:buSzPct val="166666"/>
              <a:buFont typeface="Arial"/>
              <a:buChar char="•"/>
            </a:pPr>
            <a:r>
              <a:rPr lang="en"/>
              <a:t>Demonstrate siphon</a:t>
            </a:r>
          </a:p>
          <a:p>
            <a:pPr marL="457200" marR="0" lvl="0" indent="-419100" algn="l" rtl="0">
              <a:lnSpc>
                <a:spcPct val="100000"/>
              </a:lnSpc>
              <a:spcBef>
                <a:spcPts val="600"/>
              </a:spcBef>
              <a:spcAft>
                <a:spcPts val="0"/>
              </a:spcAft>
              <a:buClr>
                <a:schemeClr val="dk1"/>
              </a:buClr>
              <a:buSzPct val="166666"/>
              <a:buFont typeface="Arial"/>
              <a:buChar char="•"/>
            </a:pPr>
            <a:r>
              <a:rPr lang="en"/>
              <a:t>Demonstrate model toilet</a:t>
            </a:r>
          </a:p>
          <a:p>
            <a:pPr marL="457200" marR="0" lvl="0" indent="-419100" algn="l" rtl="0">
              <a:lnSpc>
                <a:spcPct val="100000"/>
              </a:lnSpc>
              <a:spcBef>
                <a:spcPts val="600"/>
              </a:spcBef>
              <a:spcAft>
                <a:spcPts val="0"/>
              </a:spcAft>
              <a:buClr>
                <a:schemeClr val="dk1"/>
              </a:buClr>
              <a:buSzPct val="166666"/>
              <a:buFont typeface="Arial"/>
              <a:buChar char="•"/>
            </a:pPr>
            <a:r>
              <a:rPr lang="en"/>
              <a:t>Demonstrate hydraulic piston using syringes</a:t>
            </a:r>
          </a:p>
          <a:p>
            <a:pPr marL="457200" marR="0" lvl="0" indent="-419100" algn="l" rtl="0">
              <a:lnSpc>
                <a:spcPct val="100000"/>
              </a:lnSpc>
              <a:spcBef>
                <a:spcPts val="600"/>
              </a:spcBef>
              <a:spcAft>
                <a:spcPts val="0"/>
              </a:spcAft>
              <a:buClr>
                <a:schemeClr val="dk1"/>
              </a:buClr>
              <a:buSzPct val="166666"/>
              <a:buFont typeface="Arial"/>
              <a:buChar char="•"/>
            </a:pPr>
            <a:r>
              <a:rPr lang="en"/>
              <a:t>Mechanical advantage when using cylinders of different sizes</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04664"/>
            <a:ext cx="2716838" cy="59492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844824"/>
            <a:ext cx="4677512" cy="2203108"/>
          </a:xfrm>
          <a:prstGeom prst="rect">
            <a:avLst/>
          </a:prstGeom>
        </p:spPr>
      </p:pic>
    </p:spTree>
    <p:extLst>
      <p:ext uri="{BB962C8B-B14F-4D97-AF65-F5344CB8AC3E}">
        <p14:creationId xmlns:p14="http://schemas.microsoft.com/office/powerpoint/2010/main" val="3808504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Resources</a:t>
            </a:r>
          </a:p>
        </p:txBody>
      </p:sp>
      <p:sp>
        <p:nvSpPr>
          <p:cNvPr id="120" name="Shape 12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sz="2000" b="1" dirty="0"/>
              <a:t>Make magazine:</a:t>
            </a:r>
          </a:p>
          <a:p>
            <a:pPr lvl="0" rtl="0">
              <a:buNone/>
            </a:pPr>
            <a:r>
              <a:rPr lang="en" sz="2000" dirty="0">
                <a:hlinkClick r:id="rId3"/>
              </a:rPr>
              <a:t>http://makezine.com</a:t>
            </a:r>
            <a:r>
              <a:rPr lang="en" sz="2000" dirty="0" smtClean="0">
                <a:hlinkClick r:id="rId3"/>
              </a:rPr>
              <a:t>/</a:t>
            </a:r>
            <a:endParaRPr lang="en" sz="2000" dirty="0" smtClean="0"/>
          </a:p>
          <a:p>
            <a:pPr lvl="0" rtl="0">
              <a:buNone/>
            </a:pPr>
            <a:r>
              <a:rPr lang="en" sz="2000" b="1" dirty="0" smtClean="0"/>
              <a:t>Arduino:</a:t>
            </a:r>
          </a:p>
          <a:p>
            <a:pPr lvl="0">
              <a:buNone/>
            </a:pPr>
            <a:r>
              <a:rPr lang="en-CA" sz="2000" dirty="0">
                <a:hlinkClick r:id="rId4"/>
              </a:rPr>
              <a:t>http://arduino.cc/en</a:t>
            </a:r>
            <a:r>
              <a:rPr lang="en-CA" sz="2000" dirty="0" smtClean="0">
                <a:hlinkClick r:id="rId4"/>
              </a:rPr>
              <a:t>/</a:t>
            </a:r>
            <a:endParaRPr lang="en-CA" sz="2000" dirty="0" smtClean="0"/>
          </a:p>
          <a:p>
            <a:pPr lvl="0">
              <a:buNone/>
            </a:pPr>
            <a:r>
              <a:rPr lang="en-CA" sz="2000" b="1" dirty="0" smtClean="0"/>
              <a:t>Processing:</a:t>
            </a:r>
          </a:p>
          <a:p>
            <a:pPr lvl="0">
              <a:buNone/>
            </a:pPr>
            <a:r>
              <a:rPr lang="en-CA" sz="2000" dirty="0">
                <a:hlinkClick r:id="rId5"/>
              </a:rPr>
              <a:t>http://processing.org/</a:t>
            </a:r>
            <a:endParaRPr lang="en" sz="2000" dirty="0"/>
          </a:p>
          <a:p>
            <a:pPr lvl="0" rtl="0">
              <a:buNone/>
            </a:pPr>
            <a:r>
              <a:rPr lang="en" sz="2000" b="1" dirty="0"/>
              <a:t>Inventables</a:t>
            </a:r>
            <a:r>
              <a:rPr lang="en" sz="2000" dirty="0"/>
              <a:t> - weird and wonderful materials:</a:t>
            </a:r>
          </a:p>
          <a:p>
            <a:pPr lvl="0" rtl="0">
              <a:buNone/>
            </a:pPr>
            <a:r>
              <a:rPr lang="en" sz="2000" dirty="0">
                <a:hlinkClick r:id="rId6"/>
              </a:rPr>
              <a:t>http://www.inventables.com</a:t>
            </a:r>
            <a:r>
              <a:rPr lang="en" sz="2000" dirty="0" smtClean="0">
                <a:hlinkClick r:id="rId6"/>
              </a:rPr>
              <a:t>/</a:t>
            </a:r>
            <a:endParaRPr lang="en" sz="2000" dirty="0" smtClean="0"/>
          </a:p>
          <a:p>
            <a:pPr lvl="0" rtl="0">
              <a:buNone/>
            </a:pPr>
            <a:r>
              <a:rPr lang="en" sz="2000" b="1" dirty="0" smtClean="0"/>
              <a:t>Sparkfun</a:t>
            </a:r>
            <a:r>
              <a:rPr lang="en" sz="2000" dirty="0" smtClean="0"/>
              <a:t> </a:t>
            </a:r>
            <a:r>
              <a:rPr lang="en" sz="2000" dirty="0"/>
              <a:t>- electronics equipment and </a:t>
            </a:r>
            <a:r>
              <a:rPr lang="en" sz="2000" dirty="0" smtClean="0"/>
              <a:t>kits:</a:t>
            </a:r>
            <a:endParaRPr lang="en" sz="2000" dirty="0"/>
          </a:p>
          <a:p>
            <a:pPr lvl="0" rtl="0">
              <a:buNone/>
            </a:pPr>
            <a:r>
              <a:rPr lang="en" sz="2000" dirty="0">
                <a:hlinkClick r:id="rId7"/>
              </a:rPr>
              <a:t>http://www.sparkfun.com</a:t>
            </a:r>
            <a:r>
              <a:rPr lang="en" sz="2000" dirty="0" smtClean="0">
                <a:hlinkClick r:id="rId7"/>
              </a:rPr>
              <a:t>/</a:t>
            </a:r>
            <a:endParaRPr lang="en" sz="2000" dirty="0" smtClean="0"/>
          </a:p>
          <a:p>
            <a:pPr lvl="0" rtl="0">
              <a:buNone/>
            </a:pPr>
            <a:endParaRPr lang="en" dirty="0"/>
          </a:p>
          <a:p>
            <a:endParaRPr lang="en" dirty="0"/>
          </a:p>
          <a:p>
            <a:endParaRPr lang="en" dirty="0"/>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More resources</a:t>
            </a:r>
          </a:p>
        </p:txBody>
      </p:sp>
      <p:sp>
        <p:nvSpPr>
          <p:cNvPr id="126" name="Shape 12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Clr>
                <a:srgbClr val="000000"/>
              </a:buClr>
              <a:buSzPct val="36666"/>
              <a:buFont typeface="Arial"/>
              <a:buNone/>
            </a:pPr>
            <a:r>
              <a:rPr lang="en" sz="2000" b="1" dirty="0"/>
              <a:t>Skills Canada - Ontario:</a:t>
            </a:r>
          </a:p>
          <a:p>
            <a:pPr lvl="0" rtl="0">
              <a:buClr>
                <a:srgbClr val="000000"/>
              </a:buClr>
              <a:buSzPct val="36666"/>
              <a:buFont typeface="Arial"/>
              <a:buNone/>
            </a:pPr>
            <a:r>
              <a:rPr lang="en" sz="2000" dirty="0">
                <a:hlinkClick r:id="rId3"/>
              </a:rPr>
              <a:t>http://www.skillsontario.com</a:t>
            </a:r>
            <a:r>
              <a:rPr lang="en" sz="2000" dirty="0" smtClean="0">
                <a:hlinkClick r:id="rId3"/>
              </a:rPr>
              <a:t>/</a:t>
            </a:r>
            <a:endParaRPr lang="en" sz="2000" dirty="0"/>
          </a:p>
          <a:p>
            <a:pPr lvl="0" rtl="0">
              <a:buClr>
                <a:srgbClr val="000000"/>
              </a:buClr>
              <a:buSzPct val="36666"/>
              <a:buFont typeface="Arial"/>
              <a:buNone/>
            </a:pPr>
            <a:r>
              <a:rPr lang="en" sz="2000" b="1" dirty="0"/>
              <a:t>Ontario Colleges:</a:t>
            </a:r>
          </a:p>
          <a:p>
            <a:pPr lvl="0" rtl="0">
              <a:buClr>
                <a:srgbClr val="000000"/>
              </a:buClr>
              <a:buSzPct val="36666"/>
              <a:buFont typeface="Arial"/>
              <a:buNone/>
            </a:pPr>
            <a:r>
              <a:rPr lang="en" sz="2000" dirty="0">
                <a:hlinkClick r:id="rId4"/>
              </a:rPr>
              <a:t>http://</a:t>
            </a:r>
            <a:r>
              <a:rPr lang="en" sz="2000" dirty="0" smtClean="0">
                <a:hlinkClick r:id="rId4"/>
              </a:rPr>
              <a:t>www.ontariocolleges.ca/ontcol/home.html</a:t>
            </a:r>
            <a:endParaRPr lang="en" sz="2000" dirty="0"/>
          </a:p>
          <a:p>
            <a:pPr lvl="0" rtl="0">
              <a:buClr>
                <a:srgbClr val="000000"/>
              </a:buClr>
              <a:buSzPct val="36666"/>
              <a:buFont typeface="Arial"/>
              <a:buNone/>
            </a:pPr>
            <a:r>
              <a:rPr lang="en" sz="2000" b="1" dirty="0" smtClean="0"/>
              <a:t>Human </a:t>
            </a:r>
            <a:r>
              <a:rPr lang="en" sz="2000" b="1" dirty="0"/>
              <a:t>Resources and Skills Development Canada</a:t>
            </a:r>
          </a:p>
          <a:p>
            <a:pPr lvl="0" rtl="0">
              <a:buClr>
                <a:srgbClr val="000000"/>
              </a:buClr>
              <a:buSzPct val="45833"/>
              <a:buFont typeface="Arial"/>
              <a:buNone/>
            </a:pPr>
            <a:r>
              <a:rPr lang="en" sz="2000" dirty="0">
                <a:hlinkClick r:id="rId5"/>
              </a:rPr>
              <a:t>http://www4.hrsdc.gc.ca/d.4m.1.3n@-</a:t>
            </a:r>
            <a:r>
              <a:rPr lang="en" sz="2000" dirty="0" smtClean="0">
                <a:hlinkClick r:id="rId5"/>
              </a:rPr>
              <a:t>eng.jsp?did=5</a:t>
            </a:r>
            <a:endParaRPr lang="en" sz="2000" dirty="0"/>
          </a:p>
          <a:p>
            <a:pPr lvl="0" rtl="0">
              <a:buClr>
                <a:srgbClr val="000000"/>
              </a:buClr>
              <a:buSzPct val="45833"/>
              <a:buFont typeface="Arial"/>
              <a:buNone/>
            </a:pPr>
            <a:endParaRPr lang="en" sz="2400" b="1" dirty="0"/>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dirty="0"/>
              <a:t>Why is </a:t>
            </a:r>
            <a:r>
              <a:rPr lang="en" dirty="0" smtClean="0"/>
              <a:t>this needed</a:t>
            </a:r>
            <a:r>
              <a:rPr lang="en" dirty="0"/>
              <a:t>?</a:t>
            </a:r>
          </a:p>
        </p:txBody>
      </p:sp>
      <p:sp>
        <p:nvSpPr>
          <p:cNvPr id="42" name="Shape 4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419100" rtl="0">
              <a:buClr>
                <a:schemeClr val="dk1"/>
              </a:buClr>
              <a:buSzPct val="166666"/>
              <a:buFont typeface="Arial"/>
              <a:buChar char="•"/>
            </a:pPr>
            <a:r>
              <a:rPr lang="en" sz="2400" dirty="0"/>
              <a:t>we need more people who understand how machines work</a:t>
            </a:r>
          </a:p>
          <a:p>
            <a:pPr marL="457200" lvl="0" indent="-419100" rtl="0">
              <a:buClr>
                <a:schemeClr val="dk1"/>
              </a:buClr>
              <a:buSzPct val="166666"/>
              <a:buFont typeface="Arial"/>
              <a:buChar char="•"/>
            </a:pPr>
            <a:r>
              <a:rPr lang="en" sz="2400" dirty="0"/>
              <a:t>we need to prepare more Canadians to build and repair the machines we use</a:t>
            </a:r>
          </a:p>
          <a:p>
            <a:pPr marL="457200" lvl="0" indent="-419100" rtl="0">
              <a:buClr>
                <a:schemeClr val="dk1"/>
              </a:buClr>
              <a:buSzPct val="166666"/>
              <a:buFont typeface="Arial"/>
              <a:buChar char="•"/>
            </a:pPr>
            <a:r>
              <a:rPr lang="en" sz="2400" dirty="0"/>
              <a:t>skills with tools and machines help people earn more and save more when they can do simple repairs for themselves</a:t>
            </a:r>
          </a:p>
          <a:p>
            <a:pPr marL="457200" lvl="0" indent="-419100">
              <a:buClr>
                <a:schemeClr val="dk1"/>
              </a:buClr>
              <a:buSzPct val="166666"/>
              <a:buFont typeface="Arial"/>
              <a:buChar char="•"/>
            </a:pPr>
            <a:r>
              <a:rPr lang="en" sz="2400" dirty="0"/>
              <a:t>understanding </a:t>
            </a:r>
            <a:r>
              <a:rPr lang="en" sz="2400" b="1" dirty="0"/>
              <a:t>why</a:t>
            </a:r>
            <a:r>
              <a:rPr lang="en" sz="2400" dirty="0"/>
              <a:t> things work allows innovation and </a:t>
            </a:r>
            <a:r>
              <a:rPr lang="en" sz="2400" dirty="0" smtClean="0"/>
              <a:t>creativity</a:t>
            </a:r>
          </a:p>
          <a:p>
            <a:pPr marL="457200" lvl="0" indent="-419100">
              <a:buClr>
                <a:schemeClr val="dk1"/>
              </a:buClr>
              <a:buSzPct val="166666"/>
              <a:buFont typeface="Arial"/>
              <a:buChar char="•"/>
            </a:pPr>
            <a:r>
              <a:rPr lang="en-CA" sz="2400" dirty="0"/>
              <a:t>o</a:t>
            </a:r>
            <a:r>
              <a:rPr lang="en" sz="2400" dirty="0" smtClean="0"/>
              <a:t>ur students are more likely to become engineers and technicians than scientists</a:t>
            </a:r>
            <a:endParaRPr lang="en" sz="2400" dirty="0"/>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Practical Physics: topics</a:t>
            </a:r>
          </a:p>
        </p:txBody>
      </p:sp>
      <p:sp>
        <p:nvSpPr>
          <p:cNvPr id="66" name="Shape 6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dirty="0"/>
              <a:t>Investigation skills</a:t>
            </a:r>
          </a:p>
          <a:p>
            <a:pPr lvl="0" rtl="0">
              <a:buNone/>
            </a:pPr>
            <a:r>
              <a:rPr lang="en" dirty="0" smtClean="0"/>
              <a:t>Position and Motion</a:t>
            </a:r>
            <a:endParaRPr lang="en" dirty="0"/>
          </a:p>
          <a:p>
            <a:pPr lvl="0" rtl="0">
              <a:buNone/>
            </a:pPr>
            <a:r>
              <a:rPr lang="en" dirty="0"/>
              <a:t>Mechanics</a:t>
            </a:r>
          </a:p>
          <a:p>
            <a:pPr lvl="0" rtl="0">
              <a:buNone/>
            </a:pPr>
            <a:r>
              <a:rPr lang="en" dirty="0"/>
              <a:t>Electricity</a:t>
            </a:r>
          </a:p>
          <a:p>
            <a:pPr lvl="0" rtl="0">
              <a:buNone/>
            </a:pPr>
            <a:r>
              <a:rPr lang="en" dirty="0"/>
              <a:t>Energy</a:t>
            </a:r>
          </a:p>
          <a:p>
            <a:pPr>
              <a:buNone/>
            </a:pPr>
            <a:r>
              <a:rPr lang="en" dirty="0"/>
              <a:t>Fluids</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dirty="0"/>
              <a:t>Skills: </a:t>
            </a:r>
            <a:r>
              <a:rPr lang="en" dirty="0" smtClean="0"/>
              <a:t>	more </a:t>
            </a:r>
            <a:r>
              <a:rPr lang="en" dirty="0"/>
              <a:t>practical, less </a:t>
            </a:r>
            <a:r>
              <a:rPr lang="en" dirty="0" smtClean="0"/>
              <a:t>      			academic</a:t>
            </a:r>
            <a:endParaRPr lang="en" dirty="0"/>
          </a:p>
        </p:txBody>
      </p:sp>
      <p:sp>
        <p:nvSpPr>
          <p:cNvPr id="72" name="Shape 7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dirty="0"/>
              <a:t>Measuring</a:t>
            </a:r>
          </a:p>
          <a:p>
            <a:pPr lvl="0" rtl="0">
              <a:buNone/>
            </a:pPr>
            <a:r>
              <a:rPr lang="en" dirty="0"/>
              <a:t>Drawing to </a:t>
            </a:r>
            <a:r>
              <a:rPr lang="en" dirty="0" smtClean="0"/>
              <a:t>scale</a:t>
            </a:r>
          </a:p>
          <a:p>
            <a:pPr lvl="0" rtl="0">
              <a:buNone/>
            </a:pPr>
            <a:r>
              <a:rPr lang="en" dirty="0" smtClean="0"/>
              <a:t>Directions and vector components</a:t>
            </a:r>
            <a:endParaRPr lang="en" dirty="0"/>
          </a:p>
          <a:p>
            <a:pPr lvl="0" rtl="0">
              <a:buNone/>
            </a:pPr>
            <a:r>
              <a:rPr lang="en" dirty="0"/>
              <a:t>Using </a:t>
            </a:r>
            <a:r>
              <a:rPr lang="en" dirty="0" smtClean="0"/>
              <a:t>tools to build things</a:t>
            </a:r>
            <a:endParaRPr lang="en" dirty="0"/>
          </a:p>
          <a:p>
            <a:pPr lvl="0" rtl="0">
              <a:buNone/>
            </a:pPr>
            <a:r>
              <a:rPr lang="en" dirty="0"/>
              <a:t>Understanding graphs</a:t>
            </a:r>
          </a:p>
          <a:p>
            <a:pPr>
              <a:buNone/>
            </a:pPr>
            <a:r>
              <a:rPr lang="en" dirty="0"/>
              <a:t>Feeling relationships and </a:t>
            </a:r>
            <a:r>
              <a:rPr lang="en" dirty="0" smtClean="0"/>
              <a:t>connections</a:t>
            </a:r>
          </a:p>
          <a:p>
            <a:pPr>
              <a:buNone/>
            </a:pPr>
            <a:r>
              <a:rPr lang="en" dirty="0" smtClean="0"/>
              <a:t>Making use of available parts</a:t>
            </a:r>
            <a:endParaRPr lang="en" dirty="0"/>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Distance, time, speed</a:t>
            </a:r>
            <a:endParaRPr lang="en-CA" dirty="0"/>
          </a:p>
        </p:txBody>
      </p:sp>
      <p:sp>
        <p:nvSpPr>
          <p:cNvPr id="3" name="Text Placeholder 2"/>
          <p:cNvSpPr>
            <a:spLocks noGrp="1"/>
          </p:cNvSpPr>
          <p:nvPr>
            <p:ph type="body" idx="1"/>
          </p:nvPr>
        </p:nvSpPr>
        <p:spPr/>
        <p:txBody>
          <a:bodyPr/>
          <a:lstStyle/>
          <a:p>
            <a:r>
              <a:rPr lang="en-CA" dirty="0" smtClean="0"/>
              <a:t>I-Pod app by Nike uses a built-in accelerometer to detect and count steps</a:t>
            </a:r>
          </a:p>
          <a:p>
            <a:r>
              <a:rPr lang="en-CA" dirty="0" smtClean="0"/>
              <a:t>Built-in clock counts elapsed time</a:t>
            </a:r>
          </a:p>
          <a:p>
            <a:r>
              <a:rPr lang="en-CA" dirty="0" smtClean="0"/>
              <a:t>Investigate if conversion from steps to distance is accurate. What happens if you enter your height? Is it better when you calibrate one run?</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526" y="4581128"/>
            <a:ext cx="3720414" cy="2232248"/>
          </a:xfrm>
          <a:prstGeom prst="rect">
            <a:avLst/>
          </a:prstGeom>
        </p:spPr>
      </p:pic>
    </p:spTree>
    <p:extLst>
      <p:ext uri="{BB962C8B-B14F-4D97-AF65-F5344CB8AC3E}">
        <p14:creationId xmlns:p14="http://schemas.microsoft.com/office/powerpoint/2010/main" val="1153294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dirty="0" smtClean="0"/>
              <a:t>Force and Motion</a:t>
            </a:r>
            <a:endParaRPr lang="en" dirty="0"/>
          </a:p>
        </p:txBody>
      </p:sp>
      <p:sp>
        <p:nvSpPr>
          <p:cNvPr id="78" name="Shape 7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t>Motion was dropped from the grade 10 Science curriculum and moved into SPH3U. This means that most students do not get taught the Physics of movement, speed, acceleration and forces before learning how to drive.</a:t>
            </a:r>
          </a:p>
          <a:p>
            <a:pPr lvl="0" rtl="0">
              <a:buNone/>
            </a:pPr>
            <a:r>
              <a:rPr lang="en"/>
              <a:t>More young drivers should learn:</a:t>
            </a:r>
          </a:p>
          <a:p>
            <a:pPr lvl="0" rtl="0">
              <a:buNone/>
            </a:pPr>
            <a:r>
              <a:rPr lang="en"/>
              <a:t>Force acting for a time changes velocity.</a:t>
            </a:r>
          </a:p>
          <a:p>
            <a:pPr lvl="0" rtl="0">
              <a:buNone/>
            </a:pPr>
            <a:r>
              <a:rPr lang="en"/>
              <a:t>Force acting over a distance changes energy.</a:t>
            </a:r>
          </a:p>
          <a:p>
            <a:pPr>
              <a:buNone/>
            </a:pPr>
            <a:r>
              <a:rPr lang="en"/>
              <a:t>Force hurts. Too much force kills.</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Physics of Car Crashes</a:t>
            </a:r>
            <a:endParaRPr lang="en-CA" dirty="0"/>
          </a:p>
        </p:txBody>
      </p:sp>
      <p:sp>
        <p:nvSpPr>
          <p:cNvPr id="3" name="Text Placeholder 2"/>
          <p:cNvSpPr>
            <a:spLocks noGrp="1"/>
          </p:cNvSpPr>
          <p:nvPr>
            <p:ph type="body" idx="1"/>
          </p:nvPr>
        </p:nvSpPr>
        <p:spPr/>
        <p:txBody>
          <a:bodyPr/>
          <a:lstStyle/>
          <a:p>
            <a:r>
              <a:rPr lang="en-CA" dirty="0" smtClean="0"/>
              <a:t>Excellent video and teacher workbook by </a:t>
            </a:r>
            <a:r>
              <a:rPr lang="en-CA" dirty="0" err="1" smtClean="0"/>
              <a:t>Griff</a:t>
            </a:r>
            <a:r>
              <a:rPr lang="en-CA" dirty="0" smtClean="0"/>
              <a:t> Jones and the Insurance Institute for Highway Safety:</a:t>
            </a:r>
          </a:p>
          <a:p>
            <a:r>
              <a:rPr lang="en-CA" sz="2800" dirty="0" smtClean="0"/>
              <a:t>“Understanding Car Crashes: It’s Basic Physics”</a:t>
            </a:r>
          </a:p>
          <a:p>
            <a:r>
              <a:rPr lang="en-CA" sz="2400" dirty="0">
                <a:hlinkClick r:id="rId2"/>
              </a:rPr>
              <a:t>http://</a:t>
            </a:r>
            <a:r>
              <a:rPr lang="en-CA" sz="2400" dirty="0" smtClean="0">
                <a:hlinkClick r:id="rId2"/>
              </a:rPr>
              <a:t>www.youtube.com/watch?v=yUpiV2I_IRI</a:t>
            </a:r>
            <a:endParaRPr lang="en-CA" sz="2400" dirty="0" smtClean="0"/>
          </a:p>
          <a:p>
            <a:r>
              <a:rPr lang="en-CA" sz="2400" dirty="0">
                <a:hlinkClick r:id="rId3"/>
              </a:rPr>
              <a:t>http://web.cvcaroyals.org/~</a:t>
            </a:r>
            <a:r>
              <a:rPr lang="en-CA" sz="2400" dirty="0" smtClean="0">
                <a:hlinkClick r:id="rId3"/>
              </a:rPr>
              <a:t>rheckathorn/documents/ physicsofcarcrashesteachersguide.pdf</a:t>
            </a:r>
            <a:endParaRPr lang="en-CA" sz="2400" dirty="0" smtClean="0"/>
          </a:p>
          <a:p>
            <a:r>
              <a:rPr lang="en-CA" sz="2400" dirty="0" smtClean="0"/>
              <a:t>Also many videos by the </a:t>
            </a:r>
            <a:r>
              <a:rPr lang="en-CA" sz="2400" dirty="0" err="1" smtClean="0"/>
              <a:t>Mythbusters</a:t>
            </a:r>
            <a:endParaRPr lang="en-CA" sz="2400" dirty="0" smtClean="0"/>
          </a:p>
        </p:txBody>
      </p:sp>
    </p:spTree>
    <p:extLst>
      <p:ext uri="{BB962C8B-B14F-4D97-AF65-F5344CB8AC3E}">
        <p14:creationId xmlns:p14="http://schemas.microsoft.com/office/powerpoint/2010/main" val="1135804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857" y="986142"/>
            <a:ext cx="7714286" cy="4885715"/>
          </a:xfrm>
          <a:prstGeom prst="rect">
            <a:avLst/>
          </a:prstGeom>
        </p:spPr>
      </p:pic>
    </p:spTree>
    <p:extLst>
      <p:ext uri="{BB962C8B-B14F-4D97-AF65-F5344CB8AC3E}">
        <p14:creationId xmlns:p14="http://schemas.microsoft.com/office/powerpoint/2010/main" val="2259174621"/>
      </p:ext>
    </p:extLst>
  </p:cSld>
  <p:clrMapOvr>
    <a:masterClrMapping/>
  </p:clrMapOvr>
  <p:timing>
    <p:tnLst>
      <p:par>
        <p:cTn id="1" dur="indefinite" restart="never" nodeType="tmRoot"/>
      </p:par>
    </p:tnLst>
  </p:timing>
</p:sld>
</file>

<file path=ppt/theme/theme1.xml><?xml version="1.0" encoding="utf-8"?>
<a:theme xmlns:a="http://schemas.openxmlformats.org/drawingml/2006/mai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TotalTime>
  <Words>784</Words>
  <Application>Microsoft Office PowerPoint</Application>
  <PresentationFormat>On-screen Show (4:3)</PresentationFormat>
  <Paragraphs>116</Paragraphs>
  <Slides>25</Slides>
  <Notes>14</Notes>
  <HiddenSlides>0</HiddenSlides>
  <MMClips>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
      <vt:lpstr>Teaching Technology and Physics</vt:lpstr>
      <vt:lpstr>Curriculum Expectations</vt:lpstr>
      <vt:lpstr>Why is this needed?</vt:lpstr>
      <vt:lpstr>Practical Physics: topics</vt:lpstr>
      <vt:lpstr>Skills:  more practical, less          academic</vt:lpstr>
      <vt:lpstr>Distance, time, speed</vt:lpstr>
      <vt:lpstr>Force and Motion</vt:lpstr>
      <vt:lpstr>The Physics of Car Crashes</vt:lpstr>
      <vt:lpstr>PowerPoint Presentation</vt:lpstr>
      <vt:lpstr>Simple machines</vt:lpstr>
      <vt:lpstr>Case studies:</vt:lpstr>
      <vt:lpstr>Electrical machines</vt:lpstr>
      <vt:lpstr>PowerPoint Presentation</vt:lpstr>
      <vt:lpstr>Example: Arduino light meter</vt:lpstr>
      <vt:lpstr>PowerPoint Presentation</vt:lpstr>
      <vt:lpstr>Light meter shows flicker of fluorescent lights</vt:lpstr>
      <vt:lpstr>Magnetic “Hall Effect” sensor</vt:lpstr>
      <vt:lpstr>PowerPoint Presentation</vt:lpstr>
      <vt:lpstr>Energy machines</vt:lpstr>
      <vt:lpstr>Hydraulic and Pneumatic machines</vt:lpstr>
      <vt:lpstr>PowerPoint Presentation</vt:lpstr>
      <vt:lpstr>Practical plumbing and hydraulics</vt:lpstr>
      <vt:lpstr>PowerPoint Presentation</vt:lpstr>
      <vt:lpstr>Resources</vt:lpstr>
      <vt:lpstr>More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Technology and Physics?</dc:title>
  <dc:creator>Richard</dc:creator>
  <cp:lastModifiedBy>Richard</cp:lastModifiedBy>
  <cp:revision>26</cp:revision>
  <dcterms:modified xsi:type="dcterms:W3CDTF">2013-05-01T20:46:25Z</dcterms:modified>
</cp:coreProperties>
</file>