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2" r:id="rId6"/>
    <p:sldId id="264" r:id="rId7"/>
    <p:sldId id="263" r:id="rId8"/>
    <p:sldId id="269" r:id="rId9"/>
    <p:sldId id="265" r:id="rId10"/>
    <p:sldId id="266" r:id="rId11"/>
    <p:sldId id="267" r:id="rId12"/>
    <p:sldId id="270"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54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57AA-1BFE-4272-A54A-07268618018E}" type="datetimeFigureOut">
              <a:rPr lang="en-CA" smtClean="0"/>
              <a:pPr/>
              <a:t>2014-04-25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95BD2-38EB-45BF-9270-D96C1C7ACCC6}" type="slidenum">
              <a:rPr lang="en-CA" smtClean="0"/>
              <a:pPr/>
              <a:t>‹#›</a:t>
            </a:fld>
            <a:endParaRPr lang="en-CA" dirty="0"/>
          </a:p>
        </p:txBody>
      </p:sp>
    </p:spTree>
    <p:extLst>
      <p:ext uri="{BB962C8B-B14F-4D97-AF65-F5344CB8AC3E}">
        <p14:creationId xmlns:p14="http://schemas.microsoft.com/office/powerpoint/2010/main" val="7913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395BD2-38EB-45BF-9270-D96C1C7ACCC6}" type="slidenum">
              <a:rPr lang="en-CA" smtClean="0"/>
              <a:pPr/>
              <a:t>7</a:t>
            </a:fld>
            <a:endParaRPr lang="en-CA" dirty="0"/>
          </a:p>
        </p:txBody>
      </p:sp>
    </p:spTree>
    <p:extLst>
      <p:ext uri="{BB962C8B-B14F-4D97-AF65-F5344CB8AC3E}">
        <p14:creationId xmlns:p14="http://schemas.microsoft.com/office/powerpoint/2010/main" val="336605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A96BA-11DF-4F10-AF0A-69D0CCE01FEF}" type="datetimeFigureOut">
              <a:rPr lang="en-CA" smtClean="0"/>
              <a:pPr/>
              <a:t>2014-04-25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6F6EA2-FBE7-4450-A3B5-0DDAB9AEE1DE}"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A96BA-11DF-4F10-AF0A-69D0CCE01FEF}" type="datetimeFigureOut">
              <a:rPr lang="en-CA" smtClean="0"/>
              <a:pPr/>
              <a:t>2014-04-25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6EA2-FBE7-4450-A3B5-0DDAB9AEE1DE}"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science.gc.ca/course" TargetMode="External"/><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science.gc.ca/Directory_of_Scientists_and_Professionals/Browse_expertise_categories-WSA2829F91-1_En.htm" TargetMode="External"/><Relationship Id="rId5" Type="http://schemas.openxmlformats.org/officeDocument/2006/relationships/image" Target="../media/image8.jpe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0.jpe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sp>
        <p:nvSpPr>
          <p:cNvPr id="2" name="Title 1"/>
          <p:cNvSpPr>
            <a:spLocks noGrp="1"/>
          </p:cNvSpPr>
          <p:nvPr>
            <p:ph type="ctrTitle"/>
          </p:nvPr>
        </p:nvSpPr>
        <p:spPr>
          <a:xfrm>
            <a:off x="683568" y="1484784"/>
            <a:ext cx="7772400" cy="1470025"/>
          </a:xfrm>
        </p:spPr>
        <p:txBody>
          <a:bodyPr/>
          <a:lstStyle/>
          <a:p>
            <a:r>
              <a:rPr lang="en-CA" b="1" dirty="0" smtClean="0"/>
              <a:t>On-Line Research Co-op</a:t>
            </a:r>
            <a:endParaRPr lang="en-CA" dirty="0"/>
          </a:p>
        </p:txBody>
      </p:sp>
      <p:sp>
        <p:nvSpPr>
          <p:cNvPr id="3" name="Subtitle 2"/>
          <p:cNvSpPr>
            <a:spLocks noGrp="1"/>
          </p:cNvSpPr>
          <p:nvPr>
            <p:ph type="subTitle" idx="1"/>
          </p:nvPr>
        </p:nvSpPr>
        <p:spPr>
          <a:xfrm>
            <a:off x="899592" y="2708920"/>
            <a:ext cx="7488832" cy="1415008"/>
          </a:xfrm>
        </p:spPr>
        <p:txBody>
          <a:bodyPr>
            <a:normAutofit fontScale="77500" lnSpcReduction="20000"/>
          </a:bodyPr>
          <a:lstStyle/>
          <a:p>
            <a:r>
              <a:rPr lang="en-US" dirty="0" smtClean="0">
                <a:solidFill>
                  <a:schemeClr val="tx1"/>
                </a:solidFill>
              </a:rPr>
              <a:t>Sparking new interest in innovation and research </a:t>
            </a:r>
          </a:p>
          <a:p>
            <a:r>
              <a:rPr lang="en-US" dirty="0" smtClean="0">
                <a:solidFill>
                  <a:schemeClr val="tx1"/>
                </a:solidFill>
              </a:rPr>
              <a:t>Teaching professional e-communication, e-etiquette, on-line collaboration and problem solving.</a:t>
            </a:r>
            <a:endParaRPr lang="en-CA" dirty="0">
              <a:solidFill>
                <a:schemeClr val="tx1"/>
              </a:solidFill>
            </a:endParaRPr>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899592" y="2060847"/>
            <a:ext cx="7416824" cy="3873593"/>
          </a:xfrm>
          <a:prstGeom prst="rect">
            <a:avLst/>
          </a:prstGeom>
        </p:spPr>
        <p:txBody>
          <a:bodyPr vert="horz" lIns="91440" tIns="45720" rIns="91440" bIns="45720" rtlCol="0">
            <a:normAutofit fontScale="92500"/>
          </a:bodyPr>
          <a:lstStyle/>
          <a:p>
            <a:r>
              <a:rPr lang="en-US" sz="3200" dirty="0"/>
              <a:t>Liaison </a:t>
            </a:r>
            <a:r>
              <a:rPr lang="en-US" sz="3200" dirty="0" smtClean="0"/>
              <a:t>(Lauren Sykes- liaison@cysjournal.ca):  </a:t>
            </a:r>
            <a:r>
              <a:rPr lang="en-US" sz="3200" dirty="0"/>
              <a:t/>
            </a:r>
            <a:br>
              <a:rPr lang="en-US" sz="3200" dirty="0"/>
            </a:br>
            <a:r>
              <a:rPr lang="en-US" sz="3200" dirty="0"/>
              <a:t>- mediates initial communication between Students and Mentor</a:t>
            </a:r>
            <a:br>
              <a:rPr lang="en-US" sz="3200" dirty="0"/>
            </a:br>
            <a:r>
              <a:rPr lang="en-US" sz="3200" dirty="0"/>
              <a:t/>
            </a:r>
            <a:br>
              <a:rPr lang="en-US" sz="3200" dirty="0"/>
            </a:br>
            <a:r>
              <a:rPr lang="en-US" sz="3200" dirty="0"/>
              <a:t>- monitors SharePoint site interactions together with local school </a:t>
            </a:r>
            <a:r>
              <a:rPr lang="en-US" sz="3200" dirty="0" smtClean="0"/>
              <a:t>Co-op </a:t>
            </a:r>
            <a:r>
              <a:rPr lang="en-US" sz="3200" dirty="0"/>
              <a:t>teacher</a:t>
            </a:r>
            <a:br>
              <a:rPr lang="en-US" sz="3200" dirty="0"/>
            </a:br>
            <a:r>
              <a:rPr lang="en-US" sz="3200" dirty="0"/>
              <a:t/>
            </a:r>
            <a:br>
              <a:rPr lang="en-US" sz="3200" dirty="0"/>
            </a:br>
            <a:r>
              <a:rPr lang="en-US" sz="3200" dirty="0"/>
              <a:t>- escalation contact person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97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1187624" y="1556791"/>
            <a:ext cx="6912768" cy="4377649"/>
          </a:xfrm>
          <a:prstGeom prst="rect">
            <a:avLst/>
          </a:prstGeom>
        </p:spPr>
        <p:txBody>
          <a:bodyPr vert="horz" lIns="91440" tIns="45720" rIns="91440" bIns="45720" rtlCol="0">
            <a:normAutofit lnSpcReduction="10000"/>
          </a:bodyPr>
          <a:lstStyle/>
          <a:p>
            <a:r>
              <a:rPr lang="en-US" sz="3200" dirty="0"/>
              <a:t>School </a:t>
            </a:r>
            <a:r>
              <a:rPr lang="en-US" sz="3200" dirty="0" smtClean="0"/>
              <a:t>CO-OP </a:t>
            </a:r>
            <a:r>
              <a:rPr lang="en-US" sz="3200" dirty="0"/>
              <a:t>Teacher: </a:t>
            </a:r>
            <a:br>
              <a:rPr lang="en-US" sz="3200" dirty="0"/>
            </a:br>
            <a:r>
              <a:rPr lang="en-US" sz="3200" dirty="0"/>
              <a:t>- recruits students</a:t>
            </a:r>
            <a:br>
              <a:rPr lang="en-US" sz="3200" dirty="0"/>
            </a:br>
            <a:r>
              <a:rPr lang="en-US" sz="3200" dirty="0"/>
              <a:t>- receives initial information from students (résumé/cover-letter/etc.) and passes it on to Liaison</a:t>
            </a:r>
            <a:br>
              <a:rPr lang="en-US" sz="3200" dirty="0"/>
            </a:br>
            <a:r>
              <a:rPr lang="en-US" sz="3200" dirty="0"/>
              <a:t>- supervises occasional cooperative meetings between students</a:t>
            </a:r>
            <a:br>
              <a:rPr lang="en-US" sz="3200" dirty="0"/>
            </a:br>
            <a:r>
              <a:rPr lang="en-US" sz="3200" dirty="0"/>
              <a:t>- Supervises SharePoint interactions</a:t>
            </a:r>
            <a:br>
              <a:rPr lang="en-US" sz="3200" dirty="0"/>
            </a:br>
            <a:r>
              <a:rPr lang="en-US" sz="3200" dirty="0"/>
              <a:t>- Assesses student progress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97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1557528" y="1334320"/>
            <a:ext cx="5868144" cy="2664296"/>
          </a:xfrm>
          <a:prstGeom prst="rect">
            <a:avLst/>
          </a:prstGeom>
        </p:spPr>
        <p:txBody>
          <a:bodyPr vert="horz" lIns="91440" tIns="45720" rIns="91440" bIns="45720" rtlCol="0">
            <a:normAutofit/>
          </a:bodyPr>
          <a:lstStyle/>
          <a:p>
            <a:r>
              <a:rPr lang="en-US" sz="3200" dirty="0"/>
              <a:t>Mentor Tutelage – SHAREPOINT</a:t>
            </a:r>
            <a:br>
              <a:rPr lang="en-US" sz="3200" dirty="0"/>
            </a:br>
            <a:r>
              <a:rPr lang="en-US" sz="3200" dirty="0"/>
              <a:t/>
            </a:r>
            <a:br>
              <a:rPr lang="en-US" sz="3200" dirty="0"/>
            </a:br>
            <a:r>
              <a:rPr lang="en-US" sz="3200" dirty="0" err="1">
                <a:hlinkClick r:id="rId4"/>
              </a:rPr>
              <a:t>SHAREPOINT</a:t>
            </a:r>
            <a:r>
              <a:rPr lang="en-US" sz="3200" dirty="0">
                <a:hlinkClick r:id="rId4"/>
              </a:rPr>
              <a:t> Log in page</a:t>
            </a:r>
            <a:endParaRPr lang="en-US" sz="3200" dirty="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022973\Desktop\Computer Sci Dep Images\science.gc.ca-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srcRect/>
          <a:stretch>
            <a:fillRect/>
          </a:stretch>
        </p:blipFill>
        <p:spPr bwMode="auto">
          <a:xfrm>
            <a:off x="562790" y="3212976"/>
            <a:ext cx="7857619" cy="3241197"/>
          </a:xfrm>
          <a:prstGeom prst="rect">
            <a:avLst/>
          </a:prstGeom>
          <a:noFill/>
          <a:ln w="9525">
            <a:noFill/>
            <a:miter lim="800000"/>
            <a:headEnd/>
            <a:tailEnd/>
          </a:ln>
        </p:spPr>
      </p:pic>
    </p:spTree>
    <p:extLst>
      <p:ext uri="{BB962C8B-B14F-4D97-AF65-F5344CB8AC3E}">
        <p14:creationId xmlns:p14="http://schemas.microsoft.com/office/powerpoint/2010/main" val="2236237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1547664" y="2636912"/>
            <a:ext cx="5868144" cy="2664296"/>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The </a:t>
            </a:r>
            <a:r>
              <a:rPr lang="en-US" sz="3200" dirty="0" smtClean="0"/>
              <a:t>Program h</a:t>
            </a:r>
            <a:r>
              <a:rPr kumimoji="0" lang="en-US" sz="3200" b="0" i="0" u="none" strike="noStrike" kern="1200" cap="none" spc="0" normalizeH="0" baseline="0" noProof="0" dirty="0" smtClean="0">
                <a:ln>
                  <a:noFill/>
                </a:ln>
                <a:effectLst/>
                <a:uLnTx/>
                <a:uFillTx/>
                <a:latin typeface="+mn-lt"/>
                <a:ea typeface="+mn-ea"/>
                <a:cs typeface="+mn-cs"/>
              </a:rPr>
              <a:t>as been developed to support students’ transition from high school into postsecondary institutes with a focus on 21</a:t>
            </a:r>
            <a:r>
              <a:rPr kumimoji="0" lang="en-US" sz="3200" b="0" i="0" u="none" strike="noStrike" kern="1200" cap="none" spc="0" normalizeH="0" baseline="30000" noProof="0" dirty="0" smtClean="0">
                <a:ln>
                  <a:noFill/>
                </a:ln>
                <a:effectLst/>
                <a:uLnTx/>
                <a:uFillTx/>
                <a:latin typeface="+mn-lt"/>
                <a:ea typeface="+mn-ea"/>
                <a:cs typeface="+mn-cs"/>
              </a:rPr>
              <a:t>st</a:t>
            </a:r>
            <a:r>
              <a:rPr kumimoji="0" lang="en-US" sz="3200" b="0" i="0" u="none" strike="noStrike" kern="1200" cap="none" spc="0" normalizeH="0" baseline="0" noProof="0" dirty="0" smtClean="0">
                <a:ln>
                  <a:noFill/>
                </a:ln>
                <a:effectLst/>
                <a:uLnTx/>
                <a:uFillTx/>
                <a:latin typeface="+mn-lt"/>
                <a:ea typeface="+mn-ea"/>
                <a:cs typeface="+mn-cs"/>
              </a:rPr>
              <a:t> century careers in science and technology. </a:t>
            </a:r>
            <a:endParaRPr kumimoji="0" lang="en-CA"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97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sp>
        <p:nvSpPr>
          <p:cNvPr id="3" name="Subtitle 2"/>
          <p:cNvSpPr>
            <a:spLocks noGrp="1"/>
          </p:cNvSpPr>
          <p:nvPr>
            <p:ph type="subTitle" idx="1"/>
          </p:nvPr>
        </p:nvSpPr>
        <p:spPr>
          <a:xfrm>
            <a:off x="3563888" y="1700808"/>
            <a:ext cx="5580112" cy="2448272"/>
          </a:xfrm>
        </p:spPr>
        <p:txBody>
          <a:bodyPr>
            <a:normAutofit lnSpcReduction="10000"/>
          </a:bodyPr>
          <a:lstStyle/>
          <a:p>
            <a:pPr algn="l"/>
            <a:r>
              <a:rPr lang="en-US" dirty="0" smtClean="0">
                <a:solidFill>
                  <a:schemeClr val="tx1"/>
                </a:solidFill>
              </a:rPr>
              <a:t>The On-line </a:t>
            </a:r>
            <a:r>
              <a:rPr lang="en-US" dirty="0">
                <a:solidFill>
                  <a:schemeClr val="tx1"/>
                </a:solidFill>
              </a:rPr>
              <a:t>Research Co-</a:t>
            </a:r>
            <a:r>
              <a:rPr lang="en-US" dirty="0" smtClean="0">
                <a:solidFill>
                  <a:schemeClr val="tx1"/>
                </a:solidFill>
              </a:rPr>
              <a:t>op </a:t>
            </a:r>
            <a:r>
              <a:rPr lang="en-US" dirty="0">
                <a:solidFill>
                  <a:schemeClr val="tx1"/>
                </a:solidFill>
              </a:rPr>
              <a:t>Program </a:t>
            </a:r>
            <a:r>
              <a:rPr lang="en-US" dirty="0" smtClean="0">
                <a:solidFill>
                  <a:schemeClr val="tx1"/>
                </a:solidFill>
              </a:rPr>
              <a:t>gives </a:t>
            </a:r>
            <a:r>
              <a:rPr lang="en-US" dirty="0">
                <a:solidFill>
                  <a:schemeClr val="tx1"/>
                </a:solidFill>
              </a:rPr>
              <a:t>senior students much sought-after opportunities to work with leading national academics and R&amp;D teams. </a:t>
            </a:r>
            <a:endParaRPr lang="en-CA" dirty="0">
              <a:solidFill>
                <a:schemeClr val="tx1"/>
              </a:solidFill>
            </a:endParaRPr>
          </a:p>
          <a:p>
            <a:pPr algn="l"/>
            <a:endParaRPr lang="en-CA" dirty="0">
              <a:solidFill>
                <a:schemeClr val="tx1"/>
              </a:solidFill>
            </a:endParaRPr>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pic>
        <p:nvPicPr>
          <p:cNvPr id="8" name="Picture 7" descr="C:\Users\Sacha\Desktop\Pic1.jpg"/>
          <p:cNvPicPr/>
          <p:nvPr/>
        </p:nvPicPr>
        <p:blipFill>
          <a:blip r:embed="rId4" cstate="print"/>
          <a:srcRect/>
          <a:stretch>
            <a:fillRect/>
          </a:stretch>
        </p:blipFill>
        <p:spPr bwMode="auto">
          <a:xfrm>
            <a:off x="179512" y="1772816"/>
            <a:ext cx="2896741" cy="1944216"/>
          </a:xfrm>
          <a:prstGeom prst="rect">
            <a:avLst/>
          </a:prstGeom>
          <a:noFill/>
          <a:ln w="9525">
            <a:noFill/>
            <a:miter lim="800000"/>
            <a:headEnd/>
            <a:tailEnd/>
          </a:ln>
        </p:spPr>
      </p:pic>
      <p:sp>
        <p:nvSpPr>
          <p:cNvPr id="11" name="Subtitle 2"/>
          <p:cNvSpPr txBox="1">
            <a:spLocks/>
          </p:cNvSpPr>
          <p:nvPr/>
        </p:nvSpPr>
        <p:spPr>
          <a:xfrm>
            <a:off x="539552" y="4509120"/>
            <a:ext cx="7920880" cy="1611560"/>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Students research results and achievements lead to</a:t>
            </a:r>
            <a:r>
              <a:rPr kumimoji="0" lang="en-US" sz="3200" b="0" i="0" u="none" strike="noStrike" kern="1200" cap="none" spc="0" normalizeH="0" noProof="0" dirty="0" smtClean="0">
                <a:ln>
                  <a:noFill/>
                </a:ln>
                <a:effectLst/>
                <a:uLnTx/>
                <a:uFillTx/>
                <a:latin typeface="+mn-lt"/>
                <a:ea typeface="+mn-ea"/>
                <a:cs typeface="+mn-cs"/>
              </a:rPr>
              <a:t> high school credit, academic connections and possible scholarly publication. </a:t>
            </a:r>
            <a:endParaRPr kumimoji="0" lang="en-CA"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395536" y="3717032"/>
            <a:ext cx="2448272" cy="307777"/>
          </a:xfrm>
          <a:prstGeom prst="rect">
            <a:avLst/>
          </a:prstGeom>
          <a:noFill/>
        </p:spPr>
        <p:txBody>
          <a:bodyPr wrap="square" rtlCol="0">
            <a:spAutoFit/>
          </a:bodyPr>
          <a:lstStyle/>
          <a:p>
            <a:r>
              <a:rPr lang="en-CA" sz="1400" dirty="0" smtClean="0"/>
              <a:t>Skype Interview with professor</a:t>
            </a:r>
            <a:endParaRPr lang="en-CA" sz="1400" dirty="0"/>
          </a:p>
        </p:txBody>
      </p:sp>
      <p:pic>
        <p:nvPicPr>
          <p:cNvPr id="9" name="Picture 2" descr="C:\Users\022973\Desktop\Computer Sci Dep Images\science.gc.ca-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1.gstatic.com/images?q=tbn:ANd9GcSjAhBRUcpq025UUsdYOfbngIZt-X19JEsqQyrh8SCCcPqClBZZuTsVM-1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0" y="1412776"/>
            <a:ext cx="9144001" cy="4626998"/>
          </a:xfrm>
          <a:prstGeom prst="rect">
            <a:avLst/>
          </a:prstGeom>
          <a:noFill/>
          <a:ln w="9525">
            <a:noFill/>
            <a:miter lim="800000"/>
            <a:headEnd/>
            <a:tailEnd/>
          </a:ln>
        </p:spPr>
      </p:pic>
      <p:sp>
        <p:nvSpPr>
          <p:cNvPr id="3" name="Subtitle 2"/>
          <p:cNvSpPr>
            <a:spLocks noGrp="1"/>
          </p:cNvSpPr>
          <p:nvPr>
            <p:ph type="subTitle" idx="1"/>
          </p:nvPr>
        </p:nvSpPr>
        <p:spPr>
          <a:xfrm>
            <a:off x="3390024" y="1566035"/>
            <a:ext cx="5652120" cy="4320480"/>
          </a:xfrm>
        </p:spPr>
        <p:txBody>
          <a:bodyPr>
            <a:normAutofit fontScale="92500"/>
          </a:bodyPr>
          <a:lstStyle/>
          <a:p>
            <a:r>
              <a:rPr lang="en-US" dirty="0" smtClean="0">
                <a:solidFill>
                  <a:schemeClr val="tx1"/>
                </a:solidFill>
              </a:rPr>
              <a:t>Cyber format of the Program eliminates the necessity for commute and could be offered as a one-credit co-op course that fits well into the busy timetables of senior high school students including those who participate in special programs like Specialist High Skills Major, TOPS and others</a:t>
            </a:r>
            <a:r>
              <a:rPr lang="en-US" dirty="0" smtClean="0"/>
              <a:t>. </a:t>
            </a:r>
            <a:endParaRPr lang="en-CA" dirty="0"/>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10" name="Rectangle 9"/>
          <p:cNvSpPr/>
          <p:nvPr/>
        </p:nvSpPr>
        <p:spPr>
          <a:xfrm>
            <a:off x="2411760" y="1700808"/>
            <a:ext cx="6480720" cy="369332"/>
          </a:xfrm>
          <a:prstGeom prst="rect">
            <a:avLst/>
          </a:prstGeom>
        </p:spPr>
        <p:txBody>
          <a:bodyPr wrap="square">
            <a:spAutoFit/>
          </a:bodyPr>
          <a:lstStyle/>
          <a:p>
            <a:endParaRPr lang="en-CA" dirty="0"/>
          </a:p>
        </p:txBody>
      </p:sp>
      <p:pic>
        <p:nvPicPr>
          <p:cNvPr id="2" name="Picture 2" descr="H:\CYSJ\Co-Op\On-line Coop School\untitled.JPG"/>
          <p:cNvPicPr>
            <a:picLocks noChangeAspect="1" noChangeArrowheads="1"/>
          </p:cNvPicPr>
          <p:nvPr/>
        </p:nvPicPr>
        <p:blipFill>
          <a:blip r:embed="rId4" cstate="print"/>
          <a:srcRect/>
          <a:stretch>
            <a:fillRect/>
          </a:stretch>
        </p:blipFill>
        <p:spPr bwMode="auto">
          <a:xfrm>
            <a:off x="0" y="2060848"/>
            <a:ext cx="3353276" cy="3031431"/>
          </a:xfrm>
          <a:prstGeom prst="rect">
            <a:avLst/>
          </a:prstGeom>
          <a:noFill/>
        </p:spPr>
      </p:pic>
      <p:pic>
        <p:nvPicPr>
          <p:cNvPr id="8" name="Picture 2" descr="C:\Users\022973\Desktop\Computer Sci Dep Images\science.gc.ca-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SjAhBRUcpq025UUsdYOfbngIZt-X19JEsqQyrh8SCCcPqClBZZuTsVM-1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sp>
        <p:nvSpPr>
          <p:cNvPr id="3" name="Subtitle 2"/>
          <p:cNvSpPr>
            <a:spLocks noGrp="1"/>
          </p:cNvSpPr>
          <p:nvPr>
            <p:ph type="subTitle" idx="1"/>
          </p:nvPr>
        </p:nvSpPr>
        <p:spPr>
          <a:xfrm>
            <a:off x="539552" y="3645024"/>
            <a:ext cx="5184576" cy="2736304"/>
          </a:xfrm>
        </p:spPr>
        <p:txBody>
          <a:bodyPr>
            <a:normAutofit fontScale="92500" lnSpcReduction="20000"/>
          </a:bodyPr>
          <a:lstStyle/>
          <a:p>
            <a:pPr algn="l"/>
            <a:r>
              <a:rPr lang="en-US" dirty="0" smtClean="0">
                <a:solidFill>
                  <a:schemeClr val="tx1"/>
                </a:solidFill>
              </a:rPr>
              <a:t>Based </a:t>
            </a:r>
            <a:r>
              <a:rPr lang="en-US" dirty="0">
                <a:solidFill>
                  <a:schemeClr val="tx1"/>
                </a:solidFill>
              </a:rPr>
              <a:t>on teacher recommendations or students’ </a:t>
            </a:r>
            <a:r>
              <a:rPr lang="en-US" dirty="0" smtClean="0">
                <a:solidFill>
                  <a:schemeClr val="tx1"/>
                </a:solidFill>
              </a:rPr>
              <a:t>interests, </a:t>
            </a:r>
            <a:r>
              <a:rPr lang="en-US" dirty="0">
                <a:solidFill>
                  <a:schemeClr val="tx1"/>
                </a:solidFill>
              </a:rPr>
              <a:t>selected candidates are referred to the co-op department </a:t>
            </a:r>
            <a:r>
              <a:rPr lang="en-US" dirty="0" smtClean="0">
                <a:solidFill>
                  <a:schemeClr val="tx1"/>
                </a:solidFill>
              </a:rPr>
              <a:t>to pick a research field they could be interested in. </a:t>
            </a:r>
            <a:endParaRPr lang="en-CA" b="1" dirty="0">
              <a:solidFill>
                <a:schemeClr val="tx1"/>
              </a:solidFill>
            </a:endParaRPr>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8" name="Subtitle 2"/>
          <p:cNvSpPr txBox="1">
            <a:spLocks/>
          </p:cNvSpPr>
          <p:nvPr/>
        </p:nvSpPr>
        <p:spPr>
          <a:xfrm>
            <a:off x="467544" y="1052736"/>
            <a:ext cx="7488832" cy="2304256"/>
          </a:xfrm>
          <a:prstGeom prst="rect">
            <a:avLst/>
          </a:prstGeom>
        </p:spPr>
        <p:txBody>
          <a:bodyPr vert="horz" lIns="91440" tIns="45720" rIns="91440" bIns="45720" rtlCol="0">
            <a:normAutofit fontScale="92500" lnSpcReduction="20000"/>
          </a:bodyPr>
          <a:lstStyle/>
          <a:p>
            <a:pPr>
              <a:spcBef>
                <a:spcPct val="20000"/>
              </a:spcBef>
            </a:pPr>
            <a:r>
              <a:rPr lang="en-US" sz="3200" dirty="0"/>
              <a:t>Subject teachers </a:t>
            </a:r>
            <a:r>
              <a:rPr lang="en-US" sz="3200" dirty="0" smtClean="0"/>
              <a:t>recommend </a:t>
            </a:r>
            <a:r>
              <a:rPr lang="en-US" sz="3200" dirty="0"/>
              <a:t>their students </a:t>
            </a:r>
            <a:r>
              <a:rPr lang="en-US" sz="3200" dirty="0" smtClean="0"/>
              <a:t>for </a:t>
            </a:r>
            <a:r>
              <a:rPr lang="en-US" sz="3200" dirty="0"/>
              <a:t>the Program based on </a:t>
            </a:r>
            <a:r>
              <a:rPr lang="en-US" sz="3200" dirty="0" smtClean="0"/>
              <a:t>students’ </a:t>
            </a:r>
            <a:r>
              <a:rPr lang="en-US" sz="3200" dirty="0"/>
              <a:t>demonstrated interest in research, necessity to be challenged in science and engineering </a:t>
            </a:r>
            <a:r>
              <a:rPr lang="en-US" sz="3200" dirty="0" smtClean="0"/>
              <a:t>courses, </a:t>
            </a:r>
            <a:r>
              <a:rPr lang="en-US" sz="3200" dirty="0"/>
              <a:t>as well as their ability to work independently</a:t>
            </a:r>
            <a:r>
              <a:rPr lang="en-US" sz="3200" dirty="0" smtClean="0"/>
              <a:t>.</a:t>
            </a:r>
            <a:endParaRPr lang="en-CA" sz="3200" dirty="0"/>
          </a:p>
        </p:txBody>
      </p:sp>
      <p:pic>
        <p:nvPicPr>
          <p:cNvPr id="2050" name="Picture 2" descr="H:\CYSJ\Co-Op\On-line Coop School\untitled 2.JPG"/>
          <p:cNvPicPr>
            <a:picLocks noChangeAspect="1" noChangeArrowheads="1"/>
          </p:cNvPicPr>
          <p:nvPr/>
        </p:nvPicPr>
        <p:blipFill>
          <a:blip r:embed="rId4" cstate="print"/>
          <a:srcRect/>
          <a:stretch>
            <a:fillRect/>
          </a:stretch>
        </p:blipFill>
        <p:spPr bwMode="auto">
          <a:xfrm>
            <a:off x="6372200" y="3140968"/>
            <a:ext cx="2605407" cy="3429000"/>
          </a:xfrm>
          <a:prstGeom prst="rect">
            <a:avLst/>
          </a:prstGeom>
          <a:noFill/>
        </p:spPr>
      </p:pic>
      <p:pic>
        <p:nvPicPr>
          <p:cNvPr id="9" name="Picture 2" descr="C:\Users\022973\Desktop\Computer Sci Dep Images\science.gc.ca-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1.gstatic.com/images?q=tbn:ANd9GcSjAhBRUcpq025UUsdYOfbngIZt-X19JEsqQyrh8SCCcPqClBZZuTsVM-1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sp>
        <p:nvSpPr>
          <p:cNvPr id="3" name="Subtitle 2"/>
          <p:cNvSpPr>
            <a:spLocks noGrp="1"/>
          </p:cNvSpPr>
          <p:nvPr>
            <p:ph type="subTitle" idx="1"/>
          </p:nvPr>
        </p:nvSpPr>
        <p:spPr>
          <a:xfrm>
            <a:off x="4716015" y="1484784"/>
            <a:ext cx="4248473" cy="4561406"/>
          </a:xfrm>
        </p:spPr>
        <p:txBody>
          <a:bodyPr>
            <a:noAutofit/>
          </a:bodyPr>
          <a:lstStyle/>
          <a:p>
            <a:pPr algn="l"/>
            <a:r>
              <a:rPr lang="en-US" sz="2800" dirty="0">
                <a:solidFill>
                  <a:schemeClr val="tx1"/>
                </a:solidFill>
              </a:rPr>
              <a:t>The program is offered to </a:t>
            </a:r>
            <a:r>
              <a:rPr lang="en-US" sz="2800" dirty="0" smtClean="0">
                <a:solidFill>
                  <a:schemeClr val="tx1"/>
                </a:solidFill>
              </a:rPr>
              <a:t>grade </a:t>
            </a:r>
            <a:r>
              <a:rPr lang="en-US" sz="2800" dirty="0">
                <a:solidFill>
                  <a:schemeClr val="tx1"/>
                </a:solidFill>
              </a:rPr>
              <a:t>11 and 12 students as a co-op course connected to </a:t>
            </a:r>
            <a:r>
              <a:rPr lang="en-US" sz="2800" dirty="0" smtClean="0">
                <a:solidFill>
                  <a:schemeClr val="tx1"/>
                </a:solidFill>
              </a:rPr>
              <a:t>a previous </a:t>
            </a:r>
            <a:r>
              <a:rPr lang="en-US" sz="2800" dirty="0">
                <a:solidFill>
                  <a:schemeClr val="tx1"/>
                </a:solidFill>
              </a:rPr>
              <a:t>or current </a:t>
            </a:r>
            <a:r>
              <a:rPr lang="en-US" sz="2800" dirty="0" smtClean="0">
                <a:solidFill>
                  <a:schemeClr val="tx1"/>
                </a:solidFill>
              </a:rPr>
              <a:t>course, such as a science </a:t>
            </a:r>
            <a:r>
              <a:rPr lang="en-US" sz="2800" dirty="0">
                <a:solidFill>
                  <a:schemeClr val="tx1"/>
                </a:solidFill>
              </a:rPr>
              <a:t>or </a:t>
            </a:r>
            <a:r>
              <a:rPr lang="en-US" sz="2800" dirty="0" smtClean="0">
                <a:solidFill>
                  <a:schemeClr val="tx1"/>
                </a:solidFill>
              </a:rPr>
              <a:t>computer class. </a:t>
            </a:r>
          </a:p>
          <a:p>
            <a:pPr algn="l"/>
            <a:r>
              <a:rPr lang="en-US" sz="2800" dirty="0">
                <a:solidFill>
                  <a:schemeClr val="tx1"/>
                </a:solidFill>
              </a:rPr>
              <a:t>Students </a:t>
            </a:r>
            <a:r>
              <a:rPr lang="en-US" sz="2800" dirty="0" smtClean="0">
                <a:solidFill>
                  <a:schemeClr val="tx1"/>
                </a:solidFill>
              </a:rPr>
              <a:t>are offered </a:t>
            </a:r>
            <a:r>
              <a:rPr lang="en-US" sz="2800" dirty="0" smtClean="0">
                <a:solidFill>
                  <a:schemeClr val="tx1"/>
                </a:solidFill>
              </a:rPr>
              <a:t>research placements through </a:t>
            </a:r>
            <a:r>
              <a:rPr lang="en-US" sz="2800" dirty="0" err="1" smtClean="0">
                <a:solidFill>
                  <a:schemeClr val="tx1"/>
                </a:solidFill>
              </a:rPr>
              <a:t>Science.gc.ca’s</a:t>
            </a:r>
            <a:r>
              <a:rPr lang="en-US" sz="2800" dirty="0" smtClean="0">
                <a:solidFill>
                  <a:schemeClr val="tx1"/>
                </a:solidFill>
              </a:rPr>
              <a:t> </a:t>
            </a:r>
            <a:r>
              <a:rPr lang="en-US" sz="2800" dirty="0" smtClean="0">
                <a:solidFill>
                  <a:schemeClr val="tx1"/>
                </a:solidFill>
              </a:rPr>
              <a:t>database of scientists.</a:t>
            </a:r>
            <a:endParaRPr lang="en-CA" sz="2800" dirty="0">
              <a:solidFill>
                <a:schemeClr val="tx1"/>
              </a:solidFill>
            </a:endParaRPr>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10" name="TextBox 9"/>
          <p:cNvSpPr txBox="1"/>
          <p:nvPr/>
        </p:nvSpPr>
        <p:spPr>
          <a:xfrm>
            <a:off x="467544" y="6021288"/>
            <a:ext cx="7591052" cy="461665"/>
          </a:xfrm>
          <a:prstGeom prst="rect">
            <a:avLst/>
          </a:prstGeom>
          <a:noFill/>
        </p:spPr>
        <p:txBody>
          <a:bodyPr wrap="none" rtlCol="0">
            <a:spAutoFit/>
          </a:bodyPr>
          <a:lstStyle/>
          <a:p>
            <a:r>
              <a:rPr lang="en-US" sz="1200" u="sng" dirty="0">
                <a:hlinkClick r:id="rId4"/>
              </a:rPr>
              <a:t>http://science.gc.ca/Directory_of_Scientists_and_Professionals/Browse_expertise_categories-WSA2829F91-1_En.htm</a:t>
            </a:r>
            <a:r>
              <a:rPr lang="en-US" sz="1200" b="1" dirty="0"/>
              <a:t> </a:t>
            </a:r>
            <a:endParaRPr lang="en-CA" sz="1200" dirty="0"/>
          </a:p>
          <a:p>
            <a:endParaRPr lang="en-CA" sz="1200" dirty="0"/>
          </a:p>
        </p:txBody>
      </p:sp>
      <p:pic>
        <p:nvPicPr>
          <p:cNvPr id="3074" name="Picture 2" descr="H:\CYSJ\Co-Op\On-line Coop School\untitled 3.JPG"/>
          <p:cNvPicPr>
            <a:picLocks noChangeAspect="1" noChangeArrowheads="1"/>
          </p:cNvPicPr>
          <p:nvPr/>
        </p:nvPicPr>
        <p:blipFill rotWithShape="1">
          <a:blip r:embed="rId5" cstate="print"/>
          <a:srcRect l="1577"/>
          <a:stretch/>
        </p:blipFill>
        <p:spPr bwMode="auto">
          <a:xfrm>
            <a:off x="319596" y="1484784"/>
            <a:ext cx="4247050" cy="4464496"/>
          </a:xfrm>
          <a:prstGeom prst="rect">
            <a:avLst/>
          </a:prstGeom>
          <a:noFill/>
        </p:spPr>
      </p:pic>
      <p:pic>
        <p:nvPicPr>
          <p:cNvPr id="8" name="Picture 2" descr="C:\Users\022973\Desktop\Computer Sci Dep Images\science.gc.ca-E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SjAhBRUcpq025UUsdYOfbngIZt-X19JEsqQyrh8SCCcPqClBZZuTsVM-1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sp>
        <p:nvSpPr>
          <p:cNvPr id="3" name="Subtitle 2"/>
          <p:cNvSpPr>
            <a:spLocks noGrp="1"/>
          </p:cNvSpPr>
          <p:nvPr>
            <p:ph type="subTitle" idx="1"/>
          </p:nvPr>
        </p:nvSpPr>
        <p:spPr>
          <a:xfrm>
            <a:off x="5219587" y="1412776"/>
            <a:ext cx="3384376" cy="4896544"/>
          </a:xfrm>
        </p:spPr>
        <p:txBody>
          <a:bodyPr>
            <a:noAutofit/>
          </a:bodyPr>
          <a:lstStyle/>
          <a:p>
            <a:pPr lvl="0" algn="l"/>
            <a:r>
              <a:rPr lang="en-US" sz="2400" dirty="0">
                <a:solidFill>
                  <a:schemeClr val="tx1"/>
                </a:solidFill>
              </a:rPr>
              <a:t>Journal </a:t>
            </a:r>
            <a:r>
              <a:rPr lang="en-US" sz="2400" dirty="0" smtClean="0">
                <a:solidFill>
                  <a:schemeClr val="tx1"/>
                </a:solidFill>
              </a:rPr>
              <a:t>liaison connects to </a:t>
            </a:r>
            <a:r>
              <a:rPr lang="en-US" sz="2400" dirty="0">
                <a:solidFill>
                  <a:schemeClr val="tx1"/>
                </a:solidFill>
              </a:rPr>
              <a:t>research groups and individual scientists to identify </a:t>
            </a:r>
            <a:r>
              <a:rPr lang="en-US" sz="2400" dirty="0" smtClean="0">
                <a:solidFill>
                  <a:schemeClr val="tx1"/>
                </a:solidFill>
              </a:rPr>
              <a:t>mentors in the </a:t>
            </a:r>
            <a:r>
              <a:rPr lang="en-US" sz="2400" dirty="0" smtClean="0">
                <a:solidFill>
                  <a:schemeClr val="tx1"/>
                </a:solidFill>
              </a:rPr>
              <a:t>student’s field </a:t>
            </a:r>
            <a:r>
              <a:rPr lang="en-US" sz="2400" dirty="0" smtClean="0">
                <a:solidFill>
                  <a:schemeClr val="tx1"/>
                </a:solidFill>
              </a:rPr>
              <a:t>of </a:t>
            </a:r>
            <a:r>
              <a:rPr lang="en-US" sz="2400" dirty="0" smtClean="0">
                <a:solidFill>
                  <a:schemeClr val="tx1"/>
                </a:solidFill>
              </a:rPr>
              <a:t>interest. </a:t>
            </a:r>
            <a:endParaRPr lang="en-US" sz="2400" dirty="0" smtClean="0">
              <a:solidFill>
                <a:schemeClr val="tx1"/>
              </a:solidFill>
            </a:endParaRPr>
          </a:p>
          <a:p>
            <a:pPr lvl="0" algn="l"/>
            <a:endParaRPr lang="en-US" sz="2400" dirty="0" smtClean="0">
              <a:solidFill>
                <a:schemeClr val="tx1"/>
              </a:solidFill>
            </a:endParaRPr>
          </a:p>
          <a:p>
            <a:pPr lvl="0" algn="l"/>
            <a:r>
              <a:rPr lang="en-US" sz="2400" dirty="0" smtClean="0">
                <a:solidFill>
                  <a:schemeClr val="tx1"/>
                </a:solidFill>
              </a:rPr>
              <a:t>Liaison </a:t>
            </a:r>
            <a:r>
              <a:rPr lang="en-US" sz="2400" dirty="0">
                <a:solidFill>
                  <a:schemeClr val="tx1"/>
                </a:solidFill>
              </a:rPr>
              <a:t>sets up </a:t>
            </a:r>
            <a:r>
              <a:rPr lang="en-US" sz="2400" dirty="0" smtClean="0">
                <a:solidFill>
                  <a:schemeClr val="tx1"/>
                </a:solidFill>
              </a:rPr>
              <a:t>SharePoint </a:t>
            </a:r>
            <a:r>
              <a:rPr lang="en-US" sz="2400" dirty="0">
                <a:solidFill>
                  <a:schemeClr val="tx1"/>
                </a:solidFill>
              </a:rPr>
              <a:t>accounts for each co-op student </a:t>
            </a:r>
            <a:r>
              <a:rPr lang="en-US" sz="2400" dirty="0" smtClean="0">
                <a:solidFill>
                  <a:schemeClr val="tx1"/>
                </a:solidFill>
              </a:rPr>
              <a:t> connecting student with mentor-scientist.</a:t>
            </a:r>
          </a:p>
          <a:p>
            <a:pPr lvl="0" algn="l"/>
            <a:r>
              <a:rPr lang="en-US" sz="2400" b="1" dirty="0" smtClean="0">
                <a:solidFill>
                  <a:schemeClr val="tx1"/>
                </a:solidFill>
              </a:rPr>
              <a:t>liaison@cysjournal.ca</a:t>
            </a:r>
            <a:endParaRPr lang="en-CA" sz="2400" b="1" dirty="0">
              <a:solidFill>
                <a:schemeClr val="tx1"/>
              </a:solidFill>
            </a:endParaRPr>
          </a:p>
        </p:txBody>
      </p:sp>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pic>
        <p:nvPicPr>
          <p:cNvPr id="4098" name="Picture 2" descr="H:\CYSJ\Co-Op\On-line Coop School\untitled 4.JPG"/>
          <p:cNvPicPr>
            <a:picLocks noChangeAspect="1" noChangeArrowheads="1"/>
          </p:cNvPicPr>
          <p:nvPr/>
        </p:nvPicPr>
        <p:blipFill>
          <a:blip r:embed="rId4" cstate="print"/>
          <a:srcRect/>
          <a:stretch>
            <a:fillRect/>
          </a:stretch>
        </p:blipFill>
        <p:spPr bwMode="auto">
          <a:xfrm>
            <a:off x="0" y="1556792"/>
            <a:ext cx="5250160" cy="3694800"/>
          </a:xfrm>
          <a:prstGeom prst="rect">
            <a:avLst/>
          </a:prstGeom>
          <a:noFill/>
        </p:spPr>
      </p:pic>
      <p:pic>
        <p:nvPicPr>
          <p:cNvPr id="7" name="Picture 2" descr="C:\Users\022973\Desktop\Computer Sci Dep Images\science.gc.ca-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3" cstate="print"/>
          <a:srcRect/>
          <a:stretch>
            <a:fillRect/>
          </a:stretch>
        </p:blipFill>
        <p:spPr bwMode="auto">
          <a:xfrm>
            <a:off x="-1" y="1307443"/>
            <a:ext cx="9144001" cy="4626998"/>
          </a:xfrm>
          <a:prstGeom prst="rect">
            <a:avLst/>
          </a:prstGeom>
          <a:noFill/>
          <a:ln w="9525">
            <a:noFill/>
            <a:miter lim="800000"/>
            <a:headEnd/>
            <a:tailEnd/>
          </a:ln>
        </p:spPr>
      </p:pic>
      <p:sp>
        <p:nvSpPr>
          <p:cNvPr id="3" name="Subtitle 2"/>
          <p:cNvSpPr>
            <a:spLocks noGrp="1"/>
          </p:cNvSpPr>
          <p:nvPr>
            <p:ph type="subTitle" idx="1"/>
          </p:nvPr>
        </p:nvSpPr>
        <p:spPr>
          <a:xfrm>
            <a:off x="4644008" y="1628800"/>
            <a:ext cx="4104456" cy="5040560"/>
          </a:xfrm>
        </p:spPr>
        <p:txBody>
          <a:bodyPr>
            <a:normAutofit fontScale="92500" lnSpcReduction="10000"/>
          </a:bodyPr>
          <a:lstStyle/>
          <a:p>
            <a:pPr algn="l"/>
            <a:r>
              <a:rPr lang="en-US" dirty="0" smtClean="0">
                <a:solidFill>
                  <a:schemeClr val="tx1"/>
                </a:solidFill>
              </a:rPr>
              <a:t>Students will work on-line as research assistants and investigators in the leading national academic teams. At the end of the course they will have an opportunity to publish their results in the Canadian Young Scientist Journal. </a:t>
            </a:r>
            <a:endParaRPr lang="en-CA" dirty="0">
              <a:solidFill>
                <a:schemeClr val="tx1"/>
              </a:solidFill>
            </a:endParaRPr>
          </a:p>
        </p:txBody>
      </p:sp>
      <p:pic>
        <p:nvPicPr>
          <p:cNvPr id="1026" name="Picture 2" descr="G:\CYSJ\CYSJ Graphics\CYSJ banner 3.jpg"/>
          <p:cNvPicPr>
            <a:picLocks noChangeAspect="1" noChangeArrowheads="1"/>
          </p:cNvPicPr>
          <p:nvPr/>
        </p:nvPicPr>
        <p:blipFill>
          <a:blip r:embed="rId4" cstate="print"/>
          <a:srcRect/>
          <a:stretch>
            <a:fillRect/>
          </a:stretch>
        </p:blipFill>
        <p:spPr bwMode="auto">
          <a:xfrm>
            <a:off x="5450784" y="116632"/>
            <a:ext cx="3589383" cy="864096"/>
          </a:xfrm>
          <a:prstGeom prst="rect">
            <a:avLst/>
          </a:prstGeom>
          <a:noFill/>
        </p:spPr>
      </p:pic>
      <p:pic>
        <p:nvPicPr>
          <p:cNvPr id="19458" name="Picture 2" descr="G:\CYSJ\CYSJ Graphics\collage.jpg"/>
          <p:cNvPicPr>
            <a:picLocks noChangeAspect="1" noChangeArrowheads="1"/>
          </p:cNvPicPr>
          <p:nvPr/>
        </p:nvPicPr>
        <p:blipFill>
          <a:blip r:embed="rId5" cstate="print"/>
          <a:srcRect/>
          <a:stretch>
            <a:fillRect/>
          </a:stretch>
        </p:blipFill>
        <p:spPr bwMode="auto">
          <a:xfrm>
            <a:off x="179512" y="1556792"/>
            <a:ext cx="4053128" cy="5029200"/>
          </a:xfrm>
          <a:prstGeom prst="rect">
            <a:avLst/>
          </a:prstGeom>
          <a:noFill/>
        </p:spPr>
      </p:pic>
      <p:pic>
        <p:nvPicPr>
          <p:cNvPr id="7" name="Picture 2" descr="C:\Users\022973\Desktop\Computer Sci Dep Images\science.gc.ca-E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1043608" y="1916831"/>
            <a:ext cx="7272808" cy="4680521"/>
          </a:xfrm>
          <a:prstGeom prst="rect">
            <a:avLst/>
          </a:prstGeom>
        </p:spPr>
        <p:txBody>
          <a:bodyPr vert="horz" lIns="91440" tIns="45720" rIns="91440" bIns="45720" rtlCol="0">
            <a:noAutofit/>
          </a:bodyPr>
          <a:lstStyle/>
          <a:p>
            <a:r>
              <a:rPr lang="en-US" sz="2400" dirty="0"/>
              <a:t>Traditional </a:t>
            </a:r>
            <a:r>
              <a:rPr lang="en-US" sz="2400" dirty="0" smtClean="0"/>
              <a:t>Co-</a:t>
            </a:r>
            <a:r>
              <a:rPr lang="en-US" sz="2400" dirty="0" smtClean="0"/>
              <a:t>o</a:t>
            </a:r>
            <a:r>
              <a:rPr lang="en-US" sz="2400" dirty="0"/>
              <a:t>p</a:t>
            </a:r>
            <a:r>
              <a:rPr lang="en-US" sz="2400" dirty="0" smtClean="0"/>
              <a:t> </a:t>
            </a:r>
            <a:r>
              <a:rPr lang="en-US" sz="2400" dirty="0"/>
              <a:t>Curriculum </a:t>
            </a:r>
            <a:r>
              <a:rPr lang="en-US" sz="2400" dirty="0" smtClean="0"/>
              <a:t>with a 21</a:t>
            </a:r>
            <a:r>
              <a:rPr lang="en-US" sz="2400" baseline="30000" dirty="0" smtClean="0"/>
              <a:t>st</a:t>
            </a:r>
            <a:r>
              <a:rPr lang="en-US" sz="2400" dirty="0" smtClean="0"/>
              <a:t> century placement</a:t>
            </a:r>
          </a:p>
          <a:p>
            <a:endParaRPr lang="en-US" sz="2400" dirty="0" smtClean="0"/>
          </a:p>
          <a:p>
            <a:pPr marL="457200" indent="-457200">
              <a:buFont typeface="Arial" pitchFamily="34" charset="0"/>
              <a:buChar char="•"/>
            </a:pPr>
            <a:r>
              <a:rPr lang="en-US" sz="2400" dirty="0" smtClean="0"/>
              <a:t>One-on-one </a:t>
            </a:r>
            <a:r>
              <a:rPr lang="en-US" sz="2400" dirty="0"/>
              <a:t>tutelage from leading Canadian scientist in chosen field of current </a:t>
            </a:r>
            <a:r>
              <a:rPr lang="en-US" sz="2400" dirty="0" smtClean="0"/>
              <a:t>research</a:t>
            </a:r>
          </a:p>
          <a:p>
            <a:pPr marL="457200" indent="-457200">
              <a:buFont typeface="Arial" pitchFamily="34" charset="0"/>
              <a:buChar char="•"/>
            </a:pPr>
            <a:r>
              <a:rPr lang="en-US" sz="2400" dirty="0" smtClean="0"/>
              <a:t>No routine assignments for students at a work place</a:t>
            </a:r>
          </a:p>
          <a:p>
            <a:pPr marL="457200" indent="-457200">
              <a:buFont typeface="Arial" pitchFamily="34" charset="0"/>
              <a:buChar char="•"/>
            </a:pPr>
            <a:r>
              <a:rPr lang="en-US" sz="2400" dirty="0" smtClean="0"/>
              <a:t>Development </a:t>
            </a:r>
            <a:r>
              <a:rPr lang="en-US" sz="2400" dirty="0"/>
              <a:t>of scientific article writing &amp; reviewing </a:t>
            </a:r>
            <a:r>
              <a:rPr lang="en-US" sz="2400" dirty="0" smtClean="0"/>
              <a:t>skills</a:t>
            </a:r>
          </a:p>
          <a:p>
            <a:pPr marL="457200" indent="-457200">
              <a:buFont typeface="Arial" pitchFamily="34" charset="0"/>
              <a:buChar char="•"/>
            </a:pPr>
            <a:r>
              <a:rPr lang="en-US" sz="2400" dirty="0" smtClean="0"/>
              <a:t>Familiarity </a:t>
            </a:r>
            <a:r>
              <a:rPr lang="en-US" sz="2400" dirty="0"/>
              <a:t>with format for both scientific articles and scientific reviews</a:t>
            </a:r>
            <a:br>
              <a:rPr lang="en-US" sz="2400" dirty="0"/>
            </a:br>
            <a:endParaRPr lang="en-US" sz="2400" dirty="0" smtClean="0"/>
          </a:p>
          <a:p>
            <a:r>
              <a:rPr lang="en-US" sz="2400" dirty="0" smtClean="0"/>
              <a:t>A possibility of One </a:t>
            </a:r>
            <a:r>
              <a:rPr lang="en-US" sz="2400" dirty="0"/>
              <a:t>semester/1 High School </a:t>
            </a:r>
            <a:r>
              <a:rPr lang="en-US" sz="2400" dirty="0" smtClean="0"/>
              <a:t>Credit</a:t>
            </a:r>
          </a:p>
        </p:txBody>
      </p:sp>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9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1" y="1307443"/>
            <a:ext cx="9144001" cy="4626998"/>
          </a:xfrm>
          <a:prstGeom prst="rect">
            <a:avLst/>
          </a:prstGeom>
          <a:noFill/>
          <a:ln w="9525">
            <a:noFill/>
            <a:miter lim="800000"/>
            <a:headEnd/>
            <a:tailEnd/>
          </a:ln>
        </p:spPr>
      </p:pic>
      <p:pic>
        <p:nvPicPr>
          <p:cNvPr id="1026" name="Picture 2" descr="G:\CYSJ\CYSJ Graphics\CYSJ banner 3.jpg"/>
          <p:cNvPicPr>
            <a:picLocks noChangeAspect="1" noChangeArrowheads="1"/>
          </p:cNvPicPr>
          <p:nvPr/>
        </p:nvPicPr>
        <p:blipFill>
          <a:blip r:embed="rId3" cstate="print"/>
          <a:srcRect/>
          <a:stretch>
            <a:fillRect/>
          </a:stretch>
        </p:blipFill>
        <p:spPr bwMode="auto">
          <a:xfrm>
            <a:off x="5450784" y="116632"/>
            <a:ext cx="3589383" cy="864096"/>
          </a:xfrm>
          <a:prstGeom prst="rect">
            <a:avLst/>
          </a:prstGeom>
          <a:noFill/>
        </p:spPr>
      </p:pic>
      <p:sp>
        <p:nvSpPr>
          <p:cNvPr id="7" name="Subtitle 2"/>
          <p:cNvSpPr txBox="1">
            <a:spLocks/>
          </p:cNvSpPr>
          <p:nvPr/>
        </p:nvSpPr>
        <p:spPr>
          <a:xfrm>
            <a:off x="1523987" y="1412776"/>
            <a:ext cx="5868144" cy="1656184"/>
          </a:xfrm>
          <a:prstGeom prst="rect">
            <a:avLst/>
          </a:prstGeom>
        </p:spPr>
        <p:txBody>
          <a:bodyPr vert="horz" lIns="91440" tIns="45720" rIns="91440" bIns="45720" rtlCol="0">
            <a:normAutofit fontScale="77500" lnSpcReduction="20000"/>
          </a:bodyPr>
          <a:lstStyle/>
          <a:p>
            <a:r>
              <a:rPr lang="en-US" sz="3200" dirty="0" smtClean="0"/>
              <a:t>Pre-placement </a:t>
            </a:r>
            <a:r>
              <a:rPr lang="en-US" sz="3200" dirty="0"/>
              <a:t>phase with an electronic </a:t>
            </a:r>
            <a:r>
              <a:rPr lang="en-US" sz="3200" dirty="0" smtClean="0"/>
              <a:t>twist </a:t>
            </a:r>
            <a:r>
              <a:rPr lang="en-US" sz="3200" dirty="0"/>
              <a:t>(résumé; cover-letter; job interview; workplace safety &amp; etiquette instruction; etc</a:t>
            </a:r>
            <a:r>
              <a:rPr lang="en-US" sz="3200" dirty="0" smtClean="0"/>
              <a:t>.)</a:t>
            </a:r>
            <a:r>
              <a:rPr lang="en-US" sz="3200" dirty="0"/>
              <a:t/>
            </a:r>
            <a:br>
              <a:rPr lang="en-US" sz="3200" dirty="0"/>
            </a:b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022973\Desktop\Computer Sci Dep Images\science.gc.ca-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3054"/>
            <a:ext cx="2117742" cy="758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jAhBRUcpq025UUsdYOfbngIZt-X19JEsqQyrh8SCCcPqClBZZuTsVM-1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270" y="233054"/>
            <a:ext cx="706998" cy="772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srcRect/>
          <a:stretch>
            <a:fillRect/>
          </a:stretch>
        </p:blipFill>
        <p:spPr bwMode="auto">
          <a:xfrm>
            <a:off x="491282" y="2852936"/>
            <a:ext cx="2647950" cy="173355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5482357" y="2806554"/>
            <a:ext cx="2800350" cy="1628775"/>
          </a:xfrm>
          <a:prstGeom prst="rect">
            <a:avLst/>
          </a:prstGeom>
          <a:noFill/>
          <a:ln w="9525">
            <a:noFill/>
            <a:miter lim="800000"/>
            <a:headEnd/>
            <a:tailEnd/>
          </a:ln>
        </p:spPr>
      </p:pic>
    </p:spTree>
    <p:extLst>
      <p:ext uri="{BB962C8B-B14F-4D97-AF65-F5344CB8AC3E}">
        <p14:creationId xmlns:p14="http://schemas.microsoft.com/office/powerpoint/2010/main" val="194299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466</Words>
  <Application>Microsoft Macintosh PowerPoint</Application>
  <PresentationFormat>On-screen Show (4:3)</PresentationFormat>
  <Paragraphs>30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On-Line Research Co-op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Research Co-op</dc:title>
  <dc:creator>Sacha</dc:creator>
  <cp:lastModifiedBy>Lauren Sykes</cp:lastModifiedBy>
  <cp:revision>34</cp:revision>
  <dcterms:created xsi:type="dcterms:W3CDTF">2013-04-14T15:22:15Z</dcterms:created>
  <dcterms:modified xsi:type="dcterms:W3CDTF">2014-04-25T16:22:35Z</dcterms:modified>
</cp:coreProperties>
</file>