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327" r:id="rId2"/>
    <p:sldId id="312" r:id="rId3"/>
    <p:sldId id="346" r:id="rId4"/>
    <p:sldId id="300" r:id="rId5"/>
    <p:sldId id="330" r:id="rId6"/>
    <p:sldId id="329" r:id="rId7"/>
    <p:sldId id="331" r:id="rId8"/>
    <p:sldId id="348" r:id="rId9"/>
    <p:sldId id="317" r:id="rId10"/>
    <p:sldId id="314" r:id="rId11"/>
    <p:sldId id="304" r:id="rId12"/>
    <p:sldId id="332" r:id="rId13"/>
    <p:sldId id="333" r:id="rId14"/>
    <p:sldId id="351" r:id="rId15"/>
    <p:sldId id="306" r:id="rId16"/>
    <p:sldId id="323" r:id="rId17"/>
    <p:sldId id="352" r:id="rId18"/>
    <p:sldId id="308" r:id="rId19"/>
    <p:sldId id="325" r:id="rId20"/>
    <p:sldId id="335" r:id="rId21"/>
    <p:sldId id="336" r:id="rId22"/>
    <p:sldId id="270" r:id="rId23"/>
    <p:sldId id="337" r:id="rId24"/>
    <p:sldId id="309" r:id="rId25"/>
    <p:sldId id="353" r:id="rId26"/>
    <p:sldId id="338" r:id="rId27"/>
    <p:sldId id="310" r:id="rId28"/>
    <p:sldId id="339" r:id="rId29"/>
    <p:sldId id="350" r:id="rId30"/>
    <p:sldId id="344" r:id="rId31"/>
    <p:sldId id="345" r:id="rId32"/>
    <p:sldId id="274" r:id="rId33"/>
    <p:sldId id="277" r:id="rId34"/>
    <p:sldId id="278" r:id="rId35"/>
    <p:sldId id="340" r:id="rId36"/>
    <p:sldId id="311" r:id="rId37"/>
    <p:sldId id="341" r:id="rId38"/>
    <p:sldId id="343" r:id="rId39"/>
    <p:sldId id="342" r:id="rId40"/>
    <p:sldId id="313" r:id="rId41"/>
    <p:sldId id="349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67" d="100"/>
          <a:sy n="67" d="100"/>
        </p:scale>
        <p:origin x="-32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 smtClean="0"/>
              <a:t>Click to edit Master text styles</a:t>
            </a:r>
          </a:p>
          <a:p>
            <a:pPr lvl="1"/>
            <a:r>
              <a:rPr lang="en-CA" noProof="0" smtClean="0"/>
              <a:t>Second level</a:t>
            </a:r>
          </a:p>
          <a:p>
            <a:pPr lvl="2"/>
            <a:r>
              <a:rPr lang="en-CA" noProof="0" smtClean="0"/>
              <a:t>Third level</a:t>
            </a:r>
          </a:p>
          <a:p>
            <a:pPr lvl="3"/>
            <a:r>
              <a:rPr lang="en-CA" noProof="0" smtClean="0"/>
              <a:t>Fourth level</a:t>
            </a:r>
          </a:p>
          <a:p>
            <a:pPr lvl="4"/>
            <a:r>
              <a:rPr lang="en-CA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AD60C4D-F89B-4E36-8415-5422A8CD8CC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BA6DD9-C297-4985-A993-FCD797CE8F0B}" type="slidenum">
              <a:rPr lang="en-CA" smtClean="0"/>
              <a:pPr/>
              <a:t>1</a:t>
            </a:fld>
            <a:endParaRPr lang="en-CA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E86965-361C-4B31-9682-895C96D54150}" type="slidenum">
              <a:rPr lang="en-CA" smtClean="0"/>
              <a:pPr/>
              <a:t>11</a:t>
            </a:fld>
            <a:endParaRPr lang="en-CA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CA" b="1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73B098-0D5A-4C6E-A195-7A747B97D69A}" type="slidenum">
              <a:rPr lang="en-CA" smtClean="0"/>
              <a:pPr/>
              <a:t>12</a:t>
            </a:fld>
            <a:endParaRPr lang="en-CA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73B098-0D5A-4C6E-A195-7A747B97D69A}" type="slidenum">
              <a:rPr lang="en-CA" smtClean="0"/>
              <a:pPr/>
              <a:t>13</a:t>
            </a:fld>
            <a:endParaRPr lang="en-CA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73B098-0D5A-4C6E-A195-7A747B97D69A}" type="slidenum">
              <a:rPr lang="en-CA" smtClean="0"/>
              <a:pPr/>
              <a:t>14</a:t>
            </a:fld>
            <a:endParaRPr lang="en-CA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EEE9D4-8D16-4DB1-9A7C-962472F1E852}" type="slidenum">
              <a:rPr lang="en-CA" smtClean="0"/>
              <a:pPr/>
              <a:t>15</a:t>
            </a:fld>
            <a:endParaRPr lang="en-CA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CA" b="1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73B098-0D5A-4C6E-A195-7A747B97D69A}" type="slidenum">
              <a:rPr lang="en-CA" smtClean="0"/>
              <a:pPr/>
              <a:t>16</a:t>
            </a:fld>
            <a:endParaRPr lang="en-CA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73B098-0D5A-4C6E-A195-7A747B97D69A}" type="slidenum">
              <a:rPr lang="en-CA" smtClean="0"/>
              <a:pPr/>
              <a:t>17</a:t>
            </a:fld>
            <a:endParaRPr lang="en-CA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577A37-2573-4737-8E5E-3E16F4DEE087}" type="slidenum">
              <a:rPr lang="en-CA" smtClean="0"/>
              <a:pPr/>
              <a:t>18</a:t>
            </a:fld>
            <a:endParaRPr lang="en-CA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577A37-2573-4737-8E5E-3E16F4DEE087}" type="slidenum">
              <a:rPr lang="en-CA" smtClean="0"/>
              <a:pPr/>
              <a:t>19</a:t>
            </a:fld>
            <a:endParaRPr lang="en-CA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577A37-2573-4737-8E5E-3E16F4DEE087}" type="slidenum">
              <a:rPr lang="en-CA" smtClean="0"/>
              <a:pPr/>
              <a:t>20</a:t>
            </a:fld>
            <a:endParaRPr lang="en-CA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0337F3-9A6B-4FB0-B43B-912712F4F52D}" type="slidenum">
              <a:rPr lang="en-CA" smtClean="0"/>
              <a:pPr/>
              <a:t>2</a:t>
            </a:fld>
            <a:endParaRPr lang="en-CA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883503-D091-4AB4-B2A6-87CF0F1FE472}" type="slidenum">
              <a:rPr lang="en-CA" smtClean="0"/>
              <a:pPr/>
              <a:t>21</a:t>
            </a:fld>
            <a:endParaRPr lang="en-CA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DEA289-60E9-4D7C-812A-0AE01ACB7C0A}" type="slidenum">
              <a:rPr lang="en-CA" smtClean="0"/>
              <a:pPr/>
              <a:t>22</a:t>
            </a:fld>
            <a:endParaRPr lang="en-CA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DEA289-60E9-4D7C-812A-0AE01ACB7C0A}" type="slidenum">
              <a:rPr lang="en-CA" smtClean="0"/>
              <a:pPr/>
              <a:t>23</a:t>
            </a:fld>
            <a:endParaRPr lang="en-CA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BAC917-D533-4C1A-A29B-A8C45CA24930}" type="slidenum">
              <a:rPr lang="en-CA" smtClean="0"/>
              <a:pPr/>
              <a:t>24</a:t>
            </a:fld>
            <a:endParaRPr lang="en-CA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BAC917-D533-4C1A-A29B-A8C45CA24930}" type="slidenum">
              <a:rPr lang="en-CA" smtClean="0"/>
              <a:pPr/>
              <a:t>25</a:t>
            </a:fld>
            <a:endParaRPr lang="en-CA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BAC917-D533-4C1A-A29B-A8C45CA24930}" type="slidenum">
              <a:rPr lang="en-CA" smtClean="0"/>
              <a:pPr/>
              <a:t>26</a:t>
            </a:fld>
            <a:endParaRPr lang="en-CA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B3D264-48A9-46EF-849E-01D8E467BC05}" type="slidenum">
              <a:rPr lang="en-CA" smtClean="0"/>
              <a:pPr/>
              <a:t>27</a:t>
            </a:fld>
            <a:endParaRPr lang="en-CA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B3D264-48A9-46EF-849E-01D8E467BC05}" type="slidenum">
              <a:rPr lang="en-CA" smtClean="0"/>
              <a:pPr/>
              <a:t>28</a:t>
            </a:fld>
            <a:endParaRPr lang="en-CA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B3D264-48A9-46EF-849E-01D8E467BC05}" type="slidenum">
              <a:rPr lang="en-CA" smtClean="0"/>
              <a:pPr/>
              <a:t>29</a:t>
            </a:fld>
            <a:endParaRPr lang="en-CA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B3D264-48A9-46EF-849E-01D8E467BC05}" type="slidenum">
              <a:rPr lang="en-CA" smtClean="0"/>
              <a:pPr/>
              <a:t>30</a:t>
            </a:fld>
            <a:endParaRPr lang="en-CA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0337F3-9A6B-4FB0-B43B-912712F4F52D}" type="slidenum">
              <a:rPr lang="en-CA" smtClean="0"/>
              <a:pPr/>
              <a:t>3</a:t>
            </a:fld>
            <a:endParaRPr lang="en-CA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B3D264-48A9-46EF-849E-01D8E467BC05}" type="slidenum">
              <a:rPr lang="en-CA" smtClean="0"/>
              <a:pPr/>
              <a:t>31</a:t>
            </a:fld>
            <a:endParaRPr lang="en-CA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C32946-6689-410E-91B1-62DCF9846B2C}" type="slidenum">
              <a:rPr lang="en-CA" smtClean="0"/>
              <a:pPr/>
              <a:t>32</a:t>
            </a:fld>
            <a:endParaRPr lang="en-CA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125D49-6807-4803-9A55-DC5B012AF013}" type="slidenum">
              <a:rPr lang="en-CA" smtClean="0"/>
              <a:pPr/>
              <a:t>33</a:t>
            </a:fld>
            <a:endParaRPr lang="en-CA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CDBBB9-8BEC-4413-8370-B95EAD80EA23}" type="slidenum">
              <a:rPr lang="en-CA" smtClean="0"/>
              <a:pPr/>
              <a:t>34</a:t>
            </a:fld>
            <a:endParaRPr lang="en-CA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CDBBB9-8BEC-4413-8370-B95EAD80EA23}" type="slidenum">
              <a:rPr lang="en-CA" smtClean="0"/>
              <a:pPr/>
              <a:t>35</a:t>
            </a:fld>
            <a:endParaRPr lang="en-CA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9886CA-D2E3-43B0-B25F-14D077DD7FE0}" type="slidenum">
              <a:rPr lang="en-CA" smtClean="0"/>
              <a:pPr/>
              <a:t>36</a:t>
            </a:fld>
            <a:endParaRPr lang="en-CA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9886CA-D2E3-43B0-B25F-14D077DD7FE0}" type="slidenum">
              <a:rPr lang="en-CA" smtClean="0"/>
              <a:pPr/>
              <a:t>37</a:t>
            </a:fld>
            <a:endParaRPr lang="en-CA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9886CA-D2E3-43B0-B25F-14D077DD7FE0}" type="slidenum">
              <a:rPr lang="en-CA" smtClean="0"/>
              <a:pPr/>
              <a:t>38</a:t>
            </a:fld>
            <a:endParaRPr lang="en-CA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9886CA-D2E3-43B0-B25F-14D077DD7FE0}" type="slidenum">
              <a:rPr lang="en-CA" smtClean="0"/>
              <a:pPr/>
              <a:t>39</a:t>
            </a:fld>
            <a:endParaRPr lang="en-CA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5740D4-45BD-4159-89AD-13A980BAEFC1}" type="slidenum">
              <a:rPr lang="en-CA" smtClean="0"/>
              <a:pPr/>
              <a:t>40</a:t>
            </a:fld>
            <a:endParaRPr lang="en-CA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819FC8-3234-40C6-B7C9-062A9143804B}" type="slidenum">
              <a:rPr lang="en-CA" smtClean="0"/>
              <a:pPr/>
              <a:t>4</a:t>
            </a:fld>
            <a:endParaRPr lang="en-CA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5740D4-45BD-4159-89AD-13A980BAEFC1}" type="slidenum">
              <a:rPr lang="en-CA" smtClean="0"/>
              <a:pPr/>
              <a:t>41</a:t>
            </a:fld>
            <a:endParaRPr lang="en-CA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819FC8-3234-40C6-B7C9-062A9143804B}" type="slidenum">
              <a:rPr lang="en-CA" smtClean="0"/>
              <a:pPr/>
              <a:t>5</a:t>
            </a:fld>
            <a:endParaRPr lang="en-CA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347015-C94E-45B8-8F08-A61C65F71B2B}" type="slidenum">
              <a:rPr lang="en-CA" smtClean="0"/>
              <a:pPr/>
              <a:t>6</a:t>
            </a:fld>
            <a:endParaRPr lang="en-CA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0337F3-9A6B-4FB0-B43B-912712F4F52D}" type="slidenum">
              <a:rPr lang="en-CA" smtClean="0"/>
              <a:pPr/>
              <a:t>8</a:t>
            </a:fld>
            <a:endParaRPr lang="en-CA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819FC8-3234-40C6-B7C9-062A9143804B}" type="slidenum">
              <a:rPr lang="en-CA" smtClean="0"/>
              <a:pPr/>
              <a:t>9</a:t>
            </a:fld>
            <a:endParaRPr lang="en-CA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68E7FF-B135-4C70-B924-6BC98BF2E12E}" type="slidenum">
              <a:rPr lang="en-CA" smtClean="0"/>
              <a:pPr/>
              <a:t>10</a:t>
            </a:fld>
            <a:endParaRPr lang="en-CA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968D3-406E-4754-8D34-FB393CAD42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9684D-0B08-479B-9B6E-C7F8C40CCA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56BBC-49AA-4584-84F8-372F2584DD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CA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9B891-285A-4F68-B325-8005145074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ABEF4-9257-40FC-AF9A-A3D6C1FE8F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82C58-4B4A-4637-A643-5E1FC8048E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EEEC7-6A64-4B16-A749-561E0C1A87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1412E-2E8D-4BF8-9DEC-1912016607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70440-D2F3-4C70-9761-3B6E9D639B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F560C-FA19-4772-B6B7-AC1FDEC7AC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E222B-871A-4C73-B010-BC771E6C8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2DE3C-2827-450E-B0C7-5C1C5EC838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3FB903B-6E27-4748-B76C-EA64188132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tr.ua.edu/keel/agn/cygnusa.gif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tr.ua.edu/keel/agn/cygnusa.gif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tr.ua.edu/keel/agn/cygnusa.gif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sohowww.nascom.nasa.gov/gallery/images/long304.html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jila.colorado.edu/~ajsh/insidebh/lensearth_640x480.gif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://www.google.ca/imgres?imgurl=http://www.faqs.org/photo-dict/photofiles/list/2846/3776red_balloon.jpg&amp;imgrefurl=http://www.faqs.org/photo-dict/phrase/2846/red-balloon.html&amp;h=700&amp;w=555&amp;sz=59&amp;tbnid=g1_NaqypWTa6qM:&amp;tbnh=140&amp;tbnw=111&amp;prev=/search?q=balloon+image&amp;tbm=isch&amp;tbo=u&amp;zoom=1&amp;q=balloon+image&amp;usg=__IwlW82uRauIOZD8qNwpKjMZPY70=&amp;sa=X&amp;ei=Hx7FTefxD-aU0QHt5LWsCA&amp;ved=0CDIQ9QEwBQ" TargetMode="External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rimeterinstitute.ca/en/Outreach/Alice_and_Bob_in_Wonderland/Alice_and_Bob_in_Wonderland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5.gif"/><Relationship Id="rId4" Type="http://schemas.openxmlformats.org/officeDocument/2006/relationships/hyperlink" Target="http://q2cfestival.com/play.php?lecture_id=8242&amp;talk=alice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rimeterinstitute.ca/en/Perimeter_Inspirations/General/Perimeter_Inspirations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rimeterinstitute.ca/Outreach/Alice_and_Bob_in_Wonderland/Alice_and_Bob_in_Wonderland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BWyTxCsIXE4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nt.edb.miyakyo-u.ac.jp/E/P/PCD0313/19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imgres?imgurl=http://www.faqs.org/photo-dict/photofiles/list/2846/3776red_balloon.jpg&amp;imgrefurl=http://www.faqs.org/photo-dict/phrase/2846/red-balloon.html&amp;h=700&amp;w=555&amp;sz=59&amp;tbnid=g1_NaqypWTa6qM:&amp;tbnh=140&amp;tbnw=111&amp;prev=/search?q=balloon+image&amp;tbm=isch&amp;tbo=u&amp;zoom=1&amp;q=balloon+image&amp;usg=__IwlW82uRauIOZD8qNwpKjMZPY70=&amp;sa=X&amp;ei=Hx7FTefxD-aU0QHt5LWsCA&amp;ved=0CDIQ9QEwBQ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hetemeel.com/einstein/4670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536" y="0"/>
            <a:ext cx="9396536" cy="70474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539551" y="3833813"/>
            <a:ext cx="8136905" cy="2691531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	Orbiting objects bend spacetime as they move through it and this should generate gravitational waves which will radiate energy. Orbiting objects should spiral into the center – just like they did with the spacetime fabric.</a:t>
            </a:r>
            <a:endParaRPr lang="en-CA" dirty="0" smtClean="0"/>
          </a:p>
        </p:txBody>
      </p:sp>
      <p:pic>
        <p:nvPicPr>
          <p:cNvPr id="6147" name="Picture 2" descr="http://www.cosmotography.com/images/black_hole/images/fabric_of_space_war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476250"/>
            <a:ext cx="54197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203848" y="764704"/>
            <a:ext cx="5616624" cy="108054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dirty="0" smtClean="0"/>
              <a:t>	</a:t>
            </a:r>
            <a:r>
              <a:rPr lang="en-US" sz="2800" b="1" dirty="0" smtClean="0"/>
              <a:t>They do! </a:t>
            </a:r>
            <a:r>
              <a:rPr lang="en-US" sz="2800" dirty="0" smtClean="0"/>
              <a:t>This is happening to two neutron stars orbiting each other. </a:t>
            </a:r>
            <a:endParaRPr lang="en-CA" sz="2800" dirty="0" smtClean="0"/>
          </a:p>
        </p:txBody>
      </p:sp>
      <p:pic>
        <p:nvPicPr>
          <p:cNvPr id="7171" name="Picture 3" descr="http://user.uni-frankfurt.de/~scherers/blogging/AdventsKalenderPlots/TaylorHulse/PeriastronTime_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204642"/>
            <a:ext cx="4613598" cy="4653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3" descr="http://www.nasa.gov/images/content/116658main_dwarf_collage_lg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476250"/>
            <a:ext cx="2838450" cy="5943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620688"/>
            <a:ext cx="8208912" cy="152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 smtClean="0">
                <a:cs typeface="Times New Roman" pitchFamily="18" charset="0"/>
              </a:rPr>
              <a:t>	</a:t>
            </a:r>
            <a:r>
              <a:rPr lang="en-US" dirty="0" smtClean="0">
                <a:cs typeface="Times New Roman" pitchFamily="18" charset="0"/>
              </a:rPr>
              <a:t>In flat space, the orbit of a planet is an ellipse. Einstein predicted something else. Take the </a:t>
            </a:r>
            <a:r>
              <a:rPr lang="en-US" dirty="0" smtClean="0">
                <a:cs typeface="Times New Roman" pitchFamily="18" charset="0"/>
              </a:rPr>
              <a:t>cardboard ‘orbit’ </a:t>
            </a:r>
            <a:r>
              <a:rPr lang="en-US" dirty="0" smtClean="0">
                <a:cs typeface="Times New Roman" pitchFamily="18" charset="0"/>
              </a:rPr>
              <a:t>and carefully trace it on the curved surface of a balloon. What happens?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835696" y="3068960"/>
            <a:ext cx="1008112" cy="2736304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 descr="http://www.faqs.org/photo-dict/photofiles/list/2846/3776red_ballo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2496460"/>
            <a:ext cx="3191506" cy="40288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620688"/>
            <a:ext cx="8208912" cy="152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cs typeface="Times New Roman" pitchFamily="18" charset="0"/>
              </a:rPr>
              <a:t>	</a:t>
            </a:r>
            <a:r>
              <a:rPr lang="en-US" dirty="0" smtClean="0">
                <a:cs typeface="Times New Roman" pitchFamily="18" charset="0"/>
              </a:rPr>
              <a:t>Einstein’s equations predict this pattern and measurements </a:t>
            </a:r>
            <a:r>
              <a:rPr lang="en-US" dirty="0" smtClean="0">
                <a:cs typeface="Times New Roman" pitchFamily="18" charset="0"/>
              </a:rPr>
              <a:t>of the orbits of Mercury, Venus and the Earth have confirmed </a:t>
            </a:r>
            <a:r>
              <a:rPr lang="en-US" dirty="0" smtClean="0">
                <a:cs typeface="Times New Roman" pitchFamily="18" charset="0"/>
              </a:rPr>
              <a:t>his </a:t>
            </a:r>
            <a:r>
              <a:rPr lang="en-US" dirty="0" smtClean="0">
                <a:cs typeface="Times New Roman" pitchFamily="18" charset="0"/>
              </a:rPr>
              <a:t>predictions.</a:t>
            </a:r>
            <a:endParaRPr lang="en-CA" dirty="0" smtClean="0">
              <a:cs typeface="Times New Roman" pitchFamily="18" charset="0"/>
            </a:endParaRPr>
          </a:p>
        </p:txBody>
      </p:sp>
      <p:sp>
        <p:nvSpPr>
          <p:cNvPr id="53250" name="AutoShape 2" descr="data:image/jpg;base64,/9j/4AAQSkZJRgABAQAAAQABAAD/2wCEAAkGBhISEBUUExQVERQWFxUZGRUYFxsZGhcbExgbGBYhGxgYHCceIyUvGRoVIi8gJScqLi0vFyAxNjAqNSYsLCoBCQoKDgwOGg8PGiwfHyIqNSwpLDUsKi0pLSw0KSwtKSwqLiwtLCwqKjU0MSwvMCopMikvNCwsLCwsLCkqNC0pLf/AABEIAHMAwAMBIgACEQEDEQH/xAAcAAEAAgMBAQEAAAAAAAAAAAAABAUCAwYBBwj/xABCEAACAgEDAQYDBAYHBwUAAAABAgMRAAQSITEFBhMiQWEyUXEUI1KBFUJikZOhBzNTc6LS0xY0Q1RjsbNygpKy0f/EABkBAAMBAQEAAAAAAAAAAAAAAAABAgMEBf/EADQRAAEDAgIJAwQABgMAAAAAAAEAAhEDIRIxBEFRYXGBkaHBE7HwBSLR4TNSorLC0hQjMv/aAAwDAQACEQMRAD8A+OdldkmfxDvWNYk3szBjxuVeAoJ6sMlavunqEVnADxKqN4oIC1IgkX46N7WHFXzmjsbto6cTbVDGWPYCaIXzq17WUg/DVe+Wuh7b1M8WxF3yRTJqfFLKoURqsaAqwCgA7fWvSs2aGEQc151Z+kseXNjDv5X9xnyVTL3f1KvGhicPJ8C1yT6j2IsWDyL5rPU7uakuyCJiyAMQKPDC1og0bHIAu64vL3tTvZMkwDw7FO9pYt42yfaEKsUZFFAox2t5jzyzZo7I7z7LhiiAjLrJGDKoZZFXbuaR0qjVmghFCivq8NOYkrIV9MNPFgblOds9s7PzOpUydhTmMSCNipoiqJILbAQoO6t3luqvjNz92tQrbXQodkrX8QPgg7xa2LFUR6etZZT94HWFPFhLyON6SO49Zi5dKXxFO4OOHA5Jqzm2PvCZ9QBDpt0jx6iP413udQrC2YRqDtBNWLPNt0ows2pmvpVzhEXvI1ZXnrbkFRt2DqAIyY2qVgqH8Raio9iQQRdWDY4zDtPsabTkCZDGTdXRHl6iwSLHFjqLHzGX03fBgyyeEoeWSCaY+ID4n2c+QKoH3dkMSDZ5FUODXdu94vtKKuzZtl1Ml7rv7S4evhHSqv19sTm0wDButKVXSnPbjYA3Xfdx22352yGOi7q6mR4V2bBMwVGbheRu5qyPL5gCLI5F5Xa3TeHIybg9H4l6H6Z02m7/ABSXxfBBd5I5Jjv/AKwxKVTaNvkFsxPxWTxQ4zksl4YB9q00d2kueTWAAgRxvOs5W452yDGMZmu1MYyy7A7Bl1kwiiA3VZJ6KB1JIHvjAJMBRUqNptL3mAMyq3GdL27/AEf6zTMoKeMGumiDOOKuxtsdfXrRyr/2d1X/AC8/8J/8uDgWGHWKxp6XQqND2PBB3quxlj/s7qv+Xn/hP/lyFPAyMVdSjDqrAgj6g85MrVtRj7NIK14xjGtExjGCExjGCEy47v8AaccK6gSLv8SHYqndTHxEaiVII4U+uU+MbThMhZ1aYqtwu+Xldp2T3zi2v4iLE48OmVXcNFCmwRFRIpI4BpmKtZ3dBnuj75Is+itmSCEEyRKG2qxeQ8LdmgUAJuq+ucVjNRXcuB30ugZzv2sW2ncV2MPeuIaeOJy0kaaZVMRB2tKNQJD++MVu9L49cmP3x032vTydY0kZ92x98SspCxi5CKH4VAUV5epGcFjH67vm5B+l0CTnedf8wv8AOsrsdH3khEcSCR4JFgjT7QqkmIpM7uoAokMrLyD+rR4Jqd2b300qEgBoI31jSNEotTCYdtEDg24BKdPqM4DGAruCT/pdB8zN9/66bNWZljGSdJoWks/Ci1uc3tW7qyPU0aHU+mYL0nODRJUbJMOgdlL1tQX524WwL2g+rfsjn8ucn6SMWRp43mkUWZGAKKOLPhlSAPTe7VRulPTzUxbmvUai2Aran3pUc0B5hGBfoG4vpilc7q94Fu56Dz0Vpo5uzBoyD4v2jgncPK5UWFBXdtW6HFMdo5F5r7s98RpNSJBAiptKsqE2QxU3ucsTRUEC/bi8jw6I7Q8WjcqefEmYsg9wwSNK63usdOnrleoHrpYl9jpyB+Q3N/3zT1iCCIELz3UqTw9jziDsw5/tE8uyte+vfU9o+HDBE4UMWo0zu22hSqDVAv0Ju/Ss5r/Z7Vf8vN/Cf/Lk2Zp3Uq2sQqeq+M+2vltqq9qrIX6HJ+GWBz8hIB/N6H88l9R1R2JxWuisZo1MUqUNA4nmSYWE3YmoRSzQSqo6sY2AH1JFZ7H23OAFLl1AoI/nUDpwrWBxxYo1m6HsbVKwaJWZh+tCwkK/UxElfWrq6PyOeT9r6lGKylmYcFZlDsPb7wFgPbjrkZrpxepb7X/Oaw+6m6AQSegH9W59yzeQ/wCHkfDVmFPAyMyMNrKSpHyKmiP35N8aGXhlGnb8abmUn13KWJHzBXp0o3a7+2dI3hROaJoxlgbDbeYzY4oodovm4nH6uCbamBwaZE6j4OsfpU+dbP2lDqdEiGNW1ccbDxKYHZERsAogE7Cx5uhHVc2OSzKOQqQykqQQQQaII6EHNWuwzvV16Aq4TMFpkfg7toWOMse14w22dQAsu61AoLIteIABxXmVgBwA4HpldkkQVqx+Ns/N6YxjErTGMYITGMYITMo4yxAUEkkAACySegAGb+z+z5J5FjjUszGgAP5mug+Z9M6/s3s3RwxOCzamWl3GNlSMBg3kaZgAtng0xJ2ivVTJdC49J0ttAREnYPc6gOMKk0HYRseQyy+qfqRk3XikWd3lP3YAPvYK5ZLog3VvtGz0RN8cW7/pqVjUUot2cAi/Kdu7PNX24otVlSKLnbHEploEk/r7I+vt78nKrV9rxNW5ZZ9t7fEk2pz1qKMDb6cB/T16ZNyuECvWMkR794HIHjKstTKlbbhABva8gZRX6yxQDZZBPDFz0F8cxT2gF+HVCMfKCJkavkDSX86LZX/pcD4YIFHyKFv5uSf54/T0o6eGo+QijofvXHC3boroy6x5DlnN9ndizT6hmPVjCpJ+pM95h4Gl/tZv4Kf6+P0/N80/hR/5Mfp6b12EeoMUdH/DjutwysLA9x/ongaX+1n/AIKf6+PsMB5GoAHyaNw35hdw/cTj9MX8UMBHqNm3+akEfkcfatO3xQtGelxycD3KyBiT7b1BoDjrhdEVRni/p/CfoVz8DxSn5K4v2AVqJJ9AoJ/lmcmq1UAEcgdRXCSpYAJN7VkHAJu9tXXtmH2GFvgnr2lQp/NS4/eczrUQLwd0RPoQ8TEj1Atb2i6NMBXTBIuxWMHcQQe/4WHiwS/EDA/4l5j/AIdbl+oJ6fDzxZ6PS7dO0UrLsllTwn3eTcscgZg3AADNCrE1w3PTKzxYJfiX7O34ltkP1Q2w9eVNcAbfXLHVv9nWOBwJImUO5XmzLR3IfxBFUD87HmYYisqsmGCRrjheQelp3WXPyRlSQwKkEggiiCOoIOY5a96ICurlvqzbj8tz8vXtvLD8q65VZQuu6k/1GB+0SrPsvzxTQ+p2yr7tAHsf/B5D9QOet1mWPd6QLqodxAUyIrkmhschXsn02FgfYnIMsRVirAqQSCCKII4IIPvlnIKGWqOG2D48BYYxjJW6YxjBCZf93e6EuoO9laOBVLNIfKCBZpGbgng89B1Pv53a7GV908oYwxkAhVLNI78IiDoTddeOl9ckd6+1WB8EELQ+8QGwhv4AehIFbm6lrHQACSdQXnV9Ie9/oUDB1nOP32uFu13ebTwp4OjgSioWSV9zGQj5fD5bvqObHlFZzer7Qklre5YC6B6LfXavQdB0GR8YwAF0UdFp0crnabnqUxjGNdKYxjBCYxjBCYxjBCZu0useM2jFCRRo1Y+R+Y4HB4zTm7SaVpHCr1NnnoABZJ9gAT+WCl+HCcWSt9DPFMGaeJVCLzKlpuY3sDqPKb81hQrUpIPGb4FmMpZ28XTyM8khU/dvYLuCOivQNA0Qdp4FHKjX6peI4/6ta9KLtXLH87r5D87lx6o6aLYOWmFyobrw7BRSARRPLX1AK0RbXELz30jH268gdQ2jYe2Q3rZ3ml8TwpgCBKJTZHQ+K5K30O0Mo+hB4uso86rWaMnTBAp8JYi6saJSS/FKkgVZjkA4rcNrVa7V5XG1baG4GnhGomOE2Xoyx7y/77qP7+b/AMjZXDLHvL/vup/v5v8AyNmg/wDJ+bVq7+K3gfdqrcYzdo9K0siRrW52VRfAtyAOfqclbEgCStOMZYd3v970/wDfRf8A3XAqajsDS7YF1muY6aEK1BYFMYX5zSqTIT8+RtBqiFfoQQeFdySSSSSbJPJJPXnOu/pC1u502gqkoEw/aVhSEj+I31lYfXj8hmUrz/pjP+n1HZuz895KZZaLsRnmEb3HujeQGg1hYmkFUaN7au+OfUVkLTKhceIWVPUqoZh9AWAP7xn6A/oa0Wl+xF4WaVlkcF5EVXjsL5VotQIIagx5Yni6zzPqunnQqPqATq65Gcl67GYjC+AJpHKM4HlSgzdAC3Qc9TwTQ5pSegOac+v/ANNeh0S6iHfJLE7I7NHFGjL5m+MgunmY7gWsk+GLqhfyDOjQNL/5dEVYidX718lLm4TCYxjO5SmMYwQmMZL0XZ5ksk7EX4nINLfQcep9B64KXODRJWvR6NpXCILJ9fQD1LH0A6kngDJGo1iqnhRE7T8b/CZOlCgfhFWAfUkn0AarWjaIorEY62AGkN3bVfsALI8o9ecz8NIPiG+b8BAKJ/6ueWH4aoXybBGJc5JJBcOA8n5bjCQRLAFkemcgMkdWOfhZ74ri9vrxfBOY6NRTzS+ar27ufEkNfmavc35X8QBLAX++nLBDfPQyEfqpYr6miFFewMbVaoyEWAABSqOij0Avn59eSSSbJxIDS4m99Z8BW/d+SSWScFiTJG9k8kyOaj6+rSMFv/qH0vKHOi7K+6mgi/WEqSzH8IiO7afXyqHZh6k1VoM57AJUL1HEZECO48dIUnszUrHPG7rvVXRmWgdwVgSKPHIBHOR5JCxJJJJNknkknrZzHGXNoXThGLEmb9BqzFKki0WRlcA9CUIYXRHqM0YxCybgHCCpna+kEU8iLZVXYKT+st+Q2ODa0bHBuxmjS6ho3V14ZWDA1fKmxwfcZO7U+8jilHPkVHP4WSwu76ooI+hAvaarMpwusqX3UwHX1H2K7PvPEmoggkjsMsXkXqDGh2mMMTy8Zsniyr2emcZnQd3+0FZDppSqqTvikJCmKQVyHJG0ED14sDp1ybrO7IkJDMsEy7ixbyo46hmX4oueNxGxrBBF85AxZedRqjRJo1DYG3Dzv1zuy5LOj7v98JdPKpWRoI1jkUJESBuMTBWKk8kyFSWN+3AAFP2h2VLA22VGQ+44I+YI4I68j5ZEyatJlZpa8SCvWY8OGJpkKx1vb00ysJm8ck7g7ks6kmzta+h9V5HrQPOV2MZbWNYIaITTGM36XQSSmo43kI6hVLf9h7jKSLg0SbLRmccRYhVBYk0ABZJPyAyxg7JXcFZjI/8AZQjxGPtvW1/MbqvoemS5InUFCY9Gp4KXcrDoQ4W3ujyG2A7jQrgKVzu0hsw35w1nl1UEaNIuZjucf8EfP5OwPl9bUeb08p5GbxyzKHlYRRC9pI2qL6+HGOvNXtHqLrjJiaZowNqCFTyJtSoBb5FFIPA4+EN1BJoqBE1Goh3bnZ9VJ058sfHyIO8rXAACflVFLAPLjIudufTUOZJ2r3TTG9mlBB6mViqv9d11GK/a9TbHgDVUMXO5dQ/oNrBFPqTdFvYdD6/I5CXU6gFI0Zl6lIo6XiuSqDnn1Pz98xGhjj5lkDn+ziYEn6yUUHobG7BWAAYJvsFyeJz9gNsKOTLO/RpXPFAWfYAKP5DJBmWDhKaX1kBsIflGQaJ+b88/DVbmxfXO/wB1ECiNQ8NCSXPpu/EenpXyA6Zs+ypALkIeXioRyFu/6w3wQa+76+hrkYKnHJrhwaPO7tvSFRDCXJ+9kG1FrlUPxOT7/CB7seBV1mbJ52dizEsT1JzXjC3YwtknM/ITGMY1omMYwQrju1AZpPs9Ws3HxBdrqDsfnrVtYHJBYDMe9HYR0epaEm6VDfz3KCfQet/yypyVre05ZtniOZNi7VLcmtxar6nknrl4hhg5rl9KoK+Np+0i436j4iyi5d9nd6XRUSREmRPhsU6j12uP3chqBNVeUmMzIla1aLKoh4ld5pO9OnZQhkKoLpJU4tiCxDRUV6cX4ho/Mc6ddpOy3S/GUSV0QMvm9OTGqbargIpJHxZxOMnAuAfTGNdipvc3hH4XU6vubEo3Lq42ShbBHcKT1UtCHS/a76cc5r0/drSlSTrULAgbVULwR1+/eO+Qel1x8856DUOjbkZkb5qSDz7jnJg7em6MwkHykVXv67gSccFWaGlAQKs8mj/E+4XSQ9laJV4eMN82aKUj9+oRD9DH+/rm2cQsApdZaNgvLARfoRGupRB9GVvluYZy/wCllPxaeFj86kT/AAxyKv8ALH2rTHloZAfUJMAv5B4nb97HJgrnOi1Zklx6djiBhXc+oYgqsen2HqrauL53X3EkQroaIPPr0qIdSw/4+mh/F4Seb96JRI55De4OV/j6X+ym/jp/oY+0aUciGUn0DTKR+YWEGvoQfcdccLVtAi2E9vLisni09ktNK5PJZYwbvrZdwb//AHMft0ScRwhj+OUlzfsi0lfskN16njH6VQfDp4FPofvWr/2vKVP5g54e3Zv1SsY/YRU/Pyi798a6MDzqPMgf2hbWj1M68giIH1qOFTX7VRg8/U375r+xwp/WS7z+CLzc/IyHyj1Fjd6EXkTUat5DbuzmqtiWNdep+p/fmnHC0bTdETA2Aef0FYy9sEKUiRYVIKkrZd1PUO55NirA2qa6DK7GMa1YxrMkxjGCtMYxghMYxghMYxghMYxghMYxghMYxghMYxghMYxghMYxghMYxghMYxghMYxghMYxghf/2Q=="/>
          <p:cNvSpPr>
            <a:spLocks noChangeAspect="1" noChangeArrowheads="1"/>
          </p:cNvSpPr>
          <p:nvPr/>
        </p:nvSpPr>
        <p:spPr bwMode="auto">
          <a:xfrm>
            <a:off x="76200" y="-525463"/>
            <a:ext cx="18288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3252" name="AutoShape 4" descr="data:image/jpg;base64,/9j/4AAQSkZJRgABAQAAAQABAAD/2wCEAAkGBhISEBUUExQVERQWFxUZGRUYFxsZGhcbExgbGBYhGxgYHCceIyUvGRoVIi8gJScqLi0vFyAxNjAqNSYsLCoBCQoKDgwOGg8PGiwfHyIqNSwpLDUsKi0pLSw0KSwtKSwqLiwtLCwqKjU0MSwvMCopMikvNCwsLCwsLCkqNC0pLf/AABEIAHMAwAMBIgACEQEDEQH/xAAcAAEAAgMBAQEAAAAAAAAAAAAABAUCAwYBBwj/xABCEAACAgEDAQYDBAYHBwUAAAABAgMRAAQSITEFBhMiQWEyUXEUI1KBFUJikZOhBzNTc6LS0xY0Q1RjsbNygpKy0f/EABkBAAMBAQEAAAAAAAAAAAAAAAABAgMEBf/EADQRAAEDAgIJAwQABgMAAAAAAAEAAhEDIRIxBEFRYXGBkaHBE7HwBSLR4TNSorLC0hQjMv/aAAwDAQACEQMRAD8A+OdldkmfxDvWNYk3szBjxuVeAoJ6sMlavunqEVnADxKqN4oIC1IgkX46N7WHFXzmjsbto6cTbVDGWPYCaIXzq17WUg/DVe+Wuh7b1M8WxF3yRTJqfFLKoURqsaAqwCgA7fWvSs2aGEQc151Z+kseXNjDv5X9xnyVTL3f1KvGhicPJ8C1yT6j2IsWDyL5rPU7uakuyCJiyAMQKPDC1og0bHIAu64vL3tTvZMkwDw7FO9pYt42yfaEKsUZFFAox2t5jzyzZo7I7z7LhiiAjLrJGDKoZZFXbuaR0qjVmghFCivq8NOYkrIV9MNPFgblOds9s7PzOpUydhTmMSCNipoiqJILbAQoO6t3luqvjNz92tQrbXQodkrX8QPgg7xa2LFUR6etZZT94HWFPFhLyON6SO49Zi5dKXxFO4OOHA5Jqzm2PvCZ9QBDpt0jx6iP413udQrC2YRqDtBNWLPNt0ows2pmvpVzhEXvI1ZXnrbkFRt2DqAIyY2qVgqH8Raio9iQQRdWDY4zDtPsabTkCZDGTdXRHl6iwSLHFjqLHzGX03fBgyyeEoeWSCaY+ID4n2c+QKoH3dkMSDZ5FUODXdu94vtKKuzZtl1Ml7rv7S4evhHSqv19sTm0wDButKVXSnPbjYA3Xfdx22352yGOi7q6mR4V2bBMwVGbheRu5qyPL5gCLI5F5Xa3TeHIybg9H4l6H6Z02m7/ABSXxfBBd5I5Jjv/AKwxKVTaNvkFsxPxWTxQ4zksl4YB9q00d2kueTWAAgRxvOs5W452yDGMZmu1MYyy7A7Bl1kwiiA3VZJ6KB1JIHvjAJMBRUqNptL3mAMyq3GdL27/AEf6zTMoKeMGumiDOOKuxtsdfXrRyr/2d1X/AC8/8J/8uDgWGHWKxp6XQqND2PBB3quxlj/s7qv+Xn/hP/lyFPAyMVdSjDqrAgj6g85MrVtRj7NIK14xjGtExjGCExjGCEy47v8AaccK6gSLv8SHYqndTHxEaiVII4U+uU+MbThMhZ1aYqtwu+Xldp2T3zi2v4iLE48OmVXcNFCmwRFRIpI4BpmKtZ3dBnuj75Is+itmSCEEyRKG2qxeQ8LdmgUAJuq+ucVjNRXcuB30ugZzv2sW2ncV2MPeuIaeOJy0kaaZVMRB2tKNQJD++MVu9L49cmP3x032vTydY0kZ92x98SspCxi5CKH4VAUV5epGcFjH67vm5B+l0CTnedf8wv8AOsrsdH3khEcSCR4JFgjT7QqkmIpM7uoAokMrLyD+rR4Jqd2b300qEgBoI31jSNEotTCYdtEDg24BKdPqM4DGAruCT/pdB8zN9/66bNWZljGSdJoWks/Ci1uc3tW7qyPU0aHU+mYL0nODRJUbJMOgdlL1tQX524WwL2g+rfsjn8ucn6SMWRp43mkUWZGAKKOLPhlSAPTe7VRulPTzUxbmvUai2Aran3pUc0B5hGBfoG4vpilc7q94Fu56Dz0Vpo5uzBoyD4v2jgncPK5UWFBXdtW6HFMdo5F5r7s98RpNSJBAiptKsqE2QxU3ucsTRUEC/bi8jw6I7Q8WjcqefEmYsg9wwSNK63usdOnrleoHrpYl9jpyB+Q3N/3zT1iCCIELz3UqTw9jziDsw5/tE8uyte+vfU9o+HDBE4UMWo0zu22hSqDVAv0Ju/Ss5r/Z7Vf8vN/Cf/Lk2Zp3Uq2sQqeq+M+2vltqq9qrIX6HJ+GWBz8hIB/N6H88l9R1R2JxWuisZo1MUqUNA4nmSYWE3YmoRSzQSqo6sY2AH1JFZ7H23OAFLl1AoI/nUDpwrWBxxYo1m6HsbVKwaJWZh+tCwkK/UxElfWrq6PyOeT9r6lGKylmYcFZlDsPb7wFgPbjrkZrpxepb7X/Oaw+6m6AQSegH9W59yzeQ/wCHkfDVmFPAyMyMNrKSpHyKmiP35N8aGXhlGnb8abmUn13KWJHzBXp0o3a7+2dI3hROaJoxlgbDbeYzY4oodovm4nH6uCbamBwaZE6j4OsfpU+dbP2lDqdEiGNW1ccbDxKYHZERsAogE7Cx5uhHVc2OSzKOQqQykqQQQQaII6EHNWuwzvV16Aq4TMFpkfg7toWOMse14w22dQAsu61AoLIteIABxXmVgBwA4HpldkkQVqx+Ns/N6YxjErTGMYITGMYITMo4yxAUEkkAACySegAGb+z+z5J5FjjUszGgAP5mug+Z9M6/s3s3RwxOCzamWl3GNlSMBg3kaZgAtng0xJ2ivVTJdC49J0ttAREnYPc6gOMKk0HYRseQyy+qfqRk3XikWd3lP3YAPvYK5ZLog3VvtGz0RN8cW7/pqVjUUot2cAi/Kdu7PNX24otVlSKLnbHEploEk/r7I+vt78nKrV9rxNW5ZZ9t7fEk2pz1qKMDb6cB/T16ZNyuECvWMkR794HIHjKstTKlbbhABva8gZRX6yxQDZZBPDFz0F8cxT2gF+HVCMfKCJkavkDSX86LZX/pcD4YIFHyKFv5uSf54/T0o6eGo+QijofvXHC3boroy6x5DlnN9ndizT6hmPVjCpJ+pM95h4Gl/tZv4Kf6+P0/N80/hR/5Mfp6b12EeoMUdH/DjutwysLA9x/ongaX+1n/AIKf6+PsMB5GoAHyaNw35hdw/cTj9MX8UMBHqNm3+akEfkcfatO3xQtGelxycD3KyBiT7b1BoDjrhdEVRni/p/CfoVz8DxSn5K4v2AVqJJ9AoJ/lmcmq1UAEcgdRXCSpYAJN7VkHAJu9tXXtmH2GFvgnr2lQp/NS4/eczrUQLwd0RPoQ8TEj1Atb2i6NMBXTBIuxWMHcQQe/4WHiwS/EDA/4l5j/AIdbl+oJ6fDzxZ6PS7dO0UrLsllTwn3eTcscgZg3AADNCrE1w3PTKzxYJfiX7O34ltkP1Q2w9eVNcAbfXLHVv9nWOBwJImUO5XmzLR3IfxBFUD87HmYYisqsmGCRrjheQelp3WXPyRlSQwKkEggiiCOoIOY5a96ICurlvqzbj8tz8vXtvLD8q65VZQuu6k/1GB+0SrPsvzxTQ+p2yr7tAHsf/B5D9QOet1mWPd6QLqodxAUyIrkmhschXsn02FgfYnIMsRVirAqQSCCKII4IIPvlnIKGWqOG2D48BYYxjJW6YxjBCZf93e6EuoO9laOBVLNIfKCBZpGbgng89B1Pv53a7GV908oYwxkAhVLNI78IiDoTddeOl9ckd6+1WB8EELQ+8QGwhv4AehIFbm6lrHQACSdQXnV9Ie9/oUDB1nOP32uFu13ebTwp4OjgSioWSV9zGQj5fD5bvqObHlFZzer7Qklre5YC6B6LfXavQdB0GR8YwAF0UdFp0crnabnqUxjGNdKYxjBCYxjBCYxjBCZu0useM2jFCRRo1Y+R+Y4HB4zTm7SaVpHCr1NnnoABZJ9gAT+WCl+HCcWSt9DPFMGaeJVCLzKlpuY3sDqPKb81hQrUpIPGb4FmMpZ28XTyM8khU/dvYLuCOivQNA0Qdp4FHKjX6peI4/6ta9KLtXLH87r5D87lx6o6aLYOWmFyobrw7BRSARRPLX1AK0RbXELz30jH268gdQ2jYe2Q3rZ3ml8TwpgCBKJTZHQ+K5K30O0Mo+hB4uso86rWaMnTBAp8JYi6saJSS/FKkgVZjkA4rcNrVa7V5XG1baG4GnhGomOE2Xoyx7y/77qP7+b/AMjZXDLHvL/vup/v5v8AyNmg/wDJ+bVq7+K3gfdqrcYzdo9K0siRrW52VRfAtyAOfqclbEgCStOMZYd3v970/wDfRf8A3XAqajsDS7YF1muY6aEK1BYFMYX5zSqTIT8+RtBqiFfoQQeFdySSSSSbJPJJPXnOu/pC1u502gqkoEw/aVhSEj+I31lYfXj8hmUrz/pjP+n1HZuz895KZZaLsRnmEb3HujeQGg1hYmkFUaN7au+OfUVkLTKhceIWVPUqoZh9AWAP7xn6A/oa0Wl+xF4WaVlkcF5EVXjsL5VotQIIagx5Yni6zzPqunnQqPqATq65Gcl67GYjC+AJpHKM4HlSgzdAC3Qc9TwTQ5pSegOac+v/ANNeh0S6iHfJLE7I7NHFGjL5m+MgunmY7gWsk+GLqhfyDOjQNL/5dEVYidX718lLm4TCYxjO5SmMYwQmMZL0XZ5ksk7EX4nINLfQcep9B64KXODRJWvR6NpXCILJ9fQD1LH0A6kngDJGo1iqnhRE7T8b/CZOlCgfhFWAfUkn0AarWjaIorEY62AGkN3bVfsALI8o9ecz8NIPiG+b8BAKJ/6ueWH4aoXybBGJc5JJBcOA8n5bjCQRLAFkemcgMkdWOfhZ74ri9vrxfBOY6NRTzS+ar27ufEkNfmavc35X8QBLAX++nLBDfPQyEfqpYr6miFFewMbVaoyEWAABSqOij0Avn59eSSSbJxIDS4m99Z8BW/d+SSWScFiTJG9k8kyOaj6+rSMFv/qH0vKHOi7K+6mgi/WEqSzH8IiO7afXyqHZh6k1VoM57AJUL1HEZECO48dIUnszUrHPG7rvVXRmWgdwVgSKPHIBHOR5JCxJJJJNknkknrZzHGXNoXThGLEmb9BqzFKki0WRlcA9CUIYXRHqM0YxCybgHCCpna+kEU8iLZVXYKT+st+Q2ODa0bHBuxmjS6ho3V14ZWDA1fKmxwfcZO7U+8jilHPkVHP4WSwu76ooI+hAvaarMpwusqX3UwHX1H2K7PvPEmoggkjsMsXkXqDGh2mMMTy8Zsniyr2emcZnQd3+0FZDppSqqTvikJCmKQVyHJG0ED14sDp1ybrO7IkJDMsEy7ixbyo46hmX4oueNxGxrBBF85AxZedRqjRJo1DYG3Dzv1zuy5LOj7v98JdPKpWRoI1jkUJESBuMTBWKk8kyFSWN+3AAFP2h2VLA22VGQ+44I+YI4I68j5ZEyatJlZpa8SCvWY8OGJpkKx1vb00ysJm8ck7g7ks6kmzta+h9V5HrQPOV2MZbWNYIaITTGM36XQSSmo43kI6hVLf9h7jKSLg0SbLRmccRYhVBYk0ABZJPyAyxg7JXcFZjI/8AZQjxGPtvW1/MbqvoemS5InUFCY9Gp4KXcrDoQ4W3ujyG2A7jQrgKVzu0hsw35w1nl1UEaNIuZjucf8EfP5OwPl9bUeb08p5GbxyzKHlYRRC9pI2qL6+HGOvNXtHqLrjJiaZowNqCFTyJtSoBb5FFIPA4+EN1BJoqBE1Goh3bnZ9VJ058sfHyIO8rXAACflVFLAPLjIudufTUOZJ2r3TTG9mlBB6mViqv9d11GK/a9TbHgDVUMXO5dQ/oNrBFPqTdFvYdD6/I5CXU6gFI0Zl6lIo6XiuSqDnn1Pz98xGhjj5lkDn+ziYEn6yUUHobG7BWAAYJvsFyeJz9gNsKOTLO/RpXPFAWfYAKP5DJBmWDhKaX1kBsIflGQaJ+b88/DVbmxfXO/wB1ECiNQ8NCSXPpu/EenpXyA6Zs+ypALkIeXioRyFu/6w3wQa+76+hrkYKnHJrhwaPO7tvSFRDCXJ+9kG1FrlUPxOT7/CB7seBV1mbJ52dizEsT1JzXjC3YwtknM/ITGMY1omMYwQrju1AZpPs9Ws3HxBdrqDsfnrVtYHJBYDMe9HYR0epaEm6VDfz3KCfQet/yypyVre05ZtniOZNi7VLcmtxar6nknrl4hhg5rl9KoK+Np+0i436j4iyi5d9nd6XRUSREmRPhsU6j12uP3chqBNVeUmMzIla1aLKoh4ld5pO9OnZQhkKoLpJU4tiCxDRUV6cX4ho/Mc6ddpOy3S/GUSV0QMvm9OTGqbargIpJHxZxOMnAuAfTGNdipvc3hH4XU6vubEo3Lq42ShbBHcKT1UtCHS/a76cc5r0/drSlSTrULAgbVULwR1+/eO+Qel1x8856DUOjbkZkb5qSDz7jnJg7em6MwkHykVXv67gSccFWaGlAQKs8mj/E+4XSQ9laJV4eMN82aKUj9+oRD9DH+/rm2cQsApdZaNgvLARfoRGupRB9GVvluYZy/wCllPxaeFj86kT/AAxyKv8ALH2rTHloZAfUJMAv5B4nb97HJgrnOi1Zklx6djiBhXc+oYgqsen2HqrauL53X3EkQroaIPPr0qIdSw/4+mh/F4Seb96JRI55De4OV/j6X+ym/jp/oY+0aUciGUn0DTKR+YWEGvoQfcdccLVtAi2E9vLisni09ktNK5PJZYwbvrZdwb//AHMft0ScRwhj+OUlzfsi0lfskN16njH6VQfDp4FPofvWr/2vKVP5g54e3Zv1SsY/YRU/Pyi798a6MDzqPMgf2hbWj1M68giIH1qOFTX7VRg8/U375r+xwp/WS7z+CLzc/IyHyj1Fjd6EXkTUat5DbuzmqtiWNdep+p/fmnHC0bTdETA2Aef0FYy9sEKUiRYVIKkrZd1PUO55NirA2qa6DK7GMa1YxrMkxjGCtMYxghMYxghMYxghMYxghMYxghMYxghMYxghMYxghMYxghMYxghMYxghMYxghMYxghf/2Q=="/>
          <p:cNvSpPr>
            <a:spLocks noChangeAspect="1" noChangeArrowheads="1"/>
          </p:cNvSpPr>
          <p:nvPr/>
        </p:nvSpPr>
        <p:spPr bwMode="auto">
          <a:xfrm>
            <a:off x="76200" y="-525463"/>
            <a:ext cx="18288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3254" name="AutoShape 6" descr="data:image/jpg;base64,/9j/4AAQSkZJRgABAQAAAQABAAD/2wCEAAkGBhISEBUUExQVERQWFxUZGRUYFxsZGhcbExgbGBYhGxgYHCceIyUvGRoVIi8gJScqLi0vFyAxNjAqNSYsLCoBCQoKDgwOGg8PGiwfHyIqNSwpLDUsKi0pLSw0KSwtKSwqLiwtLCwqKjU0MSwvMCopMikvNCwsLCwsLCkqNC0pLf/AABEIAHMAwAMBIgACEQEDEQH/xAAcAAEAAgMBAQEAAAAAAAAAAAAABAUCAwYBBwj/xABCEAACAgEDAQYDBAYHBwUAAAABAgMRAAQSITEFBhMiQWEyUXEUI1KBFUJikZOhBzNTc6LS0xY0Q1RjsbNygpKy0f/EABkBAAMBAQEAAAAAAAAAAAAAAAABAgMEBf/EADQRAAEDAgIJAwQABgMAAAAAAAEAAhEDIRIxBEFRYXGBkaHBE7HwBSLR4TNSorLC0hQjMv/aAAwDAQACEQMRAD8A+OdldkmfxDvWNYk3szBjxuVeAoJ6sMlavunqEVnADxKqN4oIC1IgkX46N7WHFXzmjsbto6cTbVDGWPYCaIXzq17WUg/DVe+Wuh7b1M8WxF3yRTJqfFLKoURqsaAqwCgA7fWvSs2aGEQc151Z+kseXNjDv5X9xnyVTL3f1KvGhicPJ8C1yT6j2IsWDyL5rPU7uakuyCJiyAMQKPDC1og0bHIAu64vL3tTvZMkwDw7FO9pYt42yfaEKsUZFFAox2t5jzyzZo7I7z7LhiiAjLrJGDKoZZFXbuaR0qjVmghFCivq8NOYkrIV9MNPFgblOds9s7PzOpUydhTmMSCNipoiqJILbAQoO6t3luqvjNz92tQrbXQodkrX8QPgg7xa2LFUR6etZZT94HWFPFhLyON6SO49Zi5dKXxFO4OOHA5Jqzm2PvCZ9QBDpt0jx6iP413udQrC2YRqDtBNWLPNt0ows2pmvpVzhEXvI1ZXnrbkFRt2DqAIyY2qVgqH8Raio9iQQRdWDY4zDtPsabTkCZDGTdXRHl6iwSLHFjqLHzGX03fBgyyeEoeWSCaY+ID4n2c+QKoH3dkMSDZ5FUODXdu94vtKKuzZtl1Ml7rv7S4evhHSqv19sTm0wDButKVXSnPbjYA3Xfdx22352yGOi7q6mR4V2bBMwVGbheRu5qyPL5gCLI5F5Xa3TeHIybg9H4l6H6Z02m7/ABSXxfBBd5I5Jjv/AKwxKVTaNvkFsxPxWTxQ4zksl4YB9q00d2kueTWAAgRxvOs5W452yDGMZmu1MYyy7A7Bl1kwiiA3VZJ6KB1JIHvjAJMBRUqNptL3mAMyq3GdL27/AEf6zTMoKeMGumiDOOKuxtsdfXrRyr/2d1X/AC8/8J/8uDgWGHWKxp6XQqND2PBB3quxlj/s7qv+Xn/hP/lyFPAyMVdSjDqrAgj6g85MrVtRj7NIK14xjGtExjGCExjGCEy47v8AaccK6gSLv8SHYqndTHxEaiVII4U+uU+MbThMhZ1aYqtwu+Xldp2T3zi2v4iLE48OmVXcNFCmwRFRIpI4BpmKtZ3dBnuj75Is+itmSCEEyRKG2qxeQ8LdmgUAJuq+ucVjNRXcuB30ugZzv2sW2ncV2MPeuIaeOJy0kaaZVMRB2tKNQJD++MVu9L49cmP3x032vTydY0kZ92x98SspCxi5CKH4VAUV5epGcFjH67vm5B+l0CTnedf8wv8AOsrsdH3khEcSCR4JFgjT7QqkmIpM7uoAokMrLyD+rR4Jqd2b300qEgBoI31jSNEotTCYdtEDg24BKdPqM4DGAruCT/pdB8zN9/66bNWZljGSdJoWks/Ci1uc3tW7qyPU0aHU+mYL0nODRJUbJMOgdlL1tQX524WwL2g+rfsjn8ucn6SMWRp43mkUWZGAKKOLPhlSAPTe7VRulPTzUxbmvUai2Aran3pUc0B5hGBfoG4vpilc7q94Fu56Dz0Vpo5uzBoyD4v2jgncPK5UWFBXdtW6HFMdo5F5r7s98RpNSJBAiptKsqE2QxU3ucsTRUEC/bi8jw6I7Q8WjcqefEmYsg9wwSNK63usdOnrleoHrpYl9jpyB+Q3N/3zT1iCCIELz3UqTw9jziDsw5/tE8uyte+vfU9o+HDBE4UMWo0zu22hSqDVAv0Ju/Ss5r/Z7Vf8vN/Cf/Lk2Zp3Uq2sQqeq+M+2vltqq9qrIX6HJ+GWBz8hIB/N6H88l9R1R2JxWuisZo1MUqUNA4nmSYWE3YmoRSzQSqo6sY2AH1JFZ7H23OAFLl1AoI/nUDpwrWBxxYo1m6HsbVKwaJWZh+tCwkK/UxElfWrq6PyOeT9r6lGKylmYcFZlDsPb7wFgPbjrkZrpxepb7X/Oaw+6m6AQSegH9W59yzeQ/wCHkfDVmFPAyMyMNrKSpHyKmiP35N8aGXhlGnb8abmUn13KWJHzBXp0o3a7+2dI3hROaJoxlgbDbeYzY4oodovm4nH6uCbamBwaZE6j4OsfpU+dbP2lDqdEiGNW1ccbDxKYHZERsAogE7Cx5uhHVc2OSzKOQqQykqQQQQaII6EHNWuwzvV16Aq4TMFpkfg7toWOMse14w22dQAsu61AoLIteIABxXmVgBwA4HpldkkQVqx+Ns/N6YxjErTGMYITGMYITMo4yxAUEkkAACySegAGb+z+z5J5FjjUszGgAP5mug+Z9M6/s3s3RwxOCzamWl3GNlSMBg3kaZgAtng0xJ2ivVTJdC49J0ttAREnYPc6gOMKk0HYRseQyy+qfqRk3XikWd3lP3YAPvYK5ZLog3VvtGz0RN8cW7/pqVjUUot2cAi/Kdu7PNX24otVlSKLnbHEploEk/r7I+vt78nKrV9rxNW5ZZ9t7fEk2pz1qKMDb6cB/T16ZNyuECvWMkR794HIHjKstTKlbbhABva8gZRX6yxQDZZBPDFz0F8cxT2gF+HVCMfKCJkavkDSX86LZX/pcD4YIFHyKFv5uSf54/T0o6eGo+QijofvXHC3boroy6x5DlnN9ndizT6hmPVjCpJ+pM95h4Gl/tZv4Kf6+P0/N80/hR/5Mfp6b12EeoMUdH/DjutwysLA9x/ongaX+1n/AIKf6+PsMB5GoAHyaNw35hdw/cTj9MX8UMBHqNm3+akEfkcfatO3xQtGelxycD3KyBiT7b1BoDjrhdEVRni/p/CfoVz8DxSn5K4v2AVqJJ9AoJ/lmcmq1UAEcgdRXCSpYAJN7VkHAJu9tXXtmH2GFvgnr2lQp/NS4/eczrUQLwd0RPoQ8TEj1Atb2i6NMBXTBIuxWMHcQQe/4WHiwS/EDA/4l5j/AIdbl+oJ6fDzxZ6PS7dO0UrLsllTwn3eTcscgZg3AADNCrE1w3PTKzxYJfiX7O34ltkP1Q2w9eVNcAbfXLHVv9nWOBwJImUO5XmzLR3IfxBFUD87HmYYisqsmGCRrjheQelp3WXPyRlSQwKkEggiiCOoIOY5a96ICurlvqzbj8tz8vXtvLD8q65VZQuu6k/1GB+0SrPsvzxTQ+p2yr7tAHsf/B5D9QOet1mWPd6QLqodxAUyIrkmhschXsn02FgfYnIMsRVirAqQSCCKII4IIPvlnIKGWqOG2D48BYYxjJW6YxjBCZf93e6EuoO9laOBVLNIfKCBZpGbgng89B1Pv53a7GV908oYwxkAhVLNI78IiDoTddeOl9ckd6+1WB8EELQ+8QGwhv4AehIFbm6lrHQACSdQXnV9Ie9/oUDB1nOP32uFu13ebTwp4OjgSioWSV9zGQj5fD5bvqObHlFZzer7Qklre5YC6B6LfXavQdB0GR8YwAF0UdFp0crnabnqUxjGNdKYxjBCYxjBCYxjBCZu0useM2jFCRRo1Y+R+Y4HB4zTm7SaVpHCr1NnnoABZJ9gAT+WCl+HCcWSt9DPFMGaeJVCLzKlpuY3sDqPKb81hQrUpIPGb4FmMpZ28XTyM8khU/dvYLuCOivQNA0Qdp4FHKjX6peI4/6ta9KLtXLH87r5D87lx6o6aLYOWmFyobrw7BRSARRPLX1AK0RbXELz30jH268gdQ2jYe2Q3rZ3ml8TwpgCBKJTZHQ+K5K30O0Mo+hB4uso86rWaMnTBAp8JYi6saJSS/FKkgVZjkA4rcNrVa7V5XG1baG4GnhGomOE2Xoyx7y/77qP7+b/AMjZXDLHvL/vup/v5v8AyNmg/wDJ+bVq7+K3gfdqrcYzdo9K0siRrW52VRfAtyAOfqclbEgCStOMZYd3v970/wDfRf8A3XAqajsDS7YF1muY6aEK1BYFMYX5zSqTIT8+RtBqiFfoQQeFdySSSSSbJPJJPXnOu/pC1u502gqkoEw/aVhSEj+I31lYfXj8hmUrz/pjP+n1HZuz895KZZaLsRnmEb3HujeQGg1hYmkFUaN7au+OfUVkLTKhceIWVPUqoZh9AWAP7xn6A/oa0Wl+xF4WaVlkcF5EVXjsL5VotQIIagx5Yni6zzPqunnQqPqATq65Gcl67GYjC+AJpHKM4HlSgzdAC3Qc9TwTQ5pSegOac+v/ANNeh0S6iHfJLE7I7NHFGjL5m+MgunmY7gWsk+GLqhfyDOjQNL/5dEVYidX718lLm4TCYxjO5SmMYwQmMZL0XZ5ksk7EX4nINLfQcep9B64KXODRJWvR6NpXCILJ9fQD1LH0A6kngDJGo1iqnhRE7T8b/CZOlCgfhFWAfUkn0AarWjaIorEY62AGkN3bVfsALI8o9ecz8NIPiG+b8BAKJ/6ueWH4aoXybBGJc5JJBcOA8n5bjCQRLAFkemcgMkdWOfhZ74ri9vrxfBOY6NRTzS+ar27ufEkNfmavc35X8QBLAX++nLBDfPQyEfqpYr6miFFewMbVaoyEWAABSqOij0Avn59eSSSbJxIDS4m99Z8BW/d+SSWScFiTJG9k8kyOaj6+rSMFv/qH0vKHOi7K+6mgi/WEqSzH8IiO7afXyqHZh6k1VoM57AJUL1HEZECO48dIUnszUrHPG7rvVXRmWgdwVgSKPHIBHOR5JCxJJJJNknkknrZzHGXNoXThGLEmb9BqzFKki0WRlcA9CUIYXRHqM0YxCybgHCCpna+kEU8iLZVXYKT+st+Q2ODa0bHBuxmjS6ho3V14ZWDA1fKmxwfcZO7U+8jilHPkVHP4WSwu76ooI+hAvaarMpwusqX3UwHX1H2K7PvPEmoggkjsMsXkXqDGh2mMMTy8Zsniyr2emcZnQd3+0FZDppSqqTvikJCmKQVyHJG0ED14sDp1ybrO7IkJDMsEy7ixbyo46hmX4oueNxGxrBBF85AxZedRqjRJo1DYG3Dzv1zuy5LOj7v98JdPKpWRoI1jkUJESBuMTBWKk8kyFSWN+3AAFP2h2VLA22VGQ+44I+YI4I68j5ZEyatJlZpa8SCvWY8OGJpkKx1vb00ysJm8ck7g7ks6kmzta+h9V5HrQPOV2MZbWNYIaITTGM36XQSSmo43kI6hVLf9h7jKSLg0SbLRmccRYhVBYk0ABZJPyAyxg7JXcFZjI/8AZQjxGPtvW1/MbqvoemS5InUFCY9Gp4KXcrDoQ4W3ujyG2A7jQrgKVzu0hsw35w1nl1UEaNIuZjucf8EfP5OwPl9bUeb08p5GbxyzKHlYRRC9pI2qL6+HGOvNXtHqLrjJiaZowNqCFTyJtSoBb5FFIPA4+EN1BJoqBE1Goh3bnZ9VJ058sfHyIO8rXAACflVFLAPLjIudufTUOZJ2r3TTG9mlBB6mViqv9d11GK/a9TbHgDVUMXO5dQ/oNrBFPqTdFvYdD6/I5CXU6gFI0Zl6lIo6XiuSqDnn1Pz98xGhjj5lkDn+ziYEn6yUUHobG7BWAAYJvsFyeJz9gNsKOTLO/RpXPFAWfYAKP5DJBmWDhKaX1kBsIflGQaJ+b88/DVbmxfXO/wB1ECiNQ8NCSXPpu/EenpXyA6Zs+ypALkIeXioRyFu/6w3wQa+76+hrkYKnHJrhwaPO7tvSFRDCXJ+9kG1FrlUPxOT7/CB7seBV1mbJ52dizEsT1JzXjC3YwtknM/ITGMY1omMYwQrju1AZpPs9Ws3HxBdrqDsfnrVtYHJBYDMe9HYR0epaEm6VDfz3KCfQet/yypyVre05ZtniOZNi7VLcmtxar6nknrl4hhg5rl9KoK+Np+0i436j4iyi5d9nd6XRUSREmRPhsU6j12uP3chqBNVeUmMzIla1aLKoh4ld5pO9OnZQhkKoLpJU4tiCxDRUV6cX4ho/Mc6ddpOy3S/GUSV0QMvm9OTGqbargIpJHxZxOMnAuAfTGNdipvc3hH4XU6vubEo3Lq42ShbBHcKT1UtCHS/a76cc5r0/drSlSTrULAgbVULwR1+/eO+Qel1x8856DUOjbkZkb5qSDz7jnJg7em6MwkHykVXv67gSccFWaGlAQKs8mj/E+4XSQ9laJV4eMN82aKUj9+oRD9DH+/rm2cQsApdZaNgvLARfoRGupRB9GVvluYZy/wCllPxaeFj86kT/AAxyKv8ALH2rTHloZAfUJMAv5B4nb97HJgrnOi1Zklx6djiBhXc+oYgqsen2HqrauL53X3EkQroaIPPr0qIdSw/4+mh/F4Seb96JRI55De4OV/j6X+ym/jp/oY+0aUciGUn0DTKR+YWEGvoQfcdccLVtAi2E9vLisni09ktNK5PJZYwbvrZdwb//AHMft0ScRwhj+OUlzfsi0lfskN16njH6VQfDp4FPofvWr/2vKVP5g54e3Zv1SsY/YRU/Pyi798a6MDzqPMgf2hbWj1M68giIH1qOFTX7VRg8/U375r+xwp/WS7z+CLzc/IyHyj1Fjd6EXkTUat5DbuzmqtiWNdep+p/fmnHC0bTdETA2Aef0FYy9sEKUiRYVIKkrZd1PUO55NirA2qa6DK7GMa1YxrMkxjGCtMYxghMYxghMYxghMYxghMYxghMYxghMYxghMYxghMYxghMYxghMYxghMYxghMYxghf/2Q=="/>
          <p:cNvSpPr>
            <a:spLocks noChangeAspect="1" noChangeArrowheads="1"/>
          </p:cNvSpPr>
          <p:nvPr/>
        </p:nvSpPr>
        <p:spPr bwMode="auto">
          <a:xfrm>
            <a:off x="76200" y="-525463"/>
            <a:ext cx="18288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53256" name="Picture 8" descr="http://csep10.phys.utk.edu/astr161/lect/history/mercury_precessio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276872"/>
            <a:ext cx="6360701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1403648" y="548680"/>
            <a:ext cx="648072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	Why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hasn’t 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this 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pattern been confirmed 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for the other 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planets</a:t>
            </a:r>
            <a:r>
              <a:rPr lang="en-US" sz="3200" dirty="0" smtClean="0">
                <a:cs typeface="Times New Roman" pitchFamily="18" charset="0"/>
              </a:rPr>
              <a:t>? 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</a:pPr>
            <a:endParaRPr lang="en-US" sz="3200" dirty="0" smtClean="0">
              <a:cs typeface="Times New Roman" pitchFamily="18" charset="0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dirty="0" smtClean="0">
                <a:cs typeface="Times New Roman" pitchFamily="18" charset="0"/>
              </a:rPr>
              <a:t>	</a:t>
            </a:r>
            <a:r>
              <a:rPr lang="en-US" sz="3200" dirty="0" smtClean="0">
                <a:cs typeface="Times New Roman" pitchFamily="18" charset="0"/>
              </a:rPr>
              <a:t>The effect is too small because the other planets are too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</a:pPr>
            <a:endParaRPr lang="en-US" sz="3200" dirty="0" smtClean="0">
              <a:cs typeface="Times New Roman" pitchFamily="18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AutoNum type="alphaLcParenR"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Small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AutoNum type="alphaLcParenR"/>
            </a:pPr>
            <a:r>
              <a:rPr lang="en-US" sz="3200" kern="0" dirty="0" smtClean="0">
                <a:latin typeface="+mn-lt"/>
                <a:cs typeface="Times New Roman" pitchFamily="18" charset="0"/>
              </a:rPr>
              <a:t>Large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AutoNum type="alphaLcParenR"/>
            </a:pPr>
            <a:r>
              <a:rPr lang="en-US" sz="3200" kern="0" dirty="0" smtClean="0">
                <a:latin typeface="+mn-lt"/>
                <a:cs typeface="Times New Roman" pitchFamily="18" charset="0"/>
              </a:rPr>
              <a:t>Low density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AutoNum type="alphaLcParenR"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Far from the sun</a:t>
            </a:r>
            <a:endParaRPr kumimoji="0" lang="en-CA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53250" name="AutoShape 2" descr="data:image/jpg;base64,/9j/4AAQSkZJRgABAQAAAQABAAD/2wCEAAkGBhISEBUUExQVERQWFxUZGRUYFxsZGhcbExgbGBYhGxgYHCceIyUvGRoVIi8gJScqLi0vFyAxNjAqNSYsLCoBCQoKDgwOGg8PGiwfHyIqNSwpLDUsKi0pLSw0KSwtKSwqLiwtLCwqKjU0MSwvMCopMikvNCwsLCwsLCkqNC0pLf/AABEIAHMAwAMBIgACEQEDEQH/xAAcAAEAAgMBAQEAAAAAAAAAAAAABAUCAwYBBwj/xABCEAACAgEDAQYDBAYHBwUAAAABAgMRAAQSITEFBhMiQWEyUXEUI1KBFUJikZOhBzNTc6LS0xY0Q1RjsbNygpKy0f/EABkBAAMBAQEAAAAAAAAAAAAAAAABAgMEBf/EADQRAAEDAgIJAwQABgMAAAAAAAEAAhEDIRIxBEFRYXGBkaHBE7HwBSLR4TNSorLC0hQjMv/aAAwDAQACEQMRAD8A+OdldkmfxDvWNYk3szBjxuVeAoJ6sMlavunqEVnADxKqN4oIC1IgkX46N7WHFXzmjsbto6cTbVDGWPYCaIXzq17WUg/DVe+Wuh7b1M8WxF3yRTJqfFLKoURqsaAqwCgA7fWvSs2aGEQc151Z+kseXNjDv5X9xnyVTL3f1KvGhicPJ8C1yT6j2IsWDyL5rPU7uakuyCJiyAMQKPDC1og0bHIAu64vL3tTvZMkwDw7FO9pYt42yfaEKsUZFFAox2t5jzyzZo7I7z7LhiiAjLrJGDKoZZFXbuaR0qjVmghFCivq8NOYkrIV9MNPFgblOds9s7PzOpUydhTmMSCNipoiqJILbAQoO6t3luqvjNz92tQrbXQodkrX8QPgg7xa2LFUR6etZZT94HWFPFhLyON6SO49Zi5dKXxFO4OOHA5Jqzm2PvCZ9QBDpt0jx6iP413udQrC2YRqDtBNWLPNt0ows2pmvpVzhEXvI1ZXnrbkFRt2DqAIyY2qVgqH8Raio9iQQRdWDY4zDtPsabTkCZDGTdXRHl6iwSLHFjqLHzGX03fBgyyeEoeWSCaY+ID4n2c+QKoH3dkMSDZ5FUODXdu94vtKKuzZtl1Ml7rv7S4evhHSqv19sTm0wDButKVXSnPbjYA3Xfdx22352yGOi7q6mR4V2bBMwVGbheRu5qyPL5gCLI5F5Xa3TeHIybg9H4l6H6Z02m7/ABSXxfBBd5I5Jjv/AKwxKVTaNvkFsxPxWTxQ4zksl4YB9q00d2kueTWAAgRxvOs5W452yDGMZmu1MYyy7A7Bl1kwiiA3VZJ6KB1JIHvjAJMBRUqNptL3mAMyq3GdL27/AEf6zTMoKeMGumiDOOKuxtsdfXrRyr/2d1X/AC8/8J/8uDgWGHWKxp6XQqND2PBB3quxlj/s7qv+Xn/hP/lyFPAyMVdSjDqrAgj6g85MrVtRj7NIK14xjGtExjGCExjGCEy47v8AaccK6gSLv8SHYqndTHxEaiVII4U+uU+MbThMhZ1aYqtwu+Xldp2T3zi2v4iLE48OmVXcNFCmwRFRIpI4BpmKtZ3dBnuj75Is+itmSCEEyRKG2qxeQ8LdmgUAJuq+ucVjNRXcuB30ugZzv2sW2ncV2MPeuIaeOJy0kaaZVMRB2tKNQJD++MVu9L49cmP3x032vTydY0kZ92x98SspCxi5CKH4VAUV5epGcFjH67vm5B+l0CTnedf8wv8AOsrsdH3khEcSCR4JFgjT7QqkmIpM7uoAokMrLyD+rR4Jqd2b300qEgBoI31jSNEotTCYdtEDg24BKdPqM4DGAruCT/pdB8zN9/66bNWZljGSdJoWks/Ci1uc3tW7qyPU0aHU+mYL0nODRJUbJMOgdlL1tQX524WwL2g+rfsjn8ucn6SMWRp43mkUWZGAKKOLPhlSAPTe7VRulPTzUxbmvUai2Aran3pUc0B5hGBfoG4vpilc7q94Fu56Dz0Vpo5uzBoyD4v2jgncPK5UWFBXdtW6HFMdo5F5r7s98RpNSJBAiptKsqE2QxU3ucsTRUEC/bi8jw6I7Q8WjcqefEmYsg9wwSNK63usdOnrleoHrpYl9jpyB+Q3N/3zT1iCCIELz3UqTw9jziDsw5/tE8uyte+vfU9o+HDBE4UMWo0zu22hSqDVAv0Ju/Ss5r/Z7Vf8vN/Cf/Lk2Zp3Uq2sQqeq+M+2vltqq9qrIX6HJ+GWBz8hIB/N6H88l9R1R2JxWuisZo1MUqUNA4nmSYWE3YmoRSzQSqo6sY2AH1JFZ7H23OAFLl1AoI/nUDpwrWBxxYo1m6HsbVKwaJWZh+tCwkK/UxElfWrq6PyOeT9r6lGKylmYcFZlDsPb7wFgPbjrkZrpxepb7X/Oaw+6m6AQSegH9W59yzeQ/wCHkfDVmFPAyMyMNrKSpHyKmiP35N8aGXhlGnb8abmUn13KWJHzBXp0o3a7+2dI3hROaJoxlgbDbeYzY4oodovm4nH6uCbamBwaZE6j4OsfpU+dbP2lDqdEiGNW1ccbDxKYHZERsAogE7Cx5uhHVc2OSzKOQqQykqQQQQaII6EHNWuwzvV16Aq4TMFpkfg7toWOMse14w22dQAsu61AoLIteIABxXmVgBwA4HpldkkQVqx+Ns/N6YxjErTGMYITGMYITMo4yxAUEkkAACySegAGb+z+z5J5FjjUszGgAP5mug+Z9M6/s3s3RwxOCzamWl3GNlSMBg3kaZgAtng0xJ2ivVTJdC49J0ttAREnYPc6gOMKk0HYRseQyy+qfqRk3XikWd3lP3YAPvYK5ZLog3VvtGz0RN8cW7/pqVjUUot2cAi/Kdu7PNX24otVlSKLnbHEploEk/r7I+vt78nKrV9rxNW5ZZ9t7fEk2pz1qKMDb6cB/T16ZNyuECvWMkR794HIHjKstTKlbbhABva8gZRX6yxQDZZBPDFz0F8cxT2gF+HVCMfKCJkavkDSX86LZX/pcD4YIFHyKFv5uSf54/T0o6eGo+QijofvXHC3boroy6x5DlnN9ndizT6hmPVjCpJ+pM95h4Gl/tZv4Kf6+P0/N80/hR/5Mfp6b12EeoMUdH/DjutwysLA9x/ongaX+1n/AIKf6+PsMB5GoAHyaNw35hdw/cTj9MX8UMBHqNm3+akEfkcfatO3xQtGelxycD3KyBiT7b1BoDjrhdEVRni/p/CfoVz8DxSn5K4v2AVqJJ9AoJ/lmcmq1UAEcgdRXCSpYAJN7VkHAJu9tXXtmH2GFvgnr2lQp/NS4/eczrUQLwd0RPoQ8TEj1Atb2i6NMBXTBIuxWMHcQQe/4WHiwS/EDA/4l5j/AIdbl+oJ6fDzxZ6PS7dO0UrLsllTwn3eTcscgZg3AADNCrE1w3PTKzxYJfiX7O34ltkP1Q2w9eVNcAbfXLHVv9nWOBwJImUO5XmzLR3IfxBFUD87HmYYisqsmGCRrjheQelp3WXPyRlSQwKkEggiiCOoIOY5a96ICurlvqzbj8tz8vXtvLD8q65VZQuu6k/1GB+0SrPsvzxTQ+p2yr7tAHsf/B5D9QOet1mWPd6QLqodxAUyIrkmhschXsn02FgfYnIMsRVirAqQSCCKII4IIPvlnIKGWqOG2D48BYYxjJW6YxjBCZf93e6EuoO9laOBVLNIfKCBZpGbgng89B1Pv53a7GV908oYwxkAhVLNI78IiDoTddeOl9ckd6+1WB8EELQ+8QGwhv4AehIFbm6lrHQACSdQXnV9Ie9/oUDB1nOP32uFu13ebTwp4OjgSioWSV9zGQj5fD5bvqObHlFZzer7Qklre5YC6B6LfXavQdB0GR8YwAF0UdFp0crnabnqUxjGNdKYxjBCYxjBCYxjBCZu0useM2jFCRRo1Y+R+Y4HB4zTm7SaVpHCr1NnnoABZJ9gAT+WCl+HCcWSt9DPFMGaeJVCLzKlpuY3sDqPKb81hQrUpIPGb4FmMpZ28XTyM8khU/dvYLuCOivQNA0Qdp4FHKjX6peI4/6ta9KLtXLH87r5D87lx6o6aLYOWmFyobrw7BRSARRPLX1AK0RbXELz30jH268gdQ2jYe2Q3rZ3ml8TwpgCBKJTZHQ+K5K30O0Mo+hB4uso86rWaMnTBAp8JYi6saJSS/FKkgVZjkA4rcNrVa7V5XG1baG4GnhGomOE2Xoyx7y/77qP7+b/AMjZXDLHvL/vup/v5v8AyNmg/wDJ+bVq7+K3gfdqrcYzdo9K0siRrW52VRfAtyAOfqclbEgCStOMZYd3v970/wDfRf8A3XAqajsDS7YF1muY6aEK1BYFMYX5zSqTIT8+RtBqiFfoQQeFdySSSSSbJPJJPXnOu/pC1u502gqkoEw/aVhSEj+I31lYfXj8hmUrz/pjP+n1HZuz895KZZaLsRnmEb3HujeQGg1hYmkFUaN7au+OfUVkLTKhceIWVPUqoZh9AWAP7xn6A/oa0Wl+xF4WaVlkcF5EVXjsL5VotQIIagx5Yni6zzPqunnQqPqATq65Gcl67GYjC+AJpHKM4HlSgzdAC3Qc9TwTQ5pSegOac+v/ANNeh0S6iHfJLE7I7NHFGjL5m+MgunmY7gWsk+GLqhfyDOjQNL/5dEVYidX718lLm4TCYxjO5SmMYwQmMZL0XZ5ksk7EX4nINLfQcep9B64KXODRJWvR6NpXCILJ9fQD1LH0A6kngDJGo1iqnhRE7T8b/CZOlCgfhFWAfUkn0AarWjaIorEY62AGkN3bVfsALI8o9ecz8NIPiG+b8BAKJ/6ueWH4aoXybBGJc5JJBcOA8n5bjCQRLAFkemcgMkdWOfhZ74ri9vrxfBOY6NRTzS+ar27ufEkNfmavc35X8QBLAX++nLBDfPQyEfqpYr6miFFewMbVaoyEWAABSqOij0Avn59eSSSbJxIDS4m99Z8BW/d+SSWScFiTJG9k8kyOaj6+rSMFv/qH0vKHOi7K+6mgi/WEqSzH8IiO7afXyqHZh6k1VoM57AJUL1HEZECO48dIUnszUrHPG7rvVXRmWgdwVgSKPHIBHOR5JCxJJJJNknkknrZzHGXNoXThGLEmb9BqzFKki0WRlcA9CUIYXRHqM0YxCybgHCCpna+kEU8iLZVXYKT+st+Q2ODa0bHBuxmjS6ho3V14ZWDA1fKmxwfcZO7U+8jilHPkVHP4WSwu76ooI+hAvaarMpwusqX3UwHX1H2K7PvPEmoggkjsMsXkXqDGh2mMMTy8Zsniyr2emcZnQd3+0FZDppSqqTvikJCmKQVyHJG0ED14sDp1ybrO7IkJDMsEy7ixbyo46hmX4oueNxGxrBBF85AxZedRqjRJo1DYG3Dzv1zuy5LOj7v98JdPKpWRoI1jkUJESBuMTBWKk8kyFSWN+3AAFP2h2VLA22VGQ+44I+YI4I68j5ZEyatJlZpa8SCvWY8OGJpkKx1vb00ysJm8ck7g7ks6kmzta+h9V5HrQPOV2MZbWNYIaITTGM36XQSSmo43kI6hVLf9h7jKSLg0SbLRmccRYhVBYk0ABZJPyAyxg7JXcFZjI/8AZQjxGPtvW1/MbqvoemS5InUFCY9Gp4KXcrDoQ4W3ujyG2A7jQrgKVzu0hsw35w1nl1UEaNIuZjucf8EfP5OwPl9bUeb08p5GbxyzKHlYRRC9pI2qL6+HGOvNXtHqLrjJiaZowNqCFTyJtSoBb5FFIPA4+EN1BJoqBE1Goh3bnZ9VJ058sfHyIO8rXAACflVFLAPLjIudufTUOZJ2r3TTG9mlBB6mViqv9d11GK/a9TbHgDVUMXO5dQ/oNrBFPqTdFvYdD6/I5CXU6gFI0Zl6lIo6XiuSqDnn1Pz98xGhjj5lkDn+ziYEn6yUUHobG7BWAAYJvsFyeJz9gNsKOTLO/RpXPFAWfYAKP5DJBmWDhKaX1kBsIflGQaJ+b88/DVbmxfXO/wB1ECiNQ8NCSXPpu/EenpXyA6Zs+ypALkIeXioRyFu/6w3wQa+76+hrkYKnHJrhwaPO7tvSFRDCXJ+9kG1FrlUPxOT7/CB7seBV1mbJ52dizEsT1JzXjC3YwtknM/ITGMY1omMYwQrju1AZpPs9Ws3HxBdrqDsfnrVtYHJBYDMe9HYR0epaEm6VDfz3KCfQet/yypyVre05ZtniOZNi7VLcmtxar6nknrl4hhg5rl9KoK+Np+0i436j4iyi5d9nd6XRUSREmRPhsU6j12uP3chqBNVeUmMzIla1aLKoh4ld5pO9OnZQhkKoLpJU4tiCxDRUV6cX4ho/Mc6ddpOy3S/GUSV0QMvm9OTGqbargIpJHxZxOMnAuAfTGNdipvc3hH4XU6vubEo3Lq42ShbBHcKT1UtCHS/a76cc5r0/drSlSTrULAgbVULwR1+/eO+Qel1x8856DUOjbkZkb5qSDz7jnJg7em6MwkHykVXv67gSccFWaGlAQKs8mj/E+4XSQ9laJV4eMN82aKUj9+oRD9DH+/rm2cQsApdZaNgvLARfoRGupRB9GVvluYZy/wCllPxaeFj86kT/AAxyKv8ALH2rTHloZAfUJMAv5B4nb97HJgrnOi1Zklx6djiBhXc+oYgqsen2HqrauL53X3EkQroaIPPr0qIdSw/4+mh/F4Seb96JRI55De4OV/j6X+ym/jp/oY+0aUciGUn0DTKR+YWEGvoQfcdccLVtAi2E9vLisni09ktNK5PJZYwbvrZdwb//AHMft0ScRwhj+OUlzfsi0lfskN16njH6VQfDp4FPofvWr/2vKVP5g54e3Zv1SsY/YRU/Pyi798a6MDzqPMgf2hbWj1M68giIH1qOFTX7VRg8/U375r+xwp/WS7z+CLzc/IyHyj1Fjd6EXkTUat5DbuzmqtiWNdep+p/fmnHC0bTdETA2Aef0FYy9sEKUiRYVIKkrZd1PUO55NirA2qa6DK7GMa1YxrMkxjGCtMYxghMYxghMYxghMYxghMYxghMYxghMYxghMYxghMYxghMYxghMYxghMYxghMYxghf/2Q=="/>
          <p:cNvSpPr>
            <a:spLocks noChangeAspect="1" noChangeArrowheads="1"/>
          </p:cNvSpPr>
          <p:nvPr/>
        </p:nvSpPr>
        <p:spPr bwMode="auto">
          <a:xfrm>
            <a:off x="76200" y="-525463"/>
            <a:ext cx="18288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3252" name="AutoShape 4" descr="data:image/jpg;base64,/9j/4AAQSkZJRgABAQAAAQABAAD/2wCEAAkGBhISEBUUExQVERQWFxUZGRUYFxsZGhcbExgbGBYhGxgYHCceIyUvGRoVIi8gJScqLi0vFyAxNjAqNSYsLCoBCQoKDgwOGg8PGiwfHyIqNSwpLDUsKi0pLSw0KSwtKSwqLiwtLCwqKjU0MSwvMCopMikvNCwsLCwsLCkqNC0pLf/AABEIAHMAwAMBIgACEQEDEQH/xAAcAAEAAgMBAQEAAAAAAAAAAAAABAUCAwYBBwj/xABCEAACAgEDAQYDBAYHBwUAAAABAgMRAAQSITEFBhMiQWEyUXEUI1KBFUJikZOhBzNTc6LS0xY0Q1RjsbNygpKy0f/EABkBAAMBAQEAAAAAAAAAAAAAAAABAgMEBf/EADQRAAEDAgIJAwQABgMAAAAAAAEAAhEDIRIxBEFRYXGBkaHBE7HwBSLR4TNSorLC0hQjMv/aAAwDAQACEQMRAD8A+OdldkmfxDvWNYk3szBjxuVeAoJ6sMlavunqEVnADxKqN4oIC1IgkX46N7WHFXzmjsbto6cTbVDGWPYCaIXzq17WUg/DVe+Wuh7b1M8WxF3yRTJqfFLKoURqsaAqwCgA7fWvSs2aGEQc151Z+kseXNjDv5X9xnyVTL3f1KvGhicPJ8C1yT6j2IsWDyL5rPU7uakuyCJiyAMQKPDC1og0bHIAu64vL3tTvZMkwDw7FO9pYt42yfaEKsUZFFAox2t5jzyzZo7I7z7LhiiAjLrJGDKoZZFXbuaR0qjVmghFCivq8NOYkrIV9MNPFgblOds9s7PzOpUydhTmMSCNipoiqJILbAQoO6t3luqvjNz92tQrbXQodkrX8QPgg7xa2LFUR6etZZT94HWFPFhLyON6SO49Zi5dKXxFO4OOHA5Jqzm2PvCZ9QBDpt0jx6iP413udQrC2YRqDtBNWLPNt0ows2pmvpVzhEXvI1ZXnrbkFRt2DqAIyY2qVgqH8Raio9iQQRdWDY4zDtPsabTkCZDGTdXRHl6iwSLHFjqLHzGX03fBgyyeEoeWSCaY+ID4n2c+QKoH3dkMSDZ5FUODXdu94vtKKuzZtl1Ml7rv7S4evhHSqv19sTm0wDButKVXSnPbjYA3Xfdx22352yGOi7q6mR4V2bBMwVGbheRu5qyPL5gCLI5F5Xa3TeHIybg9H4l6H6Z02m7/ABSXxfBBd5I5Jjv/AKwxKVTaNvkFsxPxWTxQ4zksl4YB9q00d2kueTWAAgRxvOs5W452yDGMZmu1MYyy7A7Bl1kwiiA3VZJ6KB1JIHvjAJMBRUqNptL3mAMyq3GdL27/AEf6zTMoKeMGumiDOOKuxtsdfXrRyr/2d1X/AC8/8J/8uDgWGHWKxp6XQqND2PBB3quxlj/s7qv+Xn/hP/lyFPAyMVdSjDqrAgj6g85MrVtRj7NIK14xjGtExjGCExjGCEy47v8AaccK6gSLv8SHYqndTHxEaiVII4U+uU+MbThMhZ1aYqtwu+Xldp2T3zi2v4iLE48OmVXcNFCmwRFRIpI4BpmKtZ3dBnuj75Is+itmSCEEyRKG2qxeQ8LdmgUAJuq+ucVjNRXcuB30ugZzv2sW2ncV2MPeuIaeOJy0kaaZVMRB2tKNQJD++MVu9L49cmP3x032vTydY0kZ92x98SspCxi5CKH4VAUV5epGcFjH67vm5B+l0CTnedf8wv8AOsrsdH3khEcSCR4JFgjT7QqkmIpM7uoAokMrLyD+rR4Jqd2b300qEgBoI31jSNEotTCYdtEDg24BKdPqM4DGAruCT/pdB8zN9/66bNWZljGSdJoWks/Ci1uc3tW7qyPU0aHU+mYL0nODRJUbJMOgdlL1tQX524WwL2g+rfsjn8ucn6SMWRp43mkUWZGAKKOLPhlSAPTe7VRulPTzUxbmvUai2Aran3pUc0B5hGBfoG4vpilc7q94Fu56Dz0Vpo5uzBoyD4v2jgncPK5UWFBXdtW6HFMdo5F5r7s98RpNSJBAiptKsqE2QxU3ucsTRUEC/bi8jw6I7Q8WjcqefEmYsg9wwSNK63usdOnrleoHrpYl9jpyB+Q3N/3zT1iCCIELz3UqTw9jziDsw5/tE8uyte+vfU9o+HDBE4UMWo0zu22hSqDVAv0Ju/Ss5r/Z7Vf8vN/Cf/Lk2Zp3Uq2sQqeq+M+2vltqq9qrIX6HJ+GWBz8hIB/N6H88l9R1R2JxWuisZo1MUqUNA4nmSYWE3YmoRSzQSqo6sY2AH1JFZ7H23OAFLl1AoI/nUDpwrWBxxYo1m6HsbVKwaJWZh+tCwkK/UxElfWrq6PyOeT9r6lGKylmYcFZlDsPb7wFgPbjrkZrpxepb7X/Oaw+6m6AQSegH9W59yzeQ/wCHkfDVmFPAyMyMNrKSpHyKmiP35N8aGXhlGnb8abmUn13KWJHzBXp0o3a7+2dI3hROaJoxlgbDbeYzY4oodovm4nH6uCbamBwaZE6j4OsfpU+dbP2lDqdEiGNW1ccbDxKYHZERsAogE7Cx5uhHVc2OSzKOQqQykqQQQQaII6EHNWuwzvV16Aq4TMFpkfg7toWOMse14w22dQAsu61AoLIteIABxXmVgBwA4HpldkkQVqx+Ns/N6YxjErTGMYITGMYITMo4yxAUEkkAACySegAGb+z+z5J5FjjUszGgAP5mug+Z9M6/s3s3RwxOCzamWl3GNlSMBg3kaZgAtng0xJ2ivVTJdC49J0ttAREnYPc6gOMKk0HYRseQyy+qfqRk3XikWd3lP3YAPvYK5ZLog3VvtGz0RN8cW7/pqVjUUot2cAi/Kdu7PNX24otVlSKLnbHEploEk/r7I+vt78nKrV9rxNW5ZZ9t7fEk2pz1qKMDb6cB/T16ZNyuECvWMkR794HIHjKstTKlbbhABva8gZRX6yxQDZZBPDFz0F8cxT2gF+HVCMfKCJkavkDSX86LZX/pcD4YIFHyKFv5uSf54/T0o6eGo+QijofvXHC3boroy6x5DlnN9ndizT6hmPVjCpJ+pM95h4Gl/tZv4Kf6+P0/N80/hR/5Mfp6b12EeoMUdH/DjutwysLA9x/ongaX+1n/AIKf6+PsMB5GoAHyaNw35hdw/cTj9MX8UMBHqNm3+akEfkcfatO3xQtGelxycD3KyBiT7b1BoDjrhdEVRni/p/CfoVz8DxSn5K4v2AVqJJ9AoJ/lmcmq1UAEcgdRXCSpYAJN7VkHAJu9tXXtmH2GFvgnr2lQp/NS4/eczrUQLwd0RPoQ8TEj1Atb2i6NMBXTBIuxWMHcQQe/4WHiwS/EDA/4l5j/AIdbl+oJ6fDzxZ6PS7dO0UrLsllTwn3eTcscgZg3AADNCrE1w3PTKzxYJfiX7O34ltkP1Q2w9eVNcAbfXLHVv9nWOBwJImUO5XmzLR3IfxBFUD87HmYYisqsmGCRrjheQelp3WXPyRlSQwKkEggiiCOoIOY5a96ICurlvqzbj8tz8vXtvLD8q65VZQuu6k/1GB+0SrPsvzxTQ+p2yr7tAHsf/B5D9QOet1mWPd6QLqodxAUyIrkmhschXsn02FgfYnIMsRVirAqQSCCKII4IIPvlnIKGWqOG2D48BYYxjJW6YxjBCZf93e6EuoO9laOBVLNIfKCBZpGbgng89B1Pv53a7GV908oYwxkAhVLNI78IiDoTddeOl9ckd6+1WB8EELQ+8QGwhv4AehIFbm6lrHQACSdQXnV9Ie9/oUDB1nOP32uFu13ebTwp4OjgSioWSV9zGQj5fD5bvqObHlFZzer7Qklre5YC6B6LfXavQdB0GR8YwAF0UdFp0crnabnqUxjGNdKYxjBCYxjBCYxjBCZu0useM2jFCRRo1Y+R+Y4HB4zTm7SaVpHCr1NnnoABZJ9gAT+WCl+HCcWSt9DPFMGaeJVCLzKlpuY3sDqPKb81hQrUpIPGb4FmMpZ28XTyM8khU/dvYLuCOivQNA0Qdp4FHKjX6peI4/6ta9KLtXLH87r5D87lx6o6aLYOWmFyobrw7BRSARRPLX1AK0RbXELz30jH268gdQ2jYe2Q3rZ3ml8TwpgCBKJTZHQ+K5K30O0Mo+hB4uso86rWaMnTBAp8JYi6saJSS/FKkgVZjkA4rcNrVa7V5XG1baG4GnhGomOE2Xoyx7y/77qP7+b/AMjZXDLHvL/vup/v5v8AyNmg/wDJ+bVq7+K3gfdqrcYzdo9K0siRrW52VRfAtyAOfqclbEgCStOMZYd3v970/wDfRf8A3XAqajsDS7YF1muY6aEK1BYFMYX5zSqTIT8+RtBqiFfoQQeFdySSSSSbJPJJPXnOu/pC1u502gqkoEw/aVhSEj+I31lYfXj8hmUrz/pjP+n1HZuz895KZZaLsRnmEb3HujeQGg1hYmkFUaN7au+OfUVkLTKhceIWVPUqoZh9AWAP7xn6A/oa0Wl+xF4WaVlkcF5EVXjsL5VotQIIagx5Yni6zzPqunnQqPqATq65Gcl67GYjC+AJpHKM4HlSgzdAC3Qc9TwTQ5pSegOac+v/ANNeh0S6iHfJLE7I7NHFGjL5m+MgunmY7gWsk+GLqhfyDOjQNL/5dEVYidX718lLm4TCYxjO5SmMYwQmMZL0XZ5ksk7EX4nINLfQcep9B64KXODRJWvR6NpXCILJ9fQD1LH0A6kngDJGo1iqnhRE7T8b/CZOlCgfhFWAfUkn0AarWjaIorEY62AGkN3bVfsALI8o9ecz8NIPiG+b8BAKJ/6ueWH4aoXybBGJc5JJBcOA8n5bjCQRLAFkemcgMkdWOfhZ74ri9vrxfBOY6NRTzS+ar27ufEkNfmavc35X8QBLAX++nLBDfPQyEfqpYr6miFFewMbVaoyEWAABSqOij0Avn59eSSSbJxIDS4m99Z8BW/d+SSWScFiTJG9k8kyOaj6+rSMFv/qH0vKHOi7K+6mgi/WEqSzH8IiO7afXyqHZh6k1VoM57AJUL1HEZECO48dIUnszUrHPG7rvVXRmWgdwVgSKPHIBHOR5JCxJJJJNknkknrZzHGXNoXThGLEmb9BqzFKki0WRlcA9CUIYXRHqM0YxCybgHCCpna+kEU8iLZVXYKT+st+Q2ODa0bHBuxmjS6ho3V14ZWDA1fKmxwfcZO7U+8jilHPkVHP4WSwu76ooI+hAvaarMpwusqX3UwHX1H2K7PvPEmoggkjsMsXkXqDGh2mMMTy8Zsniyr2emcZnQd3+0FZDppSqqTvikJCmKQVyHJG0ED14sDp1ybrO7IkJDMsEy7ixbyo46hmX4oueNxGxrBBF85AxZedRqjRJo1DYG3Dzv1zuy5LOj7v98JdPKpWRoI1jkUJESBuMTBWKk8kyFSWN+3AAFP2h2VLA22VGQ+44I+YI4I68j5ZEyatJlZpa8SCvWY8OGJpkKx1vb00ysJm8ck7g7ks6kmzta+h9V5HrQPOV2MZbWNYIaITTGM36XQSSmo43kI6hVLf9h7jKSLg0SbLRmccRYhVBYk0ABZJPyAyxg7JXcFZjI/8AZQjxGPtvW1/MbqvoemS5InUFCY9Gp4KXcrDoQ4W3ujyG2A7jQrgKVzu0hsw35w1nl1UEaNIuZjucf8EfP5OwPl9bUeb08p5GbxyzKHlYRRC9pI2qL6+HGOvNXtHqLrjJiaZowNqCFTyJtSoBb5FFIPA4+EN1BJoqBE1Goh3bnZ9VJ058sfHyIO8rXAACflVFLAPLjIudufTUOZJ2r3TTG9mlBB6mViqv9d11GK/a9TbHgDVUMXO5dQ/oNrBFPqTdFvYdD6/I5CXU6gFI0Zl6lIo6XiuSqDnn1Pz98xGhjj5lkDn+ziYEn6yUUHobG7BWAAYJvsFyeJz9gNsKOTLO/RpXPFAWfYAKP5DJBmWDhKaX1kBsIflGQaJ+b88/DVbmxfXO/wB1ECiNQ8NCSXPpu/EenpXyA6Zs+ypALkIeXioRyFu/6w3wQa+76+hrkYKnHJrhwaPO7tvSFRDCXJ+9kG1FrlUPxOT7/CB7seBV1mbJ52dizEsT1JzXjC3YwtknM/ITGMY1omMYwQrju1AZpPs9Ws3HxBdrqDsfnrVtYHJBYDMe9HYR0epaEm6VDfz3KCfQet/yypyVre05ZtniOZNi7VLcmtxar6nknrl4hhg5rl9KoK+Np+0i436j4iyi5d9nd6XRUSREmRPhsU6j12uP3chqBNVeUmMzIla1aLKoh4ld5pO9OnZQhkKoLpJU4tiCxDRUV6cX4ho/Mc6ddpOy3S/GUSV0QMvm9OTGqbargIpJHxZxOMnAuAfTGNdipvc3hH4XU6vubEo3Lq42ShbBHcKT1UtCHS/a76cc5r0/drSlSTrULAgbVULwR1+/eO+Qel1x8856DUOjbkZkb5qSDz7jnJg7em6MwkHykVXv67gSccFWaGlAQKs8mj/E+4XSQ9laJV4eMN82aKUj9+oRD9DH+/rm2cQsApdZaNgvLARfoRGupRB9GVvluYZy/wCllPxaeFj86kT/AAxyKv8ALH2rTHloZAfUJMAv5B4nb97HJgrnOi1Zklx6djiBhXc+oYgqsen2HqrauL53X3EkQroaIPPr0qIdSw/4+mh/F4Seb96JRI55De4OV/j6X+ym/jp/oY+0aUciGUn0DTKR+YWEGvoQfcdccLVtAi2E9vLisni09ktNK5PJZYwbvrZdwb//AHMft0ScRwhj+OUlzfsi0lfskN16njH6VQfDp4FPofvWr/2vKVP5g54e3Zv1SsY/YRU/Pyi798a6MDzqPMgf2hbWj1M68giIH1qOFTX7VRg8/U375r+xwp/WS7z+CLzc/IyHyj1Fjd6EXkTUat5DbuzmqtiWNdep+p/fmnHC0bTdETA2Aef0FYy9sEKUiRYVIKkrZd1PUO55NirA2qa6DK7GMa1YxrMkxjGCtMYxghMYxghMYxghMYxghMYxghMYxghMYxghMYxghMYxghMYxghMYxghMYxghMYxghf/2Q=="/>
          <p:cNvSpPr>
            <a:spLocks noChangeAspect="1" noChangeArrowheads="1"/>
          </p:cNvSpPr>
          <p:nvPr/>
        </p:nvSpPr>
        <p:spPr bwMode="auto">
          <a:xfrm>
            <a:off x="76200" y="-525463"/>
            <a:ext cx="18288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3254" name="AutoShape 6" descr="data:image/jpg;base64,/9j/4AAQSkZJRgABAQAAAQABAAD/2wCEAAkGBhISEBUUExQVERQWFxUZGRUYFxsZGhcbExgbGBYhGxgYHCceIyUvGRoVIi8gJScqLi0vFyAxNjAqNSYsLCoBCQoKDgwOGg8PGiwfHyIqNSwpLDUsKi0pLSw0KSwtKSwqLiwtLCwqKjU0MSwvMCopMikvNCwsLCwsLCkqNC0pLf/AABEIAHMAwAMBIgACEQEDEQH/xAAcAAEAAgMBAQEAAAAAAAAAAAAABAUCAwYBBwj/xABCEAACAgEDAQYDBAYHBwUAAAABAgMRAAQSITEFBhMiQWEyUXEUI1KBFUJikZOhBzNTc6LS0xY0Q1RjsbNygpKy0f/EABkBAAMBAQEAAAAAAAAAAAAAAAABAgMEBf/EADQRAAEDAgIJAwQABgMAAAAAAAEAAhEDIRIxBEFRYXGBkaHBE7HwBSLR4TNSorLC0hQjMv/aAAwDAQACEQMRAD8A+OdldkmfxDvWNYk3szBjxuVeAoJ6sMlavunqEVnADxKqN4oIC1IgkX46N7WHFXzmjsbto6cTbVDGWPYCaIXzq17WUg/DVe+Wuh7b1M8WxF3yRTJqfFLKoURqsaAqwCgA7fWvSs2aGEQc151Z+kseXNjDv5X9xnyVTL3f1KvGhicPJ8C1yT6j2IsWDyL5rPU7uakuyCJiyAMQKPDC1og0bHIAu64vL3tTvZMkwDw7FO9pYt42yfaEKsUZFFAox2t5jzyzZo7I7z7LhiiAjLrJGDKoZZFXbuaR0qjVmghFCivq8NOYkrIV9MNPFgblOds9s7PzOpUydhTmMSCNipoiqJILbAQoO6t3luqvjNz92tQrbXQodkrX8QPgg7xa2LFUR6etZZT94HWFPFhLyON6SO49Zi5dKXxFO4OOHA5Jqzm2PvCZ9QBDpt0jx6iP413udQrC2YRqDtBNWLPNt0ows2pmvpVzhEXvI1ZXnrbkFRt2DqAIyY2qVgqH8Raio9iQQRdWDY4zDtPsabTkCZDGTdXRHl6iwSLHFjqLHzGX03fBgyyeEoeWSCaY+ID4n2c+QKoH3dkMSDZ5FUODXdu94vtKKuzZtl1Ml7rv7S4evhHSqv19sTm0wDButKVXSnPbjYA3Xfdx22352yGOi7q6mR4V2bBMwVGbheRu5qyPL5gCLI5F5Xa3TeHIybg9H4l6H6Z02m7/ABSXxfBBd5I5Jjv/AKwxKVTaNvkFsxPxWTxQ4zksl4YB9q00d2kueTWAAgRxvOs5W452yDGMZmu1MYyy7A7Bl1kwiiA3VZJ6KB1JIHvjAJMBRUqNptL3mAMyq3GdL27/AEf6zTMoKeMGumiDOOKuxtsdfXrRyr/2d1X/AC8/8J/8uDgWGHWKxp6XQqND2PBB3quxlj/s7qv+Xn/hP/lyFPAyMVdSjDqrAgj6g85MrVtRj7NIK14xjGtExjGCExjGCEy47v8AaccK6gSLv8SHYqndTHxEaiVII4U+uU+MbThMhZ1aYqtwu+Xldp2T3zi2v4iLE48OmVXcNFCmwRFRIpI4BpmKtZ3dBnuj75Is+itmSCEEyRKG2qxeQ8LdmgUAJuq+ucVjNRXcuB30ugZzv2sW2ncV2MPeuIaeOJy0kaaZVMRB2tKNQJD++MVu9L49cmP3x032vTydY0kZ92x98SspCxi5CKH4VAUV5epGcFjH67vm5B+l0CTnedf8wv8AOsrsdH3khEcSCR4JFgjT7QqkmIpM7uoAokMrLyD+rR4Jqd2b300qEgBoI31jSNEotTCYdtEDg24BKdPqM4DGAruCT/pdB8zN9/66bNWZljGSdJoWks/Ci1uc3tW7qyPU0aHU+mYL0nODRJUbJMOgdlL1tQX524WwL2g+rfsjn8ucn6SMWRp43mkUWZGAKKOLPhlSAPTe7VRulPTzUxbmvUai2Aran3pUc0B5hGBfoG4vpilc7q94Fu56Dz0Vpo5uzBoyD4v2jgncPK5UWFBXdtW6HFMdo5F5r7s98RpNSJBAiptKsqE2QxU3ucsTRUEC/bi8jw6I7Q8WjcqefEmYsg9wwSNK63usdOnrleoHrpYl9jpyB+Q3N/3zT1iCCIELz3UqTw9jziDsw5/tE8uyte+vfU9o+HDBE4UMWo0zu22hSqDVAv0Ju/Ss5r/Z7Vf8vN/Cf/Lk2Zp3Uq2sQqeq+M+2vltqq9qrIX6HJ+GWBz8hIB/N6H88l9R1R2JxWuisZo1MUqUNA4nmSYWE3YmoRSzQSqo6sY2AH1JFZ7H23OAFLl1AoI/nUDpwrWBxxYo1m6HsbVKwaJWZh+tCwkK/UxElfWrq6PyOeT9r6lGKylmYcFZlDsPb7wFgPbjrkZrpxepb7X/Oaw+6m6AQSegH9W59yzeQ/wCHkfDVmFPAyMyMNrKSpHyKmiP35N8aGXhlGnb8abmUn13KWJHzBXp0o3a7+2dI3hROaJoxlgbDbeYzY4oodovm4nH6uCbamBwaZE6j4OsfpU+dbP2lDqdEiGNW1ccbDxKYHZERsAogE7Cx5uhHVc2OSzKOQqQykqQQQQaII6EHNWuwzvV16Aq4TMFpkfg7toWOMse14w22dQAsu61AoLIteIABxXmVgBwA4HpldkkQVqx+Ns/N6YxjErTGMYITGMYITMo4yxAUEkkAACySegAGb+z+z5J5FjjUszGgAP5mug+Z9M6/s3s3RwxOCzamWl3GNlSMBg3kaZgAtng0xJ2ivVTJdC49J0ttAREnYPc6gOMKk0HYRseQyy+qfqRk3XikWd3lP3YAPvYK5ZLog3VvtGz0RN8cW7/pqVjUUot2cAi/Kdu7PNX24otVlSKLnbHEploEk/r7I+vt78nKrV9rxNW5ZZ9t7fEk2pz1qKMDb6cB/T16ZNyuECvWMkR794HIHjKstTKlbbhABva8gZRX6yxQDZZBPDFz0F8cxT2gF+HVCMfKCJkavkDSX86LZX/pcD4YIFHyKFv5uSf54/T0o6eGo+QijofvXHC3boroy6x5DlnN9ndizT6hmPVjCpJ+pM95h4Gl/tZv4Kf6+P0/N80/hR/5Mfp6b12EeoMUdH/DjutwysLA9x/ongaX+1n/AIKf6+PsMB5GoAHyaNw35hdw/cTj9MX8UMBHqNm3+akEfkcfatO3xQtGelxycD3KyBiT7b1BoDjrhdEVRni/p/CfoVz8DxSn5K4v2AVqJJ9AoJ/lmcmq1UAEcgdRXCSpYAJN7VkHAJu9tXXtmH2GFvgnr2lQp/NS4/eczrUQLwd0RPoQ8TEj1Atb2i6NMBXTBIuxWMHcQQe/4WHiwS/EDA/4l5j/AIdbl+oJ6fDzxZ6PS7dO0UrLsllTwn3eTcscgZg3AADNCrE1w3PTKzxYJfiX7O34ltkP1Q2w9eVNcAbfXLHVv9nWOBwJImUO5XmzLR3IfxBFUD87HmYYisqsmGCRrjheQelp3WXPyRlSQwKkEggiiCOoIOY5a96ICurlvqzbj8tz8vXtvLD8q65VZQuu6k/1GB+0SrPsvzxTQ+p2yr7tAHsf/B5D9QOet1mWPd6QLqodxAUyIrkmhschXsn02FgfYnIMsRVirAqQSCCKII4IIPvlnIKGWqOG2D48BYYxjJW6YxjBCZf93e6EuoO9laOBVLNIfKCBZpGbgng89B1Pv53a7GV908oYwxkAhVLNI78IiDoTddeOl9ckd6+1WB8EELQ+8QGwhv4AehIFbm6lrHQACSdQXnV9Ie9/oUDB1nOP32uFu13ebTwp4OjgSioWSV9zGQj5fD5bvqObHlFZzer7Qklre5YC6B6LfXavQdB0GR8YwAF0UdFp0crnabnqUxjGNdKYxjBCYxjBCYxjBCZu0useM2jFCRRo1Y+R+Y4HB4zTm7SaVpHCr1NnnoABZJ9gAT+WCl+HCcWSt9DPFMGaeJVCLzKlpuY3sDqPKb81hQrUpIPGb4FmMpZ28XTyM8khU/dvYLuCOivQNA0Qdp4FHKjX6peI4/6ta9KLtXLH87r5D87lx6o6aLYOWmFyobrw7BRSARRPLX1AK0RbXELz30jH268gdQ2jYe2Q3rZ3ml8TwpgCBKJTZHQ+K5K30O0Mo+hB4uso86rWaMnTBAp8JYi6saJSS/FKkgVZjkA4rcNrVa7V5XG1baG4GnhGomOE2Xoyx7y/77qP7+b/AMjZXDLHvL/vup/v5v8AyNmg/wDJ+bVq7+K3gfdqrcYzdo9K0siRrW52VRfAtyAOfqclbEgCStOMZYd3v970/wDfRf8A3XAqajsDS7YF1muY6aEK1BYFMYX5zSqTIT8+RtBqiFfoQQeFdySSSSSbJPJJPXnOu/pC1u502gqkoEw/aVhSEj+I31lYfXj8hmUrz/pjP+n1HZuz895KZZaLsRnmEb3HujeQGg1hYmkFUaN7au+OfUVkLTKhceIWVPUqoZh9AWAP7xn6A/oa0Wl+xF4WaVlkcF5EVXjsL5VotQIIagx5Yni6zzPqunnQqPqATq65Gcl67GYjC+AJpHKM4HlSgzdAC3Qc9TwTQ5pSegOac+v/ANNeh0S6iHfJLE7I7NHFGjL5m+MgunmY7gWsk+GLqhfyDOjQNL/5dEVYidX718lLm4TCYxjO5SmMYwQmMZL0XZ5ksk7EX4nINLfQcep9B64KXODRJWvR6NpXCILJ9fQD1LH0A6kngDJGo1iqnhRE7T8b/CZOlCgfhFWAfUkn0AarWjaIorEY62AGkN3bVfsALI8o9ecz8NIPiG+b8BAKJ/6ueWH4aoXybBGJc5JJBcOA8n5bjCQRLAFkemcgMkdWOfhZ74ri9vrxfBOY6NRTzS+ar27ufEkNfmavc35X8QBLAX++nLBDfPQyEfqpYr6miFFewMbVaoyEWAABSqOij0Avn59eSSSbJxIDS4m99Z8BW/d+SSWScFiTJG9k8kyOaj6+rSMFv/qH0vKHOi7K+6mgi/WEqSzH8IiO7afXyqHZh6k1VoM57AJUL1HEZECO48dIUnszUrHPG7rvVXRmWgdwVgSKPHIBHOR5JCxJJJJNknkknrZzHGXNoXThGLEmb9BqzFKki0WRlcA9CUIYXRHqM0YxCybgHCCpna+kEU8iLZVXYKT+st+Q2ODa0bHBuxmjS6ho3V14ZWDA1fKmxwfcZO7U+8jilHPkVHP4WSwu76ooI+hAvaarMpwusqX3UwHX1H2K7PvPEmoggkjsMsXkXqDGh2mMMTy8Zsniyr2emcZnQd3+0FZDppSqqTvikJCmKQVyHJG0ED14sDp1ybrO7IkJDMsEy7ixbyo46hmX4oueNxGxrBBF85AxZedRqjRJo1DYG3Dzv1zuy5LOj7v98JdPKpWRoI1jkUJESBuMTBWKk8kyFSWN+3AAFP2h2VLA22VGQ+44I+YI4I68j5ZEyatJlZpa8SCvWY8OGJpkKx1vb00ysJm8ck7g7ks6kmzta+h9V5HrQPOV2MZbWNYIaITTGM36XQSSmo43kI6hVLf9h7jKSLg0SbLRmccRYhVBYk0ABZJPyAyxg7JXcFZjI/8AZQjxGPtvW1/MbqvoemS5InUFCY9Gp4KXcrDoQ4W3ujyG2A7jQrgKVzu0hsw35w1nl1UEaNIuZjucf8EfP5OwPl9bUeb08p5GbxyzKHlYRRC9pI2qL6+HGOvNXtHqLrjJiaZowNqCFTyJtSoBb5FFIPA4+EN1BJoqBE1Goh3bnZ9VJ058sfHyIO8rXAACflVFLAPLjIudufTUOZJ2r3TTG9mlBB6mViqv9d11GK/a9TbHgDVUMXO5dQ/oNrBFPqTdFvYdD6/I5CXU6gFI0Zl6lIo6XiuSqDnn1Pz98xGhjj5lkDn+ziYEn6yUUHobG7BWAAYJvsFyeJz9gNsKOTLO/RpXPFAWfYAKP5DJBmWDhKaX1kBsIflGQaJ+b88/DVbmxfXO/wB1ECiNQ8NCSXPpu/EenpXyA6Zs+ypALkIeXioRyFu/6w3wQa+76+hrkYKnHJrhwaPO7tvSFRDCXJ+9kG1FrlUPxOT7/CB7seBV1mbJ52dizEsT1JzXjC3YwtknM/ITGMY1omMYwQrju1AZpPs9Ws3HxBdrqDsfnrVtYHJBYDMe9HYR0epaEm6VDfz3KCfQet/yypyVre05ZtniOZNi7VLcmtxar6nknrl4hhg5rl9KoK+Np+0i436j4iyi5d9nd6XRUSREmRPhsU6j12uP3chqBNVeUmMzIla1aLKoh4ld5pO9OnZQhkKoLpJU4tiCxDRUV6cX4ho/Mc6ddpOy3S/GUSV0QMvm9OTGqbargIpJHxZxOMnAuAfTGNdipvc3hH4XU6vubEo3Lq42ShbBHcKT1UtCHS/a76cc5r0/drSlSTrULAgbVULwR1+/eO+Qel1x8856DUOjbkZkb5qSDz7jnJg7em6MwkHykVXv67gSccFWaGlAQKs8mj/E+4XSQ9laJV4eMN82aKUj9+oRD9DH+/rm2cQsApdZaNgvLARfoRGupRB9GVvluYZy/wCllPxaeFj86kT/AAxyKv8ALH2rTHloZAfUJMAv5B4nb97HJgrnOi1Zklx6djiBhXc+oYgqsen2HqrauL53X3EkQroaIPPr0qIdSw/4+mh/F4Seb96JRI55De4OV/j6X+ym/jp/oY+0aUciGUn0DTKR+YWEGvoQfcdccLVtAi2E9vLisni09ktNK5PJZYwbvrZdwb//AHMft0ScRwhj+OUlzfsi0lfskN16njH6VQfDp4FPofvWr/2vKVP5g54e3Zv1SsY/YRU/Pyi798a6MDzqPMgf2hbWj1M68giIH1qOFTX7VRg8/U375r+xwp/WS7z+CLzc/IyHyj1Fjd6EXkTUat5DbuzmqtiWNdep+p/fmnHC0bTdETA2Aef0FYy9sEKUiRYVIKkrZd1PUO55NirA2qa6DK7GMa1YxrMkxjGCtMYxghMYxghMYxghMYxghMYxghMYxghMYxghMYxghMYxghMYxghMYxghMYxghMYxghf/2Q=="/>
          <p:cNvSpPr>
            <a:spLocks noChangeAspect="1" noChangeArrowheads="1"/>
          </p:cNvSpPr>
          <p:nvPr/>
        </p:nvSpPr>
        <p:spPr bwMode="auto">
          <a:xfrm>
            <a:off x="76200" y="-525463"/>
            <a:ext cx="18288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548680"/>
            <a:ext cx="8353425" cy="2160786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cs typeface="Times New Roman" pitchFamily="18" charset="0"/>
              </a:rPr>
              <a:t>	</a:t>
            </a:r>
            <a:r>
              <a:rPr lang="en-US" b="1" u="sng" dirty="0" smtClean="0">
                <a:cs typeface="Times New Roman" pitchFamily="18" charset="0"/>
              </a:rPr>
              <a:t>PART 2: Light</a:t>
            </a:r>
          </a:p>
          <a:p>
            <a:pPr eaLnBrk="1" hangingPunct="1">
              <a:buFontTx/>
              <a:buNone/>
            </a:pPr>
            <a:r>
              <a:rPr lang="en-US" dirty="0" smtClean="0">
                <a:cs typeface="Times New Roman" pitchFamily="18" charset="0"/>
              </a:rPr>
              <a:t>	</a:t>
            </a:r>
            <a:r>
              <a:rPr lang="en-US" dirty="0" smtClean="0">
                <a:cs typeface="Times New Roman" pitchFamily="18" charset="0"/>
              </a:rPr>
              <a:t>What effect will gravity have on light? A </a:t>
            </a:r>
            <a:r>
              <a:rPr lang="en-US" dirty="0" smtClean="0">
                <a:cs typeface="Times New Roman" pitchFamily="18" charset="0"/>
              </a:rPr>
              <a:t>piece of masking tape will represent </a:t>
            </a:r>
            <a:r>
              <a:rPr lang="en-US" dirty="0" smtClean="0">
                <a:cs typeface="Times New Roman" pitchFamily="18" charset="0"/>
              </a:rPr>
              <a:t>a beam of light passing </a:t>
            </a:r>
            <a:r>
              <a:rPr lang="en-US" dirty="0" smtClean="0">
                <a:cs typeface="Times New Roman" pitchFamily="18" charset="0"/>
              </a:rPr>
              <a:t>near a large mass </a:t>
            </a:r>
            <a:r>
              <a:rPr lang="en-US" dirty="0" smtClean="0">
                <a:cs typeface="Times New Roman" pitchFamily="18" charset="0"/>
              </a:rPr>
              <a:t>- </a:t>
            </a:r>
            <a:r>
              <a:rPr lang="en-US" dirty="0" smtClean="0">
                <a:cs typeface="Times New Roman" pitchFamily="18" charset="0"/>
              </a:rPr>
              <a:t>an upturned bowl. </a:t>
            </a:r>
            <a:r>
              <a:rPr lang="en-US" dirty="0" smtClean="0">
                <a:cs typeface="Times New Roman" pitchFamily="18" charset="0"/>
              </a:rPr>
              <a:t>Aim the light so it passes </a:t>
            </a:r>
            <a:r>
              <a:rPr lang="en-US" dirty="0" smtClean="0">
                <a:cs typeface="Times New Roman" pitchFamily="18" charset="0"/>
              </a:rPr>
              <a:t>onto </a:t>
            </a:r>
            <a:r>
              <a:rPr lang="en-US" dirty="0" smtClean="0">
                <a:cs typeface="Times New Roman" pitchFamily="18" charset="0"/>
              </a:rPr>
              <a:t>the edge of the </a:t>
            </a:r>
            <a:r>
              <a:rPr lang="en-US" dirty="0" smtClean="0">
                <a:cs typeface="Times New Roman" pitchFamily="18" charset="0"/>
              </a:rPr>
              <a:t>bowl, smoothly </a:t>
            </a:r>
            <a:r>
              <a:rPr lang="en-US" dirty="0" smtClean="0">
                <a:cs typeface="Times New Roman" pitchFamily="18" charset="0"/>
              </a:rPr>
              <a:t>along the </a:t>
            </a:r>
            <a:r>
              <a:rPr lang="en-US" dirty="0" smtClean="0">
                <a:cs typeface="Times New Roman" pitchFamily="18" charset="0"/>
              </a:rPr>
              <a:t>surface </a:t>
            </a:r>
            <a:r>
              <a:rPr lang="en-US" dirty="0" smtClean="0">
                <a:cs typeface="Times New Roman" pitchFamily="18" charset="0"/>
              </a:rPr>
              <a:t>and off </a:t>
            </a:r>
            <a:r>
              <a:rPr lang="en-US" dirty="0" smtClean="0">
                <a:cs typeface="Times New Roman" pitchFamily="18" charset="0"/>
              </a:rPr>
              <a:t>again. </a:t>
            </a:r>
            <a:endParaRPr lang="en-US" dirty="0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cs typeface="Times New Roman" pitchFamily="18" charset="0"/>
              </a:rPr>
              <a:t>	</a:t>
            </a:r>
          </a:p>
          <a:p>
            <a:pPr eaLnBrk="1" hangingPunct="1">
              <a:buFontTx/>
              <a:buNone/>
            </a:pPr>
            <a:r>
              <a:rPr lang="en-US" dirty="0" smtClean="0">
                <a:cs typeface="Times New Roman" pitchFamily="18" charset="0"/>
              </a:rPr>
              <a:t>	</a:t>
            </a:r>
            <a:endParaRPr lang="en-CA" dirty="0" smtClean="0">
              <a:cs typeface="Times New Roman" pitchFamily="18" charset="0"/>
            </a:endParaRPr>
          </a:p>
        </p:txBody>
      </p:sp>
      <p:pic>
        <p:nvPicPr>
          <p:cNvPr id="6" name="Picture 8" descr="http://imghost.indiamart.com/data/8/N/MY-672538/Fine_Line_Masking_Tape_250x2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861048"/>
            <a:ext cx="2376264" cy="2376264"/>
          </a:xfrm>
          <a:prstGeom prst="rect">
            <a:avLst/>
          </a:prstGeom>
          <a:noFill/>
        </p:spPr>
      </p:pic>
      <p:pic>
        <p:nvPicPr>
          <p:cNvPr id="38914" name="Picture 2" descr="http://www.naturalhomemagazine.com/uploadedImages/marketing/Recycled12inchServingBow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3995936" y="3789040"/>
            <a:ext cx="4248472" cy="28323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340768"/>
            <a:ext cx="8416925" cy="576064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cs typeface="Times New Roman" pitchFamily="18" charset="0"/>
              </a:rPr>
              <a:t>	What </a:t>
            </a:r>
            <a:r>
              <a:rPr lang="en-US" dirty="0" smtClean="0">
                <a:cs typeface="Times New Roman" pitchFamily="18" charset="0"/>
              </a:rPr>
              <a:t>will happen to the path if the bowl is right-side up, so it forms a trough </a:t>
            </a:r>
            <a:r>
              <a:rPr lang="en-US" u="sng" dirty="0" smtClean="0">
                <a:cs typeface="Times New Roman" pitchFamily="18" charset="0"/>
              </a:rPr>
              <a:t>into</a:t>
            </a:r>
            <a:r>
              <a:rPr lang="en-US" dirty="0" smtClean="0">
                <a:cs typeface="Times New Roman" pitchFamily="18" charset="0"/>
              </a:rPr>
              <a:t> the surface instead of a bump up? </a:t>
            </a:r>
            <a:r>
              <a:rPr lang="en-US" dirty="0" smtClean="0">
                <a:cs typeface="Times New Roman" pitchFamily="18" charset="0"/>
              </a:rPr>
              <a:t>It will bend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>
              <a:cs typeface="Times New Roman" pitchFamily="18" charset="0"/>
            </a:endParaRPr>
          </a:p>
          <a:p>
            <a:pPr marL="514350" indent="-514350" eaLnBrk="1" hangingPunct="1">
              <a:lnSpc>
                <a:spcPct val="90000"/>
              </a:lnSpc>
              <a:buFontTx/>
              <a:buAutoNum type="alphaLcParenR"/>
            </a:pPr>
            <a:r>
              <a:rPr lang="en-US" dirty="0" smtClean="0">
                <a:cs typeface="Times New Roman" pitchFamily="18" charset="0"/>
              </a:rPr>
              <a:t>i</a:t>
            </a:r>
            <a:r>
              <a:rPr lang="en-US" dirty="0" smtClean="0">
                <a:cs typeface="Times New Roman" pitchFamily="18" charset="0"/>
              </a:rPr>
              <a:t>n the same direction, toward the bowl</a:t>
            </a:r>
          </a:p>
          <a:p>
            <a:pPr marL="514350" indent="-514350" eaLnBrk="1" hangingPunct="1">
              <a:lnSpc>
                <a:spcPct val="90000"/>
              </a:lnSpc>
              <a:buFontTx/>
              <a:buAutoNum type="alphaLcParenR"/>
            </a:pPr>
            <a:r>
              <a:rPr lang="en-US" dirty="0" smtClean="0">
                <a:cs typeface="Times New Roman" pitchFamily="18" charset="0"/>
              </a:rPr>
              <a:t>i</a:t>
            </a:r>
            <a:r>
              <a:rPr lang="en-US" dirty="0" smtClean="0">
                <a:cs typeface="Times New Roman" pitchFamily="18" charset="0"/>
              </a:rPr>
              <a:t>n the opposite direction, away from the bowl</a:t>
            </a:r>
            <a:endParaRPr lang="en-US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cs typeface="Times New Roman" pitchFamily="18" charset="0"/>
              </a:rPr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cs typeface="Times New Roman" pitchFamily="18" charset="0"/>
              </a:rPr>
              <a:t>	</a:t>
            </a:r>
            <a:endParaRPr lang="en-CA" dirty="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2" descr="http://www.physicsoftheuniverse.com/images/relativity_light_bend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404664"/>
            <a:ext cx="5256584" cy="525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476672"/>
            <a:ext cx="8352928" cy="576064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cs typeface="Times New Roman" pitchFamily="18" charset="0"/>
              </a:rPr>
              <a:t>	This was tested during an eclipse of the sun in 1919. Einstein’s prediction was correct and he became famous.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cs typeface="Times New Roman" pitchFamily="18" charset="0"/>
              </a:rPr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cs typeface="Times New Roman" pitchFamily="18" charset="0"/>
              </a:rPr>
              <a:t>	</a:t>
            </a:r>
            <a:endParaRPr lang="en-CA" dirty="0" smtClean="0">
              <a:cs typeface="Times New Roman" pitchFamily="18" charset="0"/>
            </a:endParaRPr>
          </a:p>
        </p:txBody>
      </p:sp>
      <p:pic>
        <p:nvPicPr>
          <p:cNvPr id="32770" name="Picture 2" descr="http://philipglass.typepad.com/.a/6a00d83452510769e20148c67cd358970c-320w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988839"/>
            <a:ext cx="3960440" cy="4804673"/>
          </a:xfrm>
          <a:prstGeom prst="rect">
            <a:avLst/>
          </a:prstGeom>
          <a:noFill/>
        </p:spPr>
      </p:pic>
      <p:pic>
        <p:nvPicPr>
          <p:cNvPr id="6" name="Picture 2" descr="http://weareallinthegutter.files.wordpress.com/2009/07/einstein_theory_triumphs.png?w=159&amp;h=3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75044">
            <a:off x="4355976" y="1700808"/>
            <a:ext cx="3657600" cy="68781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539552" y="476672"/>
            <a:ext cx="835292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	Why was the test done during an eclipse? 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	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	</a:t>
            </a:r>
            <a:endParaRPr kumimoji="0" lang="en-CA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</p:txBody>
      </p:sp>
      <p:pic>
        <p:nvPicPr>
          <p:cNvPr id="4" name="Picture 2" descr="http://www.wired.com/images_blogs/thisdayintech/2009/05/eclip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-1107504"/>
            <a:ext cx="6709451" cy="8640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0" y="692696"/>
            <a:ext cx="8352928" cy="936104"/>
          </a:xfrm>
          <a:solidFill>
            <a:schemeClr val="bg1"/>
          </a:solidFill>
        </p:spPr>
        <p:txBody>
          <a:bodyPr/>
          <a:lstStyle/>
          <a:p>
            <a:pPr marL="514350" indent="-514350" algn="l" eaLnBrk="1" hangingPunct="1"/>
            <a:r>
              <a:rPr lang="en-CA" dirty="0" smtClean="0"/>
              <a:t>	General Relativity is a surprisingly good fit for grade-9 Astronomy. It explains and gives depth to many standard topics like....</a:t>
            </a:r>
          </a:p>
          <a:p>
            <a:pPr marL="514350" indent="-514350" algn="l" eaLnBrk="1" hangingPunct="1"/>
            <a:endParaRPr lang="en-CA" dirty="0" smtClean="0"/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791072" y="2636912"/>
            <a:ext cx="8352928" cy="64807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CA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What</a:t>
            </a:r>
            <a:r>
              <a:rPr kumimoji="0" lang="en-CA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causes orbits?</a:t>
            </a:r>
            <a:endParaRPr kumimoji="0" lang="en-CA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791072" y="3501008"/>
            <a:ext cx="8352928" cy="64807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CA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What</a:t>
            </a:r>
            <a:r>
              <a:rPr kumimoji="0" lang="en-CA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a black hole?</a:t>
            </a:r>
            <a:endParaRPr kumimoji="0" lang="en-CA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791072" y="4365104"/>
            <a:ext cx="8352928" cy="64807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CA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What is the big </a:t>
            </a:r>
            <a:r>
              <a:rPr lang="en-CA" sz="3200" kern="0" dirty="0" smtClean="0">
                <a:latin typeface="+mn-lt"/>
              </a:rPr>
              <a:t>b</a:t>
            </a:r>
            <a:r>
              <a:rPr kumimoji="0" lang="en-CA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ang</a:t>
            </a:r>
            <a:r>
              <a:rPr kumimoji="0" lang="en-CA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  <a:endParaRPr kumimoji="0" lang="en-CA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83568" y="692696"/>
            <a:ext cx="7848872" cy="576064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cs typeface="Times New Roman" pitchFamily="18" charset="0"/>
              </a:rPr>
              <a:t>	If gravity can bend light, it can act as a lens.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cs typeface="Times New Roman" pitchFamily="18" charset="0"/>
              </a:rPr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cs typeface="Times New Roman" pitchFamily="18" charset="0"/>
              </a:rPr>
              <a:t>	</a:t>
            </a:r>
            <a:endParaRPr lang="en-CA" dirty="0" smtClean="0">
              <a:cs typeface="Times New Roman" pitchFamily="18" charset="0"/>
            </a:endParaRPr>
          </a:p>
        </p:txBody>
      </p:sp>
      <p:pic>
        <p:nvPicPr>
          <p:cNvPr id="8" name="Picture 4" descr="cluster_lens_an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556792"/>
            <a:ext cx="5029200" cy="487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2238375" y="2252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CA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539552" y="764704"/>
            <a:ext cx="792088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	Take a wine glass. </a:t>
            </a:r>
            <a:r>
              <a:rPr lang="en-US" sz="3200" kern="0" dirty="0" smtClean="0">
                <a:latin typeface="+mn-lt"/>
                <a:cs typeface="Times New Roman" pitchFamily="18" charset="0"/>
              </a:rPr>
              <a:t>L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ook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down the stem at a black circle. Try different positions. What different shapes can you see? Sketch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3 types.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	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	</a:t>
            </a:r>
            <a:endParaRPr kumimoji="0" lang="en-CA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</p:txBody>
      </p:sp>
      <p:pic>
        <p:nvPicPr>
          <p:cNvPr id="90114" name="Picture 2" descr="http://upload.wikimedia.org/wikipedia/commons/thumb/9/97/Wine_Glass_(Grande).svg/303px-Wine_Glass_(Grande)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420888"/>
            <a:ext cx="2160240" cy="3564752"/>
          </a:xfrm>
          <a:prstGeom prst="rect">
            <a:avLst/>
          </a:prstGeom>
          <a:noFill/>
        </p:spPr>
      </p:pic>
      <p:sp>
        <p:nvSpPr>
          <p:cNvPr id="10" name="Trapezoid 9"/>
          <p:cNvSpPr/>
          <p:nvPr/>
        </p:nvSpPr>
        <p:spPr>
          <a:xfrm>
            <a:off x="3923928" y="5229200"/>
            <a:ext cx="3744416" cy="648072"/>
          </a:xfrm>
          <a:prstGeom prst="trapezoid">
            <a:avLst>
              <a:gd name="adj" fmla="val 15948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Oval 10"/>
          <p:cNvSpPr/>
          <p:nvPr/>
        </p:nvSpPr>
        <p:spPr>
          <a:xfrm>
            <a:off x="5436096" y="5445224"/>
            <a:ext cx="576064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2238375" y="2252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CA"/>
          </a:p>
        </p:txBody>
      </p:sp>
      <p:pic>
        <p:nvPicPr>
          <p:cNvPr id="5" name="Picture 4" descr="Scientists 'Weigh' Tiny Galaxy Halfway Across Univers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88640"/>
            <a:ext cx="5616624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5517232"/>
            <a:ext cx="8748464" cy="1828006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dirty="0" smtClean="0"/>
              <a:t>	</a:t>
            </a:r>
            <a:r>
              <a:rPr lang="en-US" dirty="0" smtClean="0"/>
              <a:t>The white circle is a massive galaxy and the blue ring is the warped image a galaxy further away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</a:p>
          <a:p>
            <a:pPr eaLnBrk="1" hangingPunct="1">
              <a:buFontTx/>
              <a:buNone/>
            </a:pPr>
            <a:endParaRPr lang="en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2238375" y="2252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CA"/>
          </a:p>
        </p:txBody>
      </p:sp>
      <p:pic>
        <p:nvPicPr>
          <p:cNvPr id="13316" name="Picture 7" descr="http://imgsrc.hubblesite.org/hu/db/images/hs-1996-10-a-web_pri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0"/>
            <a:ext cx="6336704" cy="7681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11560" y="4869160"/>
            <a:ext cx="8029525" cy="1988840"/>
          </a:xfrm>
          <a:solidFill>
            <a:schemeClr val="bg1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dirty="0" smtClean="0"/>
              <a:t>	</a:t>
            </a:r>
            <a:r>
              <a:rPr lang="en-US" dirty="0" smtClean="0"/>
              <a:t>The yellow cluster is 5 billion light-years away and it is causing multiple images of a blue galaxy that is twice as far away. </a:t>
            </a:r>
          </a:p>
          <a:p>
            <a:pPr eaLnBrk="1" hangingPunct="1">
              <a:buFontTx/>
              <a:buNone/>
            </a:pPr>
            <a:r>
              <a:rPr lang="en-US" dirty="0" smtClean="0"/>
              <a:t>.</a:t>
            </a:r>
            <a:endParaRPr lang="en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11560" y="476672"/>
            <a:ext cx="7704856" cy="1944216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	</a:t>
            </a:r>
            <a:r>
              <a:rPr lang="en-US" b="1" u="sng" dirty="0" smtClean="0"/>
              <a:t>Part 3: Black Holes</a:t>
            </a:r>
          </a:p>
          <a:p>
            <a:pPr eaLnBrk="1" hangingPunct="1">
              <a:buFontTx/>
              <a:buNone/>
            </a:pPr>
            <a:r>
              <a:rPr lang="en-US" dirty="0" smtClean="0"/>
              <a:t>	Black holes are regions where space time is infinitely curved and light cannot escape.</a:t>
            </a:r>
            <a:endParaRPr lang="en-CA" dirty="0" smtClean="0">
              <a:cs typeface="Times New Roman" pitchFamily="18" charset="0"/>
            </a:endParaRPr>
          </a:p>
        </p:txBody>
      </p:sp>
      <p:sp>
        <p:nvSpPr>
          <p:cNvPr id="15363" name="Rectangle 3">
            <a:hlinkClick r:id="rId3"/>
          </p:cNvPr>
          <p:cNvSpPr>
            <a:spLocks noChangeArrowheads="1"/>
          </p:cNvSpPr>
          <p:nvPr/>
        </p:nvSpPr>
        <p:spPr bwMode="auto">
          <a:xfrm>
            <a:off x="2133600" y="1552575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CA"/>
          </a:p>
        </p:txBody>
      </p:sp>
      <p:pic>
        <p:nvPicPr>
          <p:cNvPr id="22534" name="Picture 6" descr="http://scienceblogs.com/startswithabang/upload/2010/12/dont_believe_in_black_holes_th/dec07_1_1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3662" y="2210625"/>
            <a:ext cx="5640626" cy="54150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899592" y="1052736"/>
            <a:ext cx="7560840" cy="1944216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	</a:t>
            </a:r>
            <a:r>
              <a:rPr lang="en-US" dirty="0" smtClean="0"/>
              <a:t>What would happen to the Earth if the Sun suddenly became a black hole? </a:t>
            </a:r>
            <a:r>
              <a:rPr lang="en-US" dirty="0" smtClean="0">
                <a:cs typeface="Times New Roman" pitchFamily="18" charset="0"/>
              </a:rPr>
              <a:t>It would</a:t>
            </a:r>
          </a:p>
          <a:p>
            <a:pPr eaLnBrk="1" hangingPunct="1">
              <a:buFontTx/>
              <a:buNone/>
            </a:pPr>
            <a:endParaRPr lang="en-US" dirty="0" smtClean="0">
              <a:cs typeface="Times New Roman" pitchFamily="18" charset="0"/>
            </a:endParaRPr>
          </a:p>
          <a:p>
            <a:pPr marL="514350" indent="-514350" eaLnBrk="1" hangingPunct="1">
              <a:buFontTx/>
              <a:buAutoNum type="alphaLcParenR"/>
            </a:pPr>
            <a:r>
              <a:rPr lang="en-US" dirty="0" smtClean="0">
                <a:cs typeface="Times New Roman" pitchFamily="18" charset="0"/>
              </a:rPr>
              <a:t>f</a:t>
            </a:r>
            <a:r>
              <a:rPr lang="en-US" dirty="0" smtClean="0">
                <a:cs typeface="Times New Roman" pitchFamily="18" charset="0"/>
              </a:rPr>
              <a:t>all straight in</a:t>
            </a:r>
          </a:p>
          <a:p>
            <a:pPr marL="514350" indent="-514350" eaLnBrk="1" hangingPunct="1">
              <a:buFontTx/>
              <a:buAutoNum type="alphaLcParenR"/>
            </a:pPr>
            <a:r>
              <a:rPr lang="en-US" dirty="0" smtClean="0">
                <a:cs typeface="Times New Roman" pitchFamily="18" charset="0"/>
              </a:rPr>
              <a:t>s</a:t>
            </a:r>
            <a:r>
              <a:rPr lang="en-US" dirty="0" smtClean="0">
                <a:cs typeface="Times New Roman" pitchFamily="18" charset="0"/>
              </a:rPr>
              <a:t>piral in</a:t>
            </a:r>
          </a:p>
          <a:p>
            <a:pPr marL="514350" indent="-514350" eaLnBrk="1" hangingPunct="1">
              <a:buFontTx/>
              <a:buAutoNum type="alphaLcParenR"/>
            </a:pPr>
            <a:r>
              <a:rPr lang="en-US" dirty="0" smtClean="0">
                <a:cs typeface="Times New Roman" pitchFamily="18" charset="0"/>
              </a:rPr>
              <a:t>o</a:t>
            </a:r>
            <a:r>
              <a:rPr lang="en-US" dirty="0" smtClean="0">
                <a:cs typeface="Times New Roman" pitchFamily="18" charset="0"/>
              </a:rPr>
              <a:t>rbit faster</a:t>
            </a:r>
          </a:p>
          <a:p>
            <a:pPr marL="514350" indent="-514350" eaLnBrk="1" hangingPunct="1">
              <a:buFontTx/>
              <a:buAutoNum type="alphaLcParenR"/>
            </a:pPr>
            <a:r>
              <a:rPr lang="en-US" dirty="0" smtClean="0">
                <a:cs typeface="Times New Roman" pitchFamily="18" charset="0"/>
              </a:rPr>
              <a:t>not change</a:t>
            </a:r>
            <a:endParaRPr lang="en-CA" dirty="0" smtClean="0">
              <a:cs typeface="Times New Roman" pitchFamily="18" charset="0"/>
            </a:endParaRPr>
          </a:p>
        </p:txBody>
      </p:sp>
      <p:sp>
        <p:nvSpPr>
          <p:cNvPr id="15363" name="Rectangle 3">
            <a:hlinkClick r:id="rId3"/>
          </p:cNvPr>
          <p:cNvSpPr>
            <a:spLocks noChangeArrowheads="1"/>
          </p:cNvSpPr>
          <p:nvPr/>
        </p:nvSpPr>
        <p:spPr bwMode="auto">
          <a:xfrm>
            <a:off x="2133600" y="1552575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340768"/>
            <a:ext cx="8675687" cy="648071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	There is a black hole at the centre of our galaxy.</a:t>
            </a:r>
          </a:p>
          <a:p>
            <a:pPr eaLnBrk="1" hangingPunct="1">
              <a:buFontTx/>
              <a:buNone/>
            </a:pPr>
            <a:r>
              <a:rPr lang="en-US" dirty="0" smtClean="0"/>
              <a:t>	</a:t>
            </a:r>
          </a:p>
          <a:p>
            <a:pPr eaLnBrk="1" hangingPunct="1">
              <a:buFontTx/>
              <a:buNone/>
            </a:pPr>
            <a:r>
              <a:rPr lang="en-US" dirty="0" smtClean="0"/>
              <a:t>		It has a mass of 4 million suns within </a:t>
            </a:r>
          </a:p>
          <a:p>
            <a:pPr eaLnBrk="1" hangingPunct="1">
              <a:buFontTx/>
              <a:buNone/>
            </a:pPr>
            <a:r>
              <a:rPr lang="en-US" dirty="0" smtClean="0"/>
              <a:t>		a space the size of our solar system. 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		   Black holes do not let light escape. </a:t>
            </a:r>
          </a:p>
          <a:p>
            <a:pPr eaLnBrk="1" hangingPunct="1">
              <a:buFontTx/>
              <a:buNone/>
            </a:pPr>
            <a:r>
              <a:rPr lang="en-US" dirty="0" smtClean="0"/>
              <a:t>	How can they be detected and measured? </a:t>
            </a:r>
            <a:endParaRPr lang="en-CA" dirty="0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dirty="0" smtClean="0"/>
              <a:t> 	 </a:t>
            </a:r>
            <a:endParaRPr lang="en-CA" dirty="0" smtClean="0"/>
          </a:p>
        </p:txBody>
      </p:sp>
      <p:sp>
        <p:nvSpPr>
          <p:cNvPr id="15363" name="Rectangle 3">
            <a:hlinkClick r:id="rId3"/>
          </p:cNvPr>
          <p:cNvSpPr>
            <a:spLocks noChangeArrowheads="1"/>
          </p:cNvSpPr>
          <p:nvPr/>
        </p:nvSpPr>
        <p:spPr bwMode="auto">
          <a:xfrm>
            <a:off x="2133600" y="1552575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CA"/>
          </a:p>
        </p:txBody>
      </p:sp>
      <p:pic>
        <p:nvPicPr>
          <p:cNvPr id="22530" name="Picture 2" descr="http://www.einstein-online.info/images/spotlights/milkyway_bhI/movie200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5016" cy="9145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07950" y="549275"/>
            <a:ext cx="8712200" cy="647477"/>
          </a:xfrm>
        </p:spPr>
        <p:txBody>
          <a:bodyPr/>
          <a:lstStyle/>
          <a:p>
            <a:pPr marL="457200" indent="-457200" eaLnBrk="1" hangingPunct="1">
              <a:buFontTx/>
              <a:buNone/>
            </a:pPr>
            <a:r>
              <a:rPr lang="en-US" dirty="0" smtClean="0"/>
              <a:t>	Black holes can also be detected by lensing. </a:t>
            </a:r>
            <a:endParaRPr lang="en-CA" sz="2400" dirty="0" smtClean="0"/>
          </a:p>
          <a:p>
            <a:pPr marL="457200" indent="-457200" eaLnBrk="1" hangingPunct="1">
              <a:buFontTx/>
              <a:buNone/>
            </a:pPr>
            <a:endParaRPr lang="en-US" sz="2800" dirty="0" smtClean="0"/>
          </a:p>
          <a:p>
            <a:pPr marL="457200" indent="-457200" eaLnBrk="1" hangingPunct="1">
              <a:buFont typeface="Wingdings" pitchFamily="2" charset="2"/>
              <a:buAutoNum type="alphaLcParenR"/>
            </a:pPr>
            <a:endParaRPr lang="en-CA" sz="2800" dirty="0" smtClean="0"/>
          </a:p>
        </p:txBody>
      </p:sp>
      <p:pic>
        <p:nvPicPr>
          <p:cNvPr id="17411" name="Picture 3" descr="See Explanation.  Clicking on the picture will download&#10; the highest resolution version available.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412776"/>
            <a:ext cx="7658100" cy="388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 rot="19949759">
            <a:off x="2941516" y="2887510"/>
            <a:ext cx="431800" cy="11525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5" name="Oval 4"/>
          <p:cNvSpPr/>
          <p:nvPr/>
        </p:nvSpPr>
        <p:spPr>
          <a:xfrm rot="20627412">
            <a:off x="7488897" y="2455034"/>
            <a:ext cx="512763" cy="18827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7" name="Oval 6"/>
          <p:cNvSpPr/>
          <p:nvPr/>
        </p:nvSpPr>
        <p:spPr>
          <a:xfrm rot="767096">
            <a:off x="5255145" y="2736260"/>
            <a:ext cx="360040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Oval 7"/>
          <p:cNvSpPr/>
          <p:nvPr/>
        </p:nvSpPr>
        <p:spPr>
          <a:xfrm>
            <a:off x="6228184" y="2204864"/>
            <a:ext cx="432048" cy="50405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Oval 8"/>
          <p:cNvSpPr/>
          <p:nvPr/>
        </p:nvSpPr>
        <p:spPr>
          <a:xfrm>
            <a:off x="2987824" y="2060848"/>
            <a:ext cx="432048" cy="50405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827584" y="5661248"/>
            <a:ext cx="7524576" cy="647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smtClean="0">
                <a:latin typeface="+mn-lt"/>
              </a:rPr>
              <a:t>How can lensing be a tool for astronomers?</a:t>
            </a:r>
            <a:endParaRPr kumimoji="0" lang="en-CA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AutoNum type="alphaLcParenR"/>
              <a:tabLst/>
              <a:defRPr/>
            </a:pPr>
            <a:endParaRPr kumimoji="0" lang="en-CA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763688" y="692696"/>
            <a:ext cx="5616624" cy="647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lvl="0" indent="-457200">
              <a:spcBef>
                <a:spcPct val="20000"/>
              </a:spcBef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will a black hole look like from the other side</a:t>
            </a:r>
            <a:r>
              <a:rPr lang="en-US" sz="3200" kern="0" dirty="0" smtClean="0">
                <a:cs typeface="Times New Roman" pitchFamily="18" charset="0"/>
              </a:rPr>
              <a:t>?</a:t>
            </a:r>
            <a:endParaRPr kumimoji="0" lang="en-CA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AutoNum type="alphaLcParenR"/>
              <a:tabLst/>
              <a:defRPr/>
            </a:pPr>
            <a:endParaRPr kumimoji="0" lang="en-CA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8674" name="Picture 2" descr="http://www.uptownekids.com/images/js640_colorful_gift_box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916832"/>
            <a:ext cx="5772150" cy="4572000"/>
          </a:xfrm>
          <a:prstGeom prst="rect">
            <a:avLst/>
          </a:prstGeom>
          <a:noFill/>
        </p:spPr>
      </p:pic>
      <p:sp>
        <p:nvSpPr>
          <p:cNvPr id="8" name="Oval 7"/>
          <p:cNvSpPr/>
          <p:nvPr/>
        </p:nvSpPr>
        <p:spPr>
          <a:xfrm>
            <a:off x="3995936" y="4221088"/>
            <a:ext cx="648072" cy="8640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403648" y="836712"/>
            <a:ext cx="5976664" cy="1371600"/>
          </a:xfrm>
        </p:spPr>
        <p:txBody>
          <a:bodyPr/>
          <a:lstStyle/>
          <a:p>
            <a:pPr marL="457200" indent="-457200" eaLnBrk="1" hangingPunct="1">
              <a:buFontTx/>
              <a:buNone/>
            </a:pPr>
            <a:r>
              <a:rPr lang="en-US" dirty="0" smtClean="0"/>
              <a:t>	What would the Earth look like if it were orbiting a black hole</a:t>
            </a:r>
            <a:r>
              <a:rPr lang="en-US" dirty="0" smtClean="0">
                <a:cs typeface="Times New Roman" pitchFamily="18" charset="0"/>
              </a:rPr>
              <a:t>?</a:t>
            </a:r>
            <a:endParaRPr lang="en-CA" dirty="0" smtClean="0"/>
          </a:p>
          <a:p>
            <a:pPr marL="457200" indent="-457200" eaLnBrk="1" hangingPunct="1">
              <a:buFontTx/>
              <a:buNone/>
            </a:pPr>
            <a:endParaRPr lang="en-US" sz="2800" dirty="0" smtClean="0"/>
          </a:p>
          <a:p>
            <a:pPr marL="457200" indent="-457200" eaLnBrk="1" hangingPunct="1">
              <a:buFont typeface="Wingdings" pitchFamily="2" charset="2"/>
              <a:buAutoNum type="alphaLcParenR"/>
            </a:pPr>
            <a:endParaRPr lang="en-CA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2051720" y="436510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kern="0" dirty="0" smtClean="0">
                <a:hlinkClick r:id="rId3"/>
              </a:rPr>
              <a:t>http://jila.colorado.edu/~ajsh/insidebh/lensearth_640x480.gif</a:t>
            </a:r>
            <a:r>
              <a:rPr lang="en-US" kern="0" dirty="0" smtClean="0"/>
              <a:t> 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79512" y="620688"/>
            <a:ext cx="8352928" cy="936104"/>
          </a:xfrm>
          <a:solidFill>
            <a:schemeClr val="bg1"/>
          </a:solidFill>
        </p:spPr>
        <p:txBody>
          <a:bodyPr/>
          <a:lstStyle/>
          <a:p>
            <a:pPr marL="514350" indent="-514350" algn="l" eaLnBrk="1" hangingPunct="1"/>
            <a:r>
              <a:rPr lang="en-CA" dirty="0" smtClean="0"/>
              <a:t>	General Relativity lends itself to many hands-on models and opportunities for students to actively explore physics using materials like ...</a:t>
            </a:r>
          </a:p>
          <a:p>
            <a:pPr marL="514350" indent="-514350" algn="l" eaLnBrk="1" hangingPunct="1"/>
            <a:endParaRPr lang="en-CA" dirty="0" smtClean="0"/>
          </a:p>
        </p:txBody>
      </p:sp>
      <p:sp>
        <p:nvSpPr>
          <p:cNvPr id="74754" name="AutoShape 2" descr="data:image/jpg;base64,/9j/4AAQSkZJRgABAQAAAQABAAD/2wBDAAkGBwgHBgkIBwgKCgkLDRYPDQwMDRsUFRAWIB0iIiAdHx8kKDQsJCYxJx8fLT0tMTU3Ojo6Iys/RD84QzQ5Ojf/2wBDAQoKCg0MDRoPDxo3JR8lNzc3Nzc3Nzc3Nzc3Nzc3Nzc3Nzc3Nzc3Nzc3Nzc3Nzc3Nzc3Nzc3Nzc3Nzc3Nzc3Nzf/wAARCABeAEoDASIAAhEBAxEB/8QAHAAAAQUBAQEAAAAAAAAAAAAAAAMEBQYHAggB/8QANhAAAgEDAgQCCAQGAwAAAAAAAQIDAAQRBQYSITFRB3ETIjJBYYGh0SNCgrEUFjNykbLB8PH/xAAaAQACAwEBAAAAAAAAAAAAAAAEBQACBgMB/8QAKREAAgIBAwMDAwUAAAAAAAAAAQIAAxEEBSESIjETQXEUI1FhYoGx8P/aAAwDAQACEQMRAD8A3GiiuJZEijaSRlRFBLMxwAO5qSTuvhZVGWIA7msx3T4opFI9toKLIV5G4cZH6R9/8VQbzcWqanIWvbuWTPQMxIHy6UM+pRTgcxtp9nvtHU3aJ6EOoWQODeW4Pb0q/elo5EkXijdWXupyK85RSSE+2afWmp3ljIJLWeSNh0KMR+1UGr/IhD7IQO1+fiegqKzfbfiDJxrDrC8Snl6UD1h59/3rRIJo7iFJoHV43GVZTkEUSliuMiKL9NZQ2HEUoooq84T4eQrGfFHeMl/eyaLp0pFnA3DO6n+q46jyH71o2/NabQtr3t5C2LgqIoD2duQPy5n5V53UdySe599CaqwgdIj3ZdGLGNzjgePmdoPhTiNcEVxGvLJp1bpxNQIE1B4jmIch5UtEnG/SuoYCcYFPra0fi5CuoWCO4E7itUZcYqzbM1yTSL1bG7kJs5jhS35G7/eoZImXBIwa5nAkiOeTrzWug7DkQG5FvUo3gzahRUHs3UjqWhwyOcyRfhP8un0xU5R6nIyJlrEKMVPkTL/HG5ZbHSLQH1ZJ3lP6VAH+5rKIznHKtR8c424NEm/KHmQ+ZCH/AINZbH1pbqj9ya/ZgPpB/P8Acdg4AGKfWS8TCo4EkipPTiA4zXFTzGjr2y3aHpLXZCqMn4VIalapYJw8OCO9ONpXsMEqs56Uju2/juJ3ZCOdHDATMzztY2o6COJANerxYPKk2nSR/VPzqLnk/Exn318EvBgg0MzxktA9po/hbOSL+AnkCrj6ir9WdeFSkzX0mOXCo+taLR1BzWJltyAGqbH+4lK8W9LbUdoSyxrmSzkWcY64GQ30OflWFIc8xXqa4hS4gkhlUNHIpVlPvB5GvOW69Bl27rU9m4Jh4uKJ8dVPShtYnho22LUDBpPyJHK2BTi3lKsOdMweVdqcUDmakAES1WOpeiX2qTvNQMuSWqCikPelXfIrp6hxiDHTqGzOpJjx5zSiEuoHXNMwOJuhqe2/pk19eRRRrlmYAVUZY4ktK1p1H2mm+GlibbRXmYYaZ+XkP/TVwpvYWqWVnDbR+zGoXPf404pwi9KgTA6i31bWf8mFVzeu2Ydw6cVCgXUYJjbv8KsdFWZQwwZSuxq3DqeRPNF/pU9hcPFKpDKxBDDBFILCxPTFbrvLasetQNcWyhL1R5CQdj8fjWQ3do9rM0UqFWU4KsMEGlN1JrP6TaaDcl1KfuHmR6RstLLDx9aWVR/0U6hjyRiuQWHNZE7SxDOMLmtZ2PoA0+2F5cKBNIvqAj2VPv8AM1EbI25/EMt9dJ+Cp9RWHtn7VoQGKYaanHcZl9115c+ih4959ooooyIoUUUVJIVX9y7UsddX0jZhugMCZR1/uHvqwUV4yhhgy9dr1N1IcGYZcaBJFur+Xo7u2e7KBgeMhc4zw8x7WOeO1XjQvD9beRZdUnWXHMRRZwfMmrVJoWkyaiNRk021a+DBhcGIceQMA568gBUjih00yKcxlfu19iBVOOOfmcRxpEipGoVFGFUDAAruiiiYqhRRRUkn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77788" y="-427038"/>
            <a:ext cx="704850" cy="8953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74756" name="Picture 4" descr="http://www.faqs.org/photo-dict/photofiles/list/2846/3776red_ballo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2420888"/>
            <a:ext cx="1930377" cy="2436863"/>
          </a:xfrm>
          <a:prstGeom prst="rect">
            <a:avLst/>
          </a:prstGeom>
          <a:noFill/>
        </p:spPr>
      </p:pic>
      <p:pic>
        <p:nvPicPr>
          <p:cNvPr id="74758" name="Picture 6" descr="http://petewarden.typepad.com/photos/uncategorized/2007/10/19/slinky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2564904"/>
            <a:ext cx="2451545" cy="2016224"/>
          </a:xfrm>
          <a:prstGeom prst="rect">
            <a:avLst/>
          </a:prstGeom>
          <a:noFill/>
        </p:spPr>
      </p:pic>
      <p:pic>
        <p:nvPicPr>
          <p:cNvPr id="74762" name="Picture 10" descr="http://sparklephrase.files.wordpress.com/2011/03/paper_clip_larg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7744" y="2492896"/>
            <a:ext cx="2009526" cy="1512168"/>
          </a:xfrm>
          <a:prstGeom prst="rect">
            <a:avLst/>
          </a:prstGeom>
          <a:noFill/>
        </p:spPr>
      </p:pic>
      <p:pic>
        <p:nvPicPr>
          <p:cNvPr id="74764" name="Picture 12" descr="http://rocky.digikey.com/weblib/3M/Web%20Photos/1181%20TAPE%20(1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221088"/>
            <a:ext cx="2376264" cy="2376264"/>
          </a:xfrm>
          <a:prstGeom prst="rect">
            <a:avLst/>
          </a:prstGeom>
          <a:noFill/>
        </p:spPr>
      </p:pic>
      <p:pic>
        <p:nvPicPr>
          <p:cNvPr id="14" name="Picture 2" descr="http://www.naturalhomemagazine.com/uploadedImages/marketing/Recycled12inchServingBowl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0152" y="4581128"/>
            <a:ext cx="3024336" cy="2016224"/>
          </a:xfrm>
          <a:prstGeom prst="rect">
            <a:avLst/>
          </a:prstGeom>
          <a:noFill/>
        </p:spPr>
      </p:pic>
      <p:pic>
        <p:nvPicPr>
          <p:cNvPr id="74766" name="Picture 14" descr="http://upload.wikimedia.org/wikipedia/commons/thumb/9/97/Wine_Glass_(Grande).svg/303px-Wine_Glass_(Grande).svg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95736" y="4149080"/>
            <a:ext cx="1483652" cy="2448272"/>
          </a:xfrm>
          <a:prstGeom prst="rect">
            <a:avLst/>
          </a:prstGeom>
          <a:noFill/>
        </p:spPr>
      </p:pic>
      <p:pic>
        <p:nvPicPr>
          <p:cNvPr id="74760" name="Picture 8" descr="http://blogs.unb.ca/greg-healy/files/2011/01/Elastic_money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1520" y="2420888"/>
            <a:ext cx="1990809" cy="1800200"/>
          </a:xfrm>
          <a:prstGeom prst="rect">
            <a:avLst/>
          </a:prstGeom>
          <a:noFill/>
        </p:spPr>
      </p:pic>
      <p:pic>
        <p:nvPicPr>
          <p:cNvPr id="70658" name="Picture 2" descr="https://media.fabricdepot.com/assets/productimages/Kau-Kona_BlackBolt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79912" y="4797152"/>
            <a:ext cx="2304256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620688"/>
            <a:ext cx="7920880" cy="504056"/>
          </a:xfrm>
        </p:spPr>
        <p:txBody>
          <a:bodyPr/>
          <a:lstStyle/>
          <a:p>
            <a:pPr marL="457200" indent="-457200" eaLnBrk="1" hangingPunct="1">
              <a:buFontTx/>
              <a:buNone/>
            </a:pPr>
            <a:r>
              <a:rPr lang="en-US" dirty="0" smtClean="0"/>
              <a:t>	Near a black hole time passes more slowly.</a:t>
            </a:r>
            <a:endParaRPr lang="en-CA" dirty="0" smtClean="0"/>
          </a:p>
          <a:p>
            <a:pPr marL="457200" indent="-457200" eaLnBrk="1" hangingPunct="1">
              <a:buFontTx/>
              <a:buNone/>
            </a:pPr>
            <a:endParaRPr lang="en-US" sz="2800" dirty="0" smtClean="0"/>
          </a:p>
          <a:p>
            <a:pPr marL="457200" indent="-457200" eaLnBrk="1" hangingPunct="1">
              <a:buFontTx/>
              <a:buNone/>
            </a:pPr>
            <a:endParaRPr lang="en-US" sz="2800" dirty="0" smtClean="0"/>
          </a:p>
          <a:p>
            <a:pPr marL="457200" indent="-457200" eaLnBrk="1" hangingPunct="1">
              <a:buNone/>
            </a:pPr>
            <a:endParaRPr lang="en-CA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755576" y="5229200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>
                <a:hlinkClick r:id="rId3"/>
              </a:rPr>
              <a:t>http://www.perimeterinstitute.ca/en/Outreach/Alice_and_Bob_in_Wonderland/Alice_and_Bob_in_Wonderland/</a:t>
            </a:r>
            <a:r>
              <a:rPr lang="en-CA" dirty="0" smtClean="0"/>
              <a:t> </a:t>
            </a:r>
            <a:endParaRPr lang="en-CA" dirty="0"/>
          </a:p>
        </p:txBody>
      </p:sp>
      <p:pic>
        <p:nvPicPr>
          <p:cNvPr id="106498" name="Picture 2" descr="http://www.perimeterinstitute.ca/images/outreach/alice_and_bob/e3_w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1340768"/>
            <a:ext cx="5471594" cy="3699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620688"/>
            <a:ext cx="8208912" cy="504056"/>
          </a:xfrm>
        </p:spPr>
        <p:txBody>
          <a:bodyPr/>
          <a:lstStyle/>
          <a:p>
            <a:pPr marL="457200" indent="-457200" eaLnBrk="1" hangingPunct="1">
              <a:buFontTx/>
              <a:buNone/>
            </a:pPr>
            <a:r>
              <a:rPr lang="en-US" dirty="0" smtClean="0"/>
              <a:t>	Why doesn’t time pass slower on the Earth? </a:t>
            </a:r>
            <a:endParaRPr lang="en-CA" dirty="0" smtClean="0"/>
          </a:p>
          <a:p>
            <a:pPr marL="457200" indent="-457200" eaLnBrk="1" hangingPunct="1">
              <a:buFontTx/>
              <a:buNone/>
            </a:pPr>
            <a:endParaRPr lang="en-US" sz="2800" dirty="0" smtClean="0"/>
          </a:p>
          <a:p>
            <a:pPr marL="457200" indent="-457200" eaLnBrk="1" hangingPunct="1">
              <a:buFontTx/>
              <a:buNone/>
            </a:pPr>
            <a:endParaRPr lang="en-US" sz="2800" dirty="0" smtClean="0"/>
          </a:p>
          <a:p>
            <a:pPr marL="457200" indent="-457200" eaLnBrk="1" hangingPunct="1">
              <a:buNone/>
            </a:pPr>
            <a:endParaRPr lang="en-CA" sz="28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539552" y="6093296"/>
            <a:ext cx="79208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dirty="0" smtClean="0">
                <a:hlinkClick r:id="rId3"/>
              </a:rPr>
              <a:t>http://www.perimeterinstitute.ca/en/Perimeter_Inspirations/General/Perimeter_Inspirations/</a:t>
            </a:r>
            <a:r>
              <a:rPr lang="en-CA" sz="1600" dirty="0" smtClean="0"/>
              <a:t> </a:t>
            </a:r>
            <a:endParaRPr lang="en-CA" sz="1600" dirty="0"/>
          </a:p>
        </p:txBody>
      </p:sp>
      <p:pic>
        <p:nvPicPr>
          <p:cNvPr id="108546" name="Picture 2" descr="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484784"/>
            <a:ext cx="2631107" cy="1584176"/>
          </a:xfrm>
          <a:prstGeom prst="rect">
            <a:avLst/>
          </a:prstGeom>
          <a:noFill/>
        </p:spPr>
      </p:pic>
      <p:pic>
        <p:nvPicPr>
          <p:cNvPr id="108548" name="Picture 4" descr=" 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1484784"/>
            <a:ext cx="2750703" cy="1656184"/>
          </a:xfrm>
          <a:prstGeom prst="rect">
            <a:avLst/>
          </a:prstGeom>
          <a:noFill/>
        </p:spPr>
      </p:pic>
      <p:pic>
        <p:nvPicPr>
          <p:cNvPr id="108550" name="Picture 6" descr=" 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1484784"/>
            <a:ext cx="2631107" cy="1584176"/>
          </a:xfrm>
          <a:prstGeom prst="rect">
            <a:avLst/>
          </a:prstGeom>
          <a:noFill/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23528" y="3356992"/>
            <a:ext cx="838842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It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does.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GPS 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must take this into account. Time travels slower on Earth than 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 the 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satellites by a half a nanosecond every second. It may seem small, but if not corrected, your position would be off by 14 kilometers </a:t>
            </a:r>
            <a:r>
              <a:rPr lang="en-US" sz="3200" kern="0" dirty="0" smtClean="0">
                <a:latin typeface="+mn-lt"/>
              </a:rPr>
              <a:t>per 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day.</a:t>
            </a:r>
            <a:endParaRPr kumimoji="0" lang="en-CA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-180975" y="685800"/>
            <a:ext cx="9324975" cy="13747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dirty="0" smtClean="0"/>
              <a:t>	</a:t>
            </a:r>
            <a:r>
              <a:rPr lang="en-US" b="1" u="sng" dirty="0" smtClean="0"/>
              <a:t>PART 4</a:t>
            </a:r>
            <a:r>
              <a:rPr lang="en-US" u="sng" dirty="0" smtClean="0"/>
              <a:t>: </a:t>
            </a:r>
            <a:r>
              <a:rPr lang="en-US" b="1" u="sng" dirty="0" smtClean="0"/>
              <a:t>The Big Bang</a:t>
            </a:r>
          </a:p>
          <a:p>
            <a:pPr eaLnBrk="1" hangingPunct="1">
              <a:buFontTx/>
              <a:buNone/>
            </a:pPr>
            <a:r>
              <a:rPr lang="en-US" dirty="0" smtClean="0"/>
              <a:t>	How do we know the universe started in a Big Bang?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	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	</a:t>
            </a:r>
            <a:endParaRPr lang="en-CA" sz="2800" dirty="0" smtClean="0"/>
          </a:p>
        </p:txBody>
      </p:sp>
      <p:pic>
        <p:nvPicPr>
          <p:cNvPr id="18435" name="Picture 1031" descr="http://files.myopera.com/Alexanderquiroga/blog/260px-Universe_expansion_(fr)Bing%20Bang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2060575"/>
            <a:ext cx="4754562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Line 3"/>
          <p:cNvSpPr>
            <a:spLocks noChangeShapeType="1"/>
          </p:cNvSpPr>
          <p:nvPr/>
        </p:nvSpPr>
        <p:spPr bwMode="auto">
          <a:xfrm>
            <a:off x="5638800" y="1066800"/>
            <a:ext cx="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triangle" w="sm" len="sm"/>
          </a:ln>
        </p:spPr>
        <p:txBody>
          <a:bodyPr wrap="none"/>
          <a:lstStyle/>
          <a:p>
            <a:endParaRPr lang="en-CA"/>
          </a:p>
        </p:txBody>
      </p:sp>
      <p:grpSp>
        <p:nvGrpSpPr>
          <p:cNvPr id="19459" name="Group 10"/>
          <p:cNvGrpSpPr>
            <a:grpSpLocks/>
          </p:cNvGrpSpPr>
          <p:nvPr/>
        </p:nvGrpSpPr>
        <p:grpSpPr bwMode="auto">
          <a:xfrm>
            <a:off x="3276600" y="457200"/>
            <a:ext cx="5229225" cy="5867400"/>
            <a:chOff x="2064" y="288"/>
            <a:chExt cx="3294" cy="3696"/>
          </a:xfrm>
        </p:grpSpPr>
        <p:pic>
          <p:nvPicPr>
            <p:cNvPr id="19461" name="Picture 2" descr="http://astro.wku.edu/astr106/H_K_redshift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64" y="288"/>
              <a:ext cx="3294" cy="3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2" name="Line 4"/>
            <p:cNvSpPr>
              <a:spLocks noChangeShapeType="1"/>
            </p:cNvSpPr>
            <p:nvPr/>
          </p:nvSpPr>
          <p:spPr bwMode="auto">
            <a:xfrm>
              <a:off x="3888" y="960"/>
              <a:ext cx="288" cy="0"/>
            </a:xfrm>
            <a:prstGeom prst="line">
              <a:avLst/>
            </a:prstGeom>
            <a:noFill/>
            <a:ln w="12700" cap="sq">
              <a:solidFill>
                <a:srgbClr val="FD2F19"/>
              </a:solidFill>
              <a:miter lim="800000"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en-CA"/>
            </a:p>
          </p:txBody>
        </p:sp>
        <p:sp>
          <p:nvSpPr>
            <p:cNvPr id="19463" name="Line 5"/>
            <p:cNvSpPr>
              <a:spLocks noChangeShapeType="1"/>
            </p:cNvSpPr>
            <p:nvPr/>
          </p:nvSpPr>
          <p:spPr bwMode="auto">
            <a:xfrm>
              <a:off x="3840" y="1632"/>
              <a:ext cx="528" cy="0"/>
            </a:xfrm>
            <a:prstGeom prst="line">
              <a:avLst/>
            </a:prstGeom>
            <a:noFill/>
            <a:ln w="12700" cap="sq">
              <a:solidFill>
                <a:srgbClr val="FD2F19"/>
              </a:solidFill>
              <a:miter lim="800000"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en-CA"/>
            </a:p>
          </p:txBody>
        </p:sp>
        <p:sp>
          <p:nvSpPr>
            <p:cNvPr id="19464" name="Line 6"/>
            <p:cNvSpPr>
              <a:spLocks noChangeShapeType="1"/>
            </p:cNvSpPr>
            <p:nvPr/>
          </p:nvSpPr>
          <p:spPr bwMode="auto">
            <a:xfrm>
              <a:off x="3888" y="2304"/>
              <a:ext cx="572" cy="0"/>
            </a:xfrm>
            <a:prstGeom prst="line">
              <a:avLst/>
            </a:prstGeom>
            <a:noFill/>
            <a:ln w="12700" cap="sq">
              <a:solidFill>
                <a:srgbClr val="FD2F19"/>
              </a:solidFill>
              <a:miter lim="800000"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en-CA"/>
            </a:p>
          </p:txBody>
        </p:sp>
        <p:sp>
          <p:nvSpPr>
            <p:cNvPr id="19465" name="Line 7"/>
            <p:cNvSpPr>
              <a:spLocks noChangeShapeType="1"/>
            </p:cNvSpPr>
            <p:nvPr/>
          </p:nvSpPr>
          <p:spPr bwMode="auto">
            <a:xfrm>
              <a:off x="3888" y="2976"/>
              <a:ext cx="768" cy="0"/>
            </a:xfrm>
            <a:prstGeom prst="line">
              <a:avLst/>
            </a:prstGeom>
            <a:noFill/>
            <a:ln w="12700" cap="sq">
              <a:solidFill>
                <a:srgbClr val="FD2F19"/>
              </a:solidFill>
              <a:miter lim="800000"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en-CA"/>
            </a:p>
          </p:txBody>
        </p:sp>
        <p:sp>
          <p:nvSpPr>
            <p:cNvPr id="19466" name="Line 8"/>
            <p:cNvSpPr>
              <a:spLocks noChangeShapeType="1"/>
            </p:cNvSpPr>
            <p:nvPr/>
          </p:nvSpPr>
          <p:spPr bwMode="auto">
            <a:xfrm>
              <a:off x="3888" y="3648"/>
              <a:ext cx="1008" cy="13"/>
            </a:xfrm>
            <a:prstGeom prst="line">
              <a:avLst/>
            </a:prstGeom>
            <a:noFill/>
            <a:ln w="12700" cap="sq">
              <a:solidFill>
                <a:srgbClr val="FD2F19"/>
              </a:solidFill>
              <a:miter lim="800000"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en-CA"/>
            </a:p>
          </p:txBody>
        </p:sp>
      </p:grpSp>
      <p:sp>
        <p:nvSpPr>
          <p:cNvPr id="19460" name="Text Box 9"/>
          <p:cNvSpPr txBox="1">
            <a:spLocks noChangeArrowheads="1"/>
          </p:cNvSpPr>
          <p:nvPr/>
        </p:nvSpPr>
        <p:spPr bwMode="auto">
          <a:xfrm>
            <a:off x="395288" y="1268413"/>
            <a:ext cx="25146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The galaxies are moving away from us and the more distant ones are moving faster.</a:t>
            </a:r>
            <a:endParaRPr lang="en-CA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552450"/>
            <a:ext cx="9144000" cy="822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endParaRPr lang="en-US"/>
          </a:p>
          <a:p>
            <a:pPr eaLnBrk="0" hangingPunct="0"/>
            <a:endParaRPr lang="en-US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5483225"/>
            <a:ext cx="9144000" cy="822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endParaRPr lang="en-US"/>
          </a:p>
          <a:p>
            <a:pPr eaLnBrk="0" hangingPunct="0"/>
            <a:endParaRPr lang="en-US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1200150"/>
            <a:ext cx="9144000" cy="822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endParaRPr lang="en-US"/>
          </a:p>
          <a:p>
            <a:pPr eaLnBrk="0" hangingPunct="0"/>
            <a:endParaRPr lang="en-US"/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2479675"/>
            <a:ext cx="9144000" cy="822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endParaRPr lang="en-US"/>
          </a:p>
          <a:p>
            <a:pPr eaLnBrk="0" hangingPunct="0"/>
            <a:endParaRPr lang="en-US"/>
          </a:p>
        </p:txBody>
      </p:sp>
      <p:pic>
        <p:nvPicPr>
          <p:cNvPr id="20486" name="Picture 6" descr="http://astrosun2.astro.cornell.edu/academics/courses//astro201/images/hubbles_law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743200"/>
            <a:ext cx="5943600" cy="358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85800"/>
            <a:ext cx="8382000" cy="20574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/>
              <a:t>	</a:t>
            </a:r>
            <a:r>
              <a:rPr lang="en-US" smtClean="0"/>
              <a:t>There is a simple relationship between velocity and distance. This suggests that everything was once gathered in one point that exploded around 13.8 billion years ago – the Big Bang.</a:t>
            </a:r>
          </a:p>
          <a:p>
            <a:pPr eaLnBrk="1" hangingPunct="1">
              <a:buFontTx/>
              <a:buNone/>
            </a:pPr>
            <a:endParaRPr lang="en-CA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552450"/>
            <a:ext cx="9144000" cy="822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endParaRPr lang="en-US"/>
          </a:p>
          <a:p>
            <a:pPr eaLnBrk="0" hangingPunct="0"/>
            <a:endParaRPr lang="en-US"/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2479675"/>
            <a:ext cx="9144000" cy="822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endParaRPr lang="en-US"/>
          </a:p>
          <a:p>
            <a:pPr eaLnBrk="0" hangingPunct="0"/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85800"/>
            <a:ext cx="8382000" cy="20574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dirty="0" smtClean="0"/>
              <a:t>	</a:t>
            </a:r>
            <a:r>
              <a:rPr lang="en-US" dirty="0" smtClean="0"/>
              <a:t>Why is everything moving away from us?</a:t>
            </a:r>
          </a:p>
          <a:p>
            <a:pPr eaLnBrk="1" hangingPunct="1">
              <a:buFontTx/>
              <a:buNone/>
            </a:pPr>
            <a:endParaRPr lang="en-CA" sz="2800" dirty="0" smtClean="0"/>
          </a:p>
        </p:txBody>
      </p:sp>
      <p:pic>
        <p:nvPicPr>
          <p:cNvPr id="96258" name="Picture 2" descr="http://gawker.com/assets/resources/2008/06/smelly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412776"/>
            <a:ext cx="1583595" cy="1296144"/>
          </a:xfrm>
          <a:prstGeom prst="rect">
            <a:avLst/>
          </a:prstGeom>
          <a:noFill/>
        </p:spPr>
      </p:pic>
      <p:pic>
        <p:nvPicPr>
          <p:cNvPr id="96262" name="Picture 6" descr="http://t2.gstatic.com/images?q=tbn:ANd9GcRFtrqMVh_xZrhD6_4D8uKzVLDA2JHPGyjPe38idzjhvL3cS2fu4g&amp;t=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2492896"/>
            <a:ext cx="2124075" cy="2152650"/>
          </a:xfrm>
          <a:prstGeom prst="rect">
            <a:avLst/>
          </a:prstGeom>
          <a:noFill/>
        </p:spPr>
      </p:pic>
      <p:pic>
        <p:nvPicPr>
          <p:cNvPr id="96264" name="Picture 8" descr="http://3.bp.blogspot.com/_5Pi-oW7O-9M/TS0mGet8u7I/AAAAAAAAAZs/R46x9FrS6nI/s1600/smell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1772816"/>
            <a:ext cx="1224136" cy="1880451"/>
          </a:xfrm>
          <a:prstGeom prst="rect">
            <a:avLst/>
          </a:prstGeom>
          <a:noFill/>
        </p:spPr>
      </p:pic>
      <p:sp>
        <p:nvSpPr>
          <p:cNvPr id="13" name="Right Arrow 12"/>
          <p:cNvSpPr/>
          <p:nvPr/>
        </p:nvSpPr>
        <p:spPr>
          <a:xfrm rot="1096241" flipH="1">
            <a:off x="1029228" y="2681549"/>
            <a:ext cx="1296144" cy="57606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96266" name="Picture 10" descr="http://melissalowell.theworldrace.org/blogphotos/theworldrace/melissalowell/Smelly-0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60165" y="4005064"/>
            <a:ext cx="1920214" cy="1152128"/>
          </a:xfrm>
          <a:prstGeom prst="rect">
            <a:avLst/>
          </a:prstGeom>
          <a:noFill/>
        </p:spPr>
      </p:pic>
      <p:sp>
        <p:nvSpPr>
          <p:cNvPr id="15" name="Right Arrow 14"/>
          <p:cNvSpPr/>
          <p:nvPr/>
        </p:nvSpPr>
        <p:spPr>
          <a:xfrm rot="20261907">
            <a:off x="7146394" y="1887248"/>
            <a:ext cx="1475656" cy="57606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96268" name="Picture 12" descr="http://4.bp.blogspot.com/_qoo5bH44yls/Sr4E6QleMJI/AAAAAAAACnI/r0mrDw6of9g/s400/smelly-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19672" y="4509120"/>
            <a:ext cx="2123469" cy="1584176"/>
          </a:xfrm>
          <a:prstGeom prst="rect">
            <a:avLst/>
          </a:prstGeom>
          <a:noFill/>
        </p:spPr>
      </p:pic>
      <p:sp>
        <p:nvSpPr>
          <p:cNvPr id="17" name="Right Arrow 16"/>
          <p:cNvSpPr/>
          <p:nvPr/>
        </p:nvSpPr>
        <p:spPr>
          <a:xfrm rot="19305412" flipH="1">
            <a:off x="794785" y="5942594"/>
            <a:ext cx="1296144" cy="57606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ight Arrow 10"/>
          <p:cNvSpPr/>
          <p:nvPr/>
        </p:nvSpPr>
        <p:spPr>
          <a:xfrm rot="2207958">
            <a:off x="7337355" y="5099088"/>
            <a:ext cx="1440160" cy="57606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552450"/>
            <a:ext cx="9144000" cy="822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endParaRPr lang="en-US"/>
          </a:p>
          <a:p>
            <a:pPr eaLnBrk="0" hangingPunct="0"/>
            <a:endParaRPr lang="en-US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5483225"/>
            <a:ext cx="9144000" cy="822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endParaRPr lang="en-US"/>
          </a:p>
          <a:p>
            <a:pPr eaLnBrk="0" hangingPunct="0"/>
            <a:endParaRPr lang="en-US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1200150"/>
            <a:ext cx="9144000" cy="822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endParaRPr lang="en-US"/>
          </a:p>
          <a:p>
            <a:pPr eaLnBrk="0" hangingPunct="0"/>
            <a:endParaRPr lang="en-US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2479675"/>
            <a:ext cx="9144000" cy="822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endParaRPr lang="en-US"/>
          </a:p>
          <a:p>
            <a:pPr eaLnBrk="0" hangingPunct="0"/>
            <a:endParaRPr lang="en-US"/>
          </a:p>
        </p:txBody>
      </p:sp>
      <p:sp>
        <p:nvSpPr>
          <p:cNvPr id="21510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692150"/>
            <a:ext cx="8352928" cy="20574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dirty="0" smtClean="0"/>
              <a:t>	</a:t>
            </a:r>
            <a:r>
              <a:rPr lang="en-US" dirty="0" smtClean="0"/>
              <a:t>L</a:t>
            </a:r>
            <a:r>
              <a:rPr lang="en-US" dirty="0" smtClean="0"/>
              <a:t>et a </a:t>
            </a:r>
            <a:r>
              <a:rPr lang="en-US" dirty="0" smtClean="0"/>
              <a:t>colored paper clip </a:t>
            </a:r>
            <a:r>
              <a:rPr lang="en-US" dirty="0" smtClean="0"/>
              <a:t>represent our galaxy and </a:t>
            </a:r>
            <a:r>
              <a:rPr lang="en-US" dirty="0" smtClean="0"/>
              <a:t>the </a:t>
            </a:r>
            <a:r>
              <a:rPr lang="en-US" dirty="0" smtClean="0"/>
              <a:t>plain ones will be other galaxies. The </a:t>
            </a:r>
            <a:r>
              <a:rPr lang="en-US" dirty="0" smtClean="0"/>
              <a:t>space in between can stretch and </a:t>
            </a:r>
            <a:r>
              <a:rPr lang="en-US" dirty="0" smtClean="0"/>
              <a:t>so is </a:t>
            </a:r>
            <a:r>
              <a:rPr lang="en-US" dirty="0" smtClean="0"/>
              <a:t>made of elastic bands. </a:t>
            </a:r>
            <a:r>
              <a:rPr lang="en-US" dirty="0" smtClean="0"/>
              <a:t>What parts of our astronomical observations can this model?</a:t>
            </a:r>
            <a:endParaRPr lang="en-US" dirty="0" smtClean="0"/>
          </a:p>
          <a:p>
            <a:pPr eaLnBrk="1" hangingPunct="1">
              <a:buFontTx/>
              <a:buNone/>
            </a:pPr>
            <a:endParaRPr lang="en-CA" sz="2800" dirty="0" smtClean="0"/>
          </a:p>
        </p:txBody>
      </p:sp>
      <p:pic>
        <p:nvPicPr>
          <p:cNvPr id="8" name="Picture 8" descr="http://blogs.unb.ca/greg-healy/files/2011/01/Elastic_mone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284984"/>
            <a:ext cx="3456384" cy="3125454"/>
          </a:xfrm>
          <a:prstGeom prst="rect">
            <a:avLst/>
          </a:prstGeom>
          <a:noFill/>
        </p:spPr>
      </p:pic>
      <p:pic>
        <p:nvPicPr>
          <p:cNvPr id="9" name="Picture 10" descr="http://sparklephrase.files.wordpress.com/2011/03/paper_clip_lar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356992"/>
            <a:ext cx="3600400" cy="2709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552450"/>
            <a:ext cx="9144000" cy="822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endParaRPr lang="en-US"/>
          </a:p>
          <a:p>
            <a:pPr eaLnBrk="0" hangingPunct="0"/>
            <a:endParaRPr lang="en-US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1200150"/>
            <a:ext cx="9144000" cy="822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endParaRPr lang="en-US"/>
          </a:p>
          <a:p>
            <a:pPr eaLnBrk="0" hangingPunct="0"/>
            <a:endParaRPr lang="en-US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2479675"/>
            <a:ext cx="9144000" cy="822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endParaRPr lang="en-US"/>
          </a:p>
          <a:p>
            <a:pPr eaLnBrk="0" hangingPunct="0"/>
            <a:endParaRPr lang="en-US"/>
          </a:p>
        </p:txBody>
      </p:sp>
      <p:sp>
        <p:nvSpPr>
          <p:cNvPr id="21510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827088" y="692150"/>
            <a:ext cx="7058025" cy="20574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dirty="0" smtClean="0"/>
              <a:t>	</a:t>
            </a:r>
            <a:r>
              <a:rPr lang="en-US" dirty="0" smtClean="0"/>
              <a:t>As the universe expanded - it cooled. </a:t>
            </a:r>
            <a:r>
              <a:rPr lang="en-US" dirty="0" smtClean="0"/>
              <a:t>Experience something similar by blowing </a:t>
            </a:r>
            <a:r>
              <a:rPr lang="en-US" dirty="0" smtClean="0"/>
              <a:t>with an open mouth and then with pursed </a:t>
            </a:r>
            <a:r>
              <a:rPr lang="en-US" dirty="0" smtClean="0"/>
              <a:t>lips</a:t>
            </a:r>
            <a:r>
              <a:rPr lang="en-US" dirty="0" smtClean="0"/>
              <a:t> </a:t>
            </a:r>
            <a:r>
              <a:rPr lang="en-US" dirty="0" smtClean="0"/>
              <a:t>onto your hand.</a:t>
            </a:r>
            <a:endParaRPr lang="en-US" dirty="0" smtClean="0"/>
          </a:p>
          <a:p>
            <a:pPr eaLnBrk="1" hangingPunct="1">
              <a:buFontTx/>
              <a:buNone/>
            </a:pPr>
            <a:endParaRPr lang="en-CA" sz="2800" dirty="0" smtClean="0"/>
          </a:p>
        </p:txBody>
      </p:sp>
      <p:pic>
        <p:nvPicPr>
          <p:cNvPr id="104450" name="Picture 2" descr="http://healthyandhappyinlife.com/wp-content/uploads/2011/02/Blowing-air-while-laughing-and-whistling-can-spread-germ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852936"/>
            <a:ext cx="2880320" cy="2880320"/>
          </a:xfrm>
          <a:prstGeom prst="rect">
            <a:avLst/>
          </a:prstGeom>
          <a:noFill/>
        </p:spPr>
      </p:pic>
      <p:pic>
        <p:nvPicPr>
          <p:cNvPr id="104452" name="Picture 4" descr="http://hugosolis.net/filesHugoSolis/imagecache/basic_image/Exhalation_Water_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2924944"/>
            <a:ext cx="3816424" cy="28623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552450"/>
            <a:ext cx="9144000" cy="822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endParaRPr lang="en-US"/>
          </a:p>
          <a:p>
            <a:pPr eaLnBrk="0" hangingPunct="0"/>
            <a:endParaRPr lang="en-US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1200150"/>
            <a:ext cx="9144000" cy="822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endParaRPr lang="en-US"/>
          </a:p>
          <a:p>
            <a:pPr eaLnBrk="0" hangingPunct="0"/>
            <a:endParaRPr lang="en-US"/>
          </a:p>
        </p:txBody>
      </p:sp>
      <p:sp>
        <p:nvSpPr>
          <p:cNvPr id="21510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692150"/>
            <a:ext cx="8640960" cy="1152674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dirty="0" smtClean="0"/>
              <a:t>	</a:t>
            </a:r>
            <a:r>
              <a:rPr lang="en-US" dirty="0" smtClean="0"/>
              <a:t>Why does the expansion of space cause cooling?</a:t>
            </a:r>
          </a:p>
          <a:p>
            <a:pPr eaLnBrk="1" hangingPunct="1">
              <a:buFontTx/>
              <a:buNone/>
            </a:pPr>
            <a:endParaRPr lang="en-CA" sz="2800" dirty="0" smtClean="0"/>
          </a:p>
        </p:txBody>
      </p:sp>
      <p:pic>
        <p:nvPicPr>
          <p:cNvPr id="8" name="Picture 6" descr="http://petewarden.typepad.com/photos/uncategorized/2007/10/19/slink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268760"/>
            <a:ext cx="2451545" cy="2016224"/>
          </a:xfrm>
          <a:prstGeom prst="rect">
            <a:avLst/>
          </a:prstGeom>
          <a:noFill/>
        </p:spPr>
      </p:pic>
      <p:pic>
        <p:nvPicPr>
          <p:cNvPr id="100354" name="Picture 2" descr="http://www.antonine-education.co.uk/physics_gcse/Unit_1/Topic_5/em_spectru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3284984"/>
            <a:ext cx="4968552" cy="31224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552450"/>
            <a:ext cx="9144000" cy="822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endParaRPr lang="en-US"/>
          </a:p>
          <a:p>
            <a:pPr eaLnBrk="0" hangingPunct="0"/>
            <a:endParaRPr lang="en-US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5483225"/>
            <a:ext cx="9144000" cy="822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endParaRPr lang="en-US"/>
          </a:p>
          <a:p>
            <a:pPr eaLnBrk="0" hangingPunct="0"/>
            <a:endParaRPr lang="en-US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1200150"/>
            <a:ext cx="9144000" cy="822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endParaRPr lang="en-US"/>
          </a:p>
          <a:p>
            <a:pPr eaLnBrk="0" hangingPunct="0"/>
            <a:endParaRPr lang="en-US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2479675"/>
            <a:ext cx="9144000" cy="822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endParaRPr lang="en-US"/>
          </a:p>
          <a:p>
            <a:pPr eaLnBrk="0" hangingPunct="0"/>
            <a:endParaRPr lang="en-US"/>
          </a:p>
        </p:txBody>
      </p:sp>
      <p:sp>
        <p:nvSpPr>
          <p:cNvPr id="21510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755576" y="476672"/>
            <a:ext cx="7776864" cy="1512168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dirty="0" smtClean="0"/>
              <a:t>	The universe is now glowing with microwave radiation of 2 mm corresponding to a temperature of -270 C or 3 degrees above absolute zero.</a:t>
            </a:r>
            <a:endParaRPr lang="en-US" dirty="0" smtClean="0"/>
          </a:p>
          <a:p>
            <a:pPr eaLnBrk="1" hangingPunct="1">
              <a:buFontTx/>
              <a:buNone/>
            </a:pPr>
            <a:endParaRPr lang="en-CA" sz="2800" dirty="0" smtClean="0"/>
          </a:p>
        </p:txBody>
      </p:sp>
      <p:pic>
        <p:nvPicPr>
          <p:cNvPr id="21511" name="Picture 4" descr="http://universeadventure.org/big_bang/images/cmb-redshiftgrap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76872"/>
            <a:ext cx="9147029" cy="365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71600" y="908720"/>
            <a:ext cx="7050087" cy="1223963"/>
          </a:xfrm>
        </p:spPr>
        <p:txBody>
          <a:bodyPr/>
          <a:lstStyle/>
          <a:p>
            <a:pPr algn="l" eaLnBrk="1" hangingPunct="1"/>
            <a:r>
              <a:rPr lang="en-US" b="1" u="sng" dirty="0" smtClean="0"/>
              <a:t>Part 1: </a:t>
            </a:r>
            <a:r>
              <a:rPr lang="en-CA" b="1" u="sng" dirty="0" smtClean="0"/>
              <a:t>Orbits</a:t>
            </a:r>
            <a:endParaRPr lang="en-US" dirty="0" smtClean="0"/>
          </a:p>
          <a:p>
            <a:pPr algn="l" eaLnBrk="1" hangingPunct="1"/>
            <a:r>
              <a:rPr lang="en-US" dirty="0" smtClean="0"/>
              <a:t>Why Doesn’t the Moon Fall Down?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971600" y="5805264"/>
            <a:ext cx="74168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b="1" u="sng" dirty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  <a:hlinkClick r:id="rId3"/>
              </a:rPr>
              <a:t>http://www.perimeterinstitute.ca/Outreach/Alice_and_Bob_in_Wonderland/Alice_and_Bob_in_Wonderland</a:t>
            </a:r>
            <a:r>
              <a:rPr lang="en-CA" u="sng" dirty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  <a:hlinkClick r:id="rId3"/>
              </a:rPr>
              <a:t>/</a:t>
            </a:r>
            <a:endParaRPr lang="en-CA" dirty="0">
              <a:ln>
                <a:solidFill>
                  <a:schemeClr val="accent2"/>
                </a:solidFill>
              </a:ln>
              <a:solidFill>
                <a:schemeClr val="accent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20072" y="2276872"/>
            <a:ext cx="2520280" cy="345638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4276" name="Picture 4" descr="http://www.zorbaz.com/calendar/eventpics/561_full%20mo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2420888"/>
            <a:ext cx="1511706" cy="1080120"/>
          </a:xfrm>
          <a:prstGeom prst="rect">
            <a:avLst/>
          </a:prstGeom>
          <a:noFill/>
        </p:spPr>
      </p:pic>
      <p:pic>
        <p:nvPicPr>
          <p:cNvPr id="54278" name="Picture 6" descr="http://files.sharenator.com/red_apple_4chan_epic_lol-s340x362-92270-5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2132856"/>
            <a:ext cx="1217372" cy="1296144"/>
          </a:xfrm>
          <a:prstGeom prst="rect">
            <a:avLst/>
          </a:prstGeom>
          <a:noFill/>
        </p:spPr>
      </p:pic>
      <p:cxnSp>
        <p:nvCxnSpPr>
          <p:cNvPr id="10" name="Straight Arrow Connector 9"/>
          <p:cNvCxnSpPr/>
          <p:nvPr/>
        </p:nvCxnSpPr>
        <p:spPr>
          <a:xfrm rot="5400000">
            <a:off x="1692474" y="4004270"/>
            <a:ext cx="1440160" cy="1588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5868938" y="4148286"/>
            <a:ext cx="1440160" cy="1588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hetemeel.com/einsteinshow.php?text=+++++1%29+Curved+spacetime+causes+orbits.%0D%0A+++++2%29+Curved+spacetime+bends+light.%0D%0A+++++3%29+Black+holes+are+extremly+curved.%0D%0A+++++4%29+Spacetime+is+expanding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hetemeel.com/einsteinshow.php?text=Come+to+OTF+Physics+Camp+and+play+%0D%0Awith+more+physics+and+more+physics+%0D%0Ateachers.+It+is+being+held+near+Sudbury+%0D%0AAugust+10-12+and+is+practically+FREE%21%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1691680" y="692696"/>
            <a:ext cx="5616624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can gravity </a:t>
            </a:r>
            <a:r>
              <a:rPr lang="en-US" sz="3200" kern="0" dirty="0" smtClean="0">
                <a:latin typeface="+mn-lt"/>
              </a:rPr>
              <a:t>make things fall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smtClean="0">
                <a:latin typeface="+mn-lt"/>
              </a:rPr>
              <a:t>and orbit </a:t>
            </a:r>
            <a:r>
              <a:rPr lang="en-US" sz="3200" u="sng" kern="0" dirty="0" smtClean="0">
                <a:latin typeface="+mn-lt"/>
              </a:rPr>
              <a:t>without touching them</a:t>
            </a:r>
            <a:r>
              <a:rPr lang="en-US" sz="3200" kern="0" dirty="0" smtClean="0">
                <a:latin typeface="+mn-lt"/>
              </a:rPr>
              <a:t>?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29" descr="http://www.relativitycalculator.com/images/e=mc2_consequences/newton_einstein_spacetim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060848"/>
            <a:ext cx="8892480" cy="4525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95536" y="764704"/>
            <a:ext cx="8135938" cy="1296144"/>
          </a:xfrm>
        </p:spPr>
        <p:txBody>
          <a:bodyPr/>
          <a:lstStyle/>
          <a:p>
            <a:pPr eaLnBrk="1" hangingPunct="1"/>
            <a:r>
              <a:rPr lang="en-CA" dirty="0" smtClean="0"/>
              <a:t>  Masses cause spacetime to curve and the curve in spacetime tells other masses how to move. </a:t>
            </a:r>
          </a:p>
        </p:txBody>
      </p:sp>
      <p:pic>
        <p:nvPicPr>
          <p:cNvPr id="5123" name="Picture 2" descr="http://www.metaresearch.org/cosmology/images/rubber%20sheet%20analog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2" y="1914774"/>
            <a:ext cx="6143454" cy="5546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51520" y="3933056"/>
            <a:ext cx="8424936" cy="115212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dirty="0" smtClean="0">
                <a:cs typeface="Times New Roman" pitchFamily="18" charset="0"/>
              </a:rPr>
              <a:t>	</a:t>
            </a:r>
            <a:r>
              <a:rPr lang="en-US" dirty="0" smtClean="0">
                <a:cs typeface="Times New Roman" pitchFamily="18" charset="0"/>
              </a:rPr>
              <a:t>We live in a 3-D space that curves into a 4</a:t>
            </a:r>
            <a:r>
              <a:rPr lang="en-US" baseline="30000" dirty="0" smtClean="0">
                <a:cs typeface="Times New Roman" pitchFamily="18" charset="0"/>
              </a:rPr>
              <a:t>th</a:t>
            </a:r>
            <a:r>
              <a:rPr lang="en-US" u="sng" dirty="0" smtClean="0"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 dimension which we </a:t>
            </a:r>
            <a:r>
              <a:rPr lang="en-US" dirty="0" smtClean="0">
                <a:cs typeface="Times New Roman" pitchFamily="18" charset="0"/>
              </a:rPr>
              <a:t>can’t </a:t>
            </a:r>
            <a:r>
              <a:rPr lang="en-US" dirty="0" smtClean="0">
                <a:cs typeface="Times New Roman" pitchFamily="18" charset="0"/>
              </a:rPr>
              <a:t>see. Why not?</a:t>
            </a:r>
            <a:endParaRPr lang="en-US" sz="2800" dirty="0" smtClean="0">
              <a:cs typeface="Times New Roman" pitchFamily="18" charset="0"/>
            </a:endParaRPr>
          </a:p>
        </p:txBody>
      </p:sp>
      <p:pic>
        <p:nvPicPr>
          <p:cNvPr id="8196" name="Picture 4" descr="http://nerddotcom.com/wp-content/uploads/2008/11/dr-quantum-flatl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548680"/>
            <a:ext cx="460375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827584" y="5445224"/>
            <a:ext cx="763284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0" cap="none" spc="0" normalizeH="0" baseline="0" noProof="0" dirty="0" smtClean="0">
                <a:ln>
                  <a:solidFill>
                    <a:schemeClr val="accent2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  <a:hlinkClick r:id="rId3"/>
              </a:rPr>
              <a:t>http://www.youtube.com/watch?v=BWyTxCsIXE4</a:t>
            </a:r>
            <a:r>
              <a:rPr kumimoji="0" lang="en-CA" sz="2800" b="0" i="0" u="none" strike="noStrike" kern="0" cap="none" spc="0" normalizeH="0" baseline="0" noProof="0" dirty="0" smtClean="0">
                <a:ln>
                  <a:solidFill>
                    <a:schemeClr val="accent2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en-CA" sz="2800" b="0" i="0" u="none" strike="noStrike" kern="0" cap="none" spc="0" normalizeH="0" baseline="0" noProof="0" dirty="0" smtClean="0">
                <a:ln>
                  <a:solidFill>
                    <a:schemeClr val="accent2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  </a:t>
            </a:r>
            <a:r>
              <a:rPr kumimoji="0" lang="en-CA" sz="2800" b="0" i="0" u="none" strike="noStrike" kern="0" cap="none" spc="0" normalizeH="0" baseline="0" noProof="0" dirty="0" smtClean="0">
                <a:ln>
                  <a:solidFill>
                    <a:schemeClr val="accent2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800" b="0" i="0" u="none" strike="noStrike" kern="0" cap="none" spc="0" normalizeH="0" baseline="0" noProof="0" dirty="0" smtClean="0">
              <a:ln>
                <a:solidFill>
                  <a:schemeClr val="accent2"/>
                </a:solidFill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AutoShape 2" descr="data:image/jpg;base64,/9j/4AAQSkZJRgABAQAAAQABAAD/2wBDAAkGBwgHBgkIBwgKCgkLDRYPDQwMDRsUFRAWIB0iIiAdHx8kKDQsJCYxJx8fLT0tMTU3Ojo6Iys/RD84QzQ5Ojf/2wBDAQoKCg0MDRoPDxo3JR8lNzc3Nzc3Nzc3Nzc3Nzc3Nzc3Nzc3Nzc3Nzc3Nzc3Nzc3Nzc3Nzc3Nzc3Nzc3Nzc3Nzf/wAARCABeAEoDASIAAhEBAxEB/8QAHAAAAQUBAQEAAAAAAAAAAAAAAAMEBQYHAggB/8QANhAAAgEDAgQCCAQGAwAAAAAAAQIDAAQRBQYSITFRB3ETIjJBYYGh0SNCgrEUFjNykbLB8PH/xAAaAQACAwEBAAAAAAAAAAAAAAAEBQACBgMB/8QAKREAAgIBAwMDAwUAAAAAAAAAAQIAAxEEBSESIjETQXEUI1FhYoGx8P/aAAwDAQACEQMRAD8A3GiiuJZEijaSRlRFBLMxwAO5qSTuvhZVGWIA7msx3T4opFI9toKLIV5G4cZH6R9/8VQbzcWqanIWvbuWTPQMxIHy6UM+pRTgcxtp9nvtHU3aJ6EOoWQODeW4Pb0q/elo5EkXijdWXupyK85RSSE+2afWmp3ljIJLWeSNh0KMR+1UGr/IhD7IQO1+fiegqKzfbfiDJxrDrC8Snl6UD1h59/3rRIJo7iFJoHV43GVZTkEUSliuMiKL9NZQ2HEUoooq84T4eQrGfFHeMl/eyaLp0pFnA3DO6n+q46jyH71o2/NabQtr3t5C2LgqIoD2duQPy5n5V53UdySe599CaqwgdIj3ZdGLGNzjgePmdoPhTiNcEVxGvLJp1bpxNQIE1B4jmIch5UtEnG/SuoYCcYFPra0fi5CuoWCO4E7itUZcYqzbM1yTSL1bG7kJs5jhS35G7/eoZImXBIwa5nAkiOeTrzWug7DkQG5FvUo3gzahRUHs3UjqWhwyOcyRfhP8un0xU5R6nIyJlrEKMVPkTL/HG5ZbHSLQH1ZJ3lP6VAH+5rKIznHKtR8c424NEm/KHmQ+ZCH/AINZbH1pbqj9ya/ZgPpB/P8Acdg4AGKfWS8TCo4EkipPTiA4zXFTzGjr2y3aHpLXZCqMn4VIalapYJw8OCO9ONpXsMEqs56Uju2/juJ3ZCOdHDATMzztY2o6COJANerxYPKk2nSR/VPzqLnk/Exn318EvBgg0MzxktA9po/hbOSL+AnkCrj6ir9WdeFSkzX0mOXCo+taLR1BzWJltyAGqbH+4lK8W9LbUdoSyxrmSzkWcY64GQ30OflWFIc8xXqa4hS4gkhlUNHIpVlPvB5GvOW69Bl27rU9m4Jh4uKJ8dVPShtYnho22LUDBpPyJHK2BTi3lKsOdMweVdqcUDmakAES1WOpeiX2qTvNQMuSWqCikPelXfIrp6hxiDHTqGzOpJjx5zSiEuoHXNMwOJuhqe2/pk19eRRRrlmYAVUZY4ktK1p1H2mm+GlibbRXmYYaZ+XkP/TVwpvYWqWVnDbR+zGoXPf404pwi9KgTA6i31bWf8mFVzeu2Ydw6cVCgXUYJjbv8KsdFWZQwwZSuxq3DqeRPNF/pU9hcPFKpDKxBDDBFILCxPTFbrvLasetQNcWyhL1R5CQdj8fjWQ3do9rM0UqFWU4KsMEGlN1JrP6TaaDcl1KfuHmR6RstLLDx9aWVR/0U6hjyRiuQWHNZE7SxDOMLmtZ2PoA0+2F5cKBNIvqAj2VPv8AM1EbI25/EMt9dJ+Cp9RWHtn7VoQGKYaanHcZl9115c+ih4959ooooyIoUUUVJIVX9y7UsddX0jZhugMCZR1/uHvqwUV4yhhgy9dr1N1IcGYZcaBJFur+Xo7u2e7KBgeMhc4zw8x7WOeO1XjQvD9beRZdUnWXHMRRZwfMmrVJoWkyaiNRk021a+DBhcGIceQMA568gBUjih00yKcxlfu19iBVOOOfmcRxpEipGoVFGFUDAAruiiiYqhRRRUkn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77788" y="-427038"/>
            <a:ext cx="704850" cy="8953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2050" name="Picture 2" descr="Teaching Physic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780928"/>
            <a:ext cx="8280920" cy="3745561"/>
          </a:xfrm>
          <a:prstGeom prst="rect">
            <a:avLst/>
          </a:prstGeom>
          <a:noFill/>
        </p:spPr>
      </p:pic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467544" y="188640"/>
            <a:ext cx="777686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smtClean="0">
                <a:latin typeface="+mn-lt"/>
                <a:cs typeface="Times New Roman" pitchFamily="18" charset="0"/>
              </a:rPr>
              <a:t>We can’t see curved spacetime so we are going to use some simple physical models. 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395536" y="1340768"/>
            <a:ext cx="842493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Aren’t all analogies and physical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models of curved spacetime wrong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?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528" y="692696"/>
            <a:ext cx="8424936" cy="792088"/>
          </a:xfrm>
        </p:spPr>
        <p:txBody>
          <a:bodyPr/>
          <a:lstStyle/>
          <a:p>
            <a:r>
              <a:rPr lang="en-CA" dirty="0" smtClean="0"/>
              <a:t>How would an ant on this surface explain orbits?</a:t>
            </a:r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r>
              <a:rPr lang="en-CA" dirty="0" smtClean="0"/>
              <a:t>	</a:t>
            </a:r>
          </a:p>
          <a:p>
            <a:pPr algn="l" eaLnBrk="1" hangingPunct="1"/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4099" name="Picture 2" descr="C:\Users\Roberta\Pictures\roberta_tevlin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628800"/>
            <a:ext cx="6289199" cy="4716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1229</TotalTime>
  <Words>175</Words>
  <Application>Microsoft Office PowerPoint</Application>
  <PresentationFormat>On-screen Show (4:3)</PresentationFormat>
  <Paragraphs>139</Paragraphs>
  <Slides>41</Slides>
  <Notes>40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Roberta</dc:creator>
  <cp:lastModifiedBy>Roberta Tevlin</cp:lastModifiedBy>
  <cp:revision>213</cp:revision>
  <dcterms:created xsi:type="dcterms:W3CDTF">1601-01-01T00:00:00Z</dcterms:created>
  <dcterms:modified xsi:type="dcterms:W3CDTF">2011-05-11T02:27:04Z</dcterms:modified>
</cp:coreProperties>
</file>